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9" r:id="rId9"/>
    <p:sldId id="278" r:id="rId10"/>
    <p:sldId id="279" r:id="rId11"/>
    <p:sldId id="282" r:id="rId12"/>
    <p:sldId id="287" r:id="rId13"/>
    <p:sldId id="288" r:id="rId14"/>
    <p:sldId id="284" r:id="rId15"/>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08CBA5-1EA2-A9EF-4619-9AC1A6863D6E}" v="21" dt="2024-06-30T13:50:50.235"/>
    <p1510:client id="{C2ACB900-1ED9-2E76-9838-82A91653C51D}" v="521" dt="2024-07-01T18:14:14.1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Jennings" userId="S::christopher.jennings@connahsquayhs.org.uk::f74f5d19-7dfd-4d59-ba62-6ecbd51b1e2c" providerId="AD" clId="Web-{C2ACB900-1ED9-2E76-9838-82A91653C51D}"/>
    <pc:docChg chg="addSld delSld modSld">
      <pc:chgData name="Christopher Jennings" userId="S::christopher.jennings@connahsquayhs.org.uk::f74f5d19-7dfd-4d59-ba62-6ecbd51b1e2c" providerId="AD" clId="Web-{C2ACB900-1ED9-2E76-9838-82A91653C51D}" dt="2024-07-01T17:54:50.616" v="515" actId="20577"/>
      <pc:docMkLst>
        <pc:docMk/>
      </pc:docMkLst>
      <pc:sldChg chg="modSp">
        <pc:chgData name="Christopher Jennings" userId="S::christopher.jennings@connahsquayhs.org.uk::f74f5d19-7dfd-4d59-ba62-6ecbd51b1e2c" providerId="AD" clId="Web-{C2ACB900-1ED9-2E76-9838-82A91653C51D}" dt="2024-07-01T17:43:28.001" v="119" actId="20577"/>
        <pc:sldMkLst>
          <pc:docMk/>
          <pc:sldMk cId="1981651252" sldId="278"/>
        </pc:sldMkLst>
        <pc:spChg chg="mod">
          <ac:chgData name="Christopher Jennings" userId="S::christopher.jennings@connahsquayhs.org.uk::f74f5d19-7dfd-4d59-ba62-6ecbd51b1e2c" providerId="AD" clId="Web-{C2ACB900-1ED9-2E76-9838-82A91653C51D}" dt="2024-07-01T17:43:28.001" v="119" actId="20577"/>
          <ac:spMkLst>
            <pc:docMk/>
            <pc:sldMk cId="1981651252" sldId="278"/>
            <ac:spMk id="7" creationId="{2E5624FB-155B-4395-46B6-A4D8F5D58C9A}"/>
          </ac:spMkLst>
        </pc:spChg>
      </pc:sldChg>
      <pc:sldChg chg="modSp">
        <pc:chgData name="Christopher Jennings" userId="S::christopher.jennings@connahsquayhs.org.uk::f74f5d19-7dfd-4d59-ba62-6ecbd51b1e2c" providerId="AD" clId="Web-{C2ACB900-1ED9-2E76-9838-82A91653C51D}" dt="2024-07-01T17:46:39.007" v="325" actId="20577"/>
        <pc:sldMkLst>
          <pc:docMk/>
          <pc:sldMk cId="2744657230" sldId="279"/>
        </pc:sldMkLst>
        <pc:spChg chg="mod">
          <ac:chgData name="Christopher Jennings" userId="S::christopher.jennings@connahsquayhs.org.uk::f74f5d19-7dfd-4d59-ba62-6ecbd51b1e2c" providerId="AD" clId="Web-{C2ACB900-1ED9-2E76-9838-82A91653C51D}" dt="2024-07-01T17:44:42.816" v="200"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C2ACB900-1ED9-2E76-9838-82A91653C51D}" dt="2024-07-01T17:45:16.660" v="235"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C2ACB900-1ED9-2E76-9838-82A91653C51D}" dt="2024-07-01T17:46:39.007" v="325" actId="20577"/>
          <ac:spMkLst>
            <pc:docMk/>
            <pc:sldMk cId="2744657230" sldId="279"/>
            <ac:spMk id="9" creationId="{FAC0EE1F-6170-8836-2429-E17EDAC6A750}"/>
          </ac:spMkLst>
        </pc:spChg>
      </pc:sldChg>
      <pc:sldChg chg="del">
        <pc:chgData name="Christopher Jennings" userId="S::christopher.jennings@connahsquayhs.org.uk::f74f5d19-7dfd-4d59-ba62-6ecbd51b1e2c" providerId="AD" clId="Web-{C2ACB900-1ED9-2E76-9838-82A91653C51D}" dt="2024-07-01T17:39:46.385" v="1"/>
        <pc:sldMkLst>
          <pc:docMk/>
          <pc:sldMk cId="2458432041" sldId="280"/>
        </pc:sldMkLst>
      </pc:sldChg>
      <pc:sldChg chg="modSp">
        <pc:chgData name="Christopher Jennings" userId="S::christopher.jennings@connahsquayhs.org.uk::f74f5d19-7dfd-4d59-ba62-6ecbd51b1e2c" providerId="AD" clId="Web-{C2ACB900-1ED9-2E76-9838-82A91653C51D}" dt="2024-07-01T17:54:50.616" v="515" actId="20577"/>
        <pc:sldMkLst>
          <pc:docMk/>
          <pc:sldMk cId="3785915959" sldId="282"/>
        </pc:sldMkLst>
        <pc:spChg chg="mod">
          <ac:chgData name="Christopher Jennings" userId="S::christopher.jennings@connahsquayhs.org.uk::f74f5d19-7dfd-4d59-ba62-6ecbd51b1e2c" providerId="AD" clId="Web-{C2ACB900-1ED9-2E76-9838-82A91653C51D}" dt="2024-07-01T17:54:50.616" v="515" actId="20577"/>
          <ac:spMkLst>
            <pc:docMk/>
            <pc:sldMk cId="3785915959" sldId="282"/>
            <ac:spMk id="2" creationId="{FF1F1BCE-76F1-3B00-C414-643188F0671E}"/>
          </ac:spMkLst>
        </pc:spChg>
      </pc:sldChg>
      <pc:sldChg chg="modSp">
        <pc:chgData name="Christopher Jennings" userId="S::christopher.jennings@connahsquayhs.org.uk::f74f5d19-7dfd-4d59-ba62-6ecbd51b1e2c" providerId="AD" clId="Web-{C2ACB900-1ED9-2E76-9838-82A91653C51D}" dt="2024-07-01T17:54:12.568" v="513" actId="20577"/>
        <pc:sldMkLst>
          <pc:docMk/>
          <pc:sldMk cId="632769890" sldId="284"/>
        </pc:sldMkLst>
        <pc:spChg chg="mod">
          <ac:chgData name="Christopher Jennings" userId="S::christopher.jennings@connahsquayhs.org.uk::f74f5d19-7dfd-4d59-ba62-6ecbd51b1e2c" providerId="AD" clId="Web-{C2ACB900-1ED9-2E76-9838-82A91653C51D}" dt="2024-07-01T17:48:36.948" v="378" actId="20577"/>
          <ac:spMkLst>
            <pc:docMk/>
            <pc:sldMk cId="632769890" sldId="284"/>
            <ac:spMk id="2" creationId="{7E6C883F-1227-F311-38A5-B4E17D09B7AB}"/>
          </ac:spMkLst>
        </pc:spChg>
        <pc:spChg chg="mod">
          <ac:chgData name="Christopher Jennings" userId="S::christopher.jennings@connahsquayhs.org.uk::f74f5d19-7dfd-4d59-ba62-6ecbd51b1e2c" providerId="AD" clId="Web-{C2ACB900-1ED9-2E76-9838-82A91653C51D}" dt="2024-07-01T17:52:49.581" v="469" actId="20577"/>
          <ac:spMkLst>
            <pc:docMk/>
            <pc:sldMk cId="632769890" sldId="284"/>
            <ac:spMk id="4" creationId="{235860F6-C416-1E2E-120E-314D539F4A7E}"/>
          </ac:spMkLst>
        </pc:spChg>
        <pc:spChg chg="mod">
          <ac:chgData name="Christopher Jennings" userId="S::christopher.jennings@connahsquayhs.org.uk::f74f5d19-7dfd-4d59-ba62-6ecbd51b1e2c" providerId="AD" clId="Web-{C2ACB900-1ED9-2E76-9838-82A91653C51D}" dt="2024-07-01T17:50:58.218" v="383" actId="20577"/>
          <ac:spMkLst>
            <pc:docMk/>
            <pc:sldMk cId="632769890" sldId="284"/>
            <ac:spMk id="9" creationId="{E5C5155A-67AA-9F8F-5734-B567AC294D97}"/>
          </ac:spMkLst>
        </pc:spChg>
        <pc:spChg chg="mod">
          <ac:chgData name="Christopher Jennings" userId="S::christopher.jennings@connahsquayhs.org.uk::f74f5d19-7dfd-4d59-ba62-6ecbd51b1e2c" providerId="AD" clId="Web-{C2ACB900-1ED9-2E76-9838-82A91653C51D}" dt="2024-07-01T17:54:12.568" v="513" actId="20577"/>
          <ac:spMkLst>
            <pc:docMk/>
            <pc:sldMk cId="632769890" sldId="284"/>
            <ac:spMk id="10" creationId="{59B49D29-3501-5F1D-BF03-49B083B72B1A}"/>
          </ac:spMkLst>
        </pc:spChg>
        <pc:spChg chg="mod">
          <ac:chgData name="Christopher Jennings" userId="S::christopher.jennings@connahsquayhs.org.uk::f74f5d19-7dfd-4d59-ba62-6ecbd51b1e2c" providerId="AD" clId="Web-{C2ACB900-1ED9-2E76-9838-82A91653C51D}" dt="2024-07-01T17:51:47.610" v="426" actId="20577"/>
          <ac:spMkLst>
            <pc:docMk/>
            <pc:sldMk cId="632769890" sldId="284"/>
            <ac:spMk id="11" creationId="{73CA8E55-50A9-4198-412B-A239F349004B}"/>
          </ac:spMkLst>
        </pc:spChg>
      </pc:sldChg>
      <pc:sldChg chg="modSp add">
        <pc:chgData name="Christopher Jennings" userId="S::christopher.jennings@connahsquayhs.org.uk::f74f5d19-7dfd-4d59-ba62-6ecbd51b1e2c" providerId="AD" clId="Web-{C2ACB900-1ED9-2E76-9838-82A91653C51D}" dt="2024-07-01T17:41:44.873" v="82" actId="20577"/>
        <pc:sldMkLst>
          <pc:docMk/>
          <pc:sldMk cId="2313785319" sldId="289"/>
        </pc:sldMkLst>
        <pc:spChg chg="mod">
          <ac:chgData name="Christopher Jennings" userId="S::christopher.jennings@connahsquayhs.org.uk::f74f5d19-7dfd-4d59-ba62-6ecbd51b1e2c" providerId="AD" clId="Web-{C2ACB900-1ED9-2E76-9838-82A91653C51D}" dt="2024-07-01T17:40:42.746" v="27" actId="20577"/>
          <ac:spMkLst>
            <pc:docMk/>
            <pc:sldMk cId="2313785319" sldId="289"/>
            <ac:spMk id="2" creationId="{92C753A5-51E1-7A44-E9A0-95DE87F723AA}"/>
          </ac:spMkLst>
        </pc:spChg>
        <pc:spChg chg="mod">
          <ac:chgData name="Christopher Jennings" userId="S::christopher.jennings@connahsquayhs.org.uk::f74f5d19-7dfd-4d59-ba62-6ecbd51b1e2c" providerId="AD" clId="Web-{C2ACB900-1ED9-2E76-9838-82A91653C51D}" dt="2024-07-01T17:40:54.387" v="33" actId="20577"/>
          <ac:spMkLst>
            <pc:docMk/>
            <pc:sldMk cId="2313785319" sldId="289"/>
            <ac:spMk id="6" creationId="{25C07CEA-84F6-8C26-6F95-D4919D0C9E00}"/>
          </ac:spMkLst>
        </pc:spChg>
        <pc:spChg chg="mod">
          <ac:chgData name="Christopher Jennings" userId="S::christopher.jennings@connahsquayhs.org.uk::f74f5d19-7dfd-4d59-ba62-6ecbd51b1e2c" providerId="AD" clId="Web-{C2ACB900-1ED9-2E76-9838-82A91653C51D}" dt="2024-07-01T17:41:44.873" v="82" actId="20577"/>
          <ac:spMkLst>
            <pc:docMk/>
            <pc:sldMk cId="2313785319" sldId="289"/>
            <ac:spMk id="9" creationId="{EB471203-1AAC-9AB9-5F39-2F8AA3FA98B7}"/>
          </ac:spMkLst>
        </pc:spChg>
      </pc:sldChg>
    </pc:docChg>
  </pc:docChgLst>
  <pc:docChgLst>
    <pc:chgData name="Christopher Jennings" userId="S::christopher.jennings@connahsquayhs.org.uk::f74f5d19-7dfd-4d59-ba62-6ecbd51b1e2c" providerId="AD" clId="Web-{5D08CBA5-1EA2-A9EF-4619-9AC1A6863D6E}"/>
    <pc:docChg chg="modSld">
      <pc:chgData name="Christopher Jennings" userId="S::christopher.jennings@connahsquayhs.org.uk::f74f5d19-7dfd-4d59-ba62-6ecbd51b1e2c" providerId="AD" clId="Web-{5D08CBA5-1EA2-A9EF-4619-9AC1A6863D6E}" dt="2024-06-30T13:50:50.235" v="20" actId="20577"/>
      <pc:docMkLst>
        <pc:docMk/>
      </pc:docMkLst>
      <pc:sldChg chg="modSp">
        <pc:chgData name="Christopher Jennings" userId="S::christopher.jennings@connahsquayhs.org.uk::f74f5d19-7dfd-4d59-ba62-6ecbd51b1e2c" providerId="AD" clId="Web-{5D08CBA5-1EA2-A9EF-4619-9AC1A6863D6E}" dt="2024-06-30T13:50:50.235" v="20" actId="20577"/>
        <pc:sldMkLst>
          <pc:docMk/>
          <pc:sldMk cId="1981651252" sldId="278"/>
        </pc:sldMkLst>
        <pc:spChg chg="mod">
          <ac:chgData name="Christopher Jennings" userId="S::christopher.jennings@connahsquayhs.org.uk::f74f5d19-7dfd-4d59-ba62-6ecbd51b1e2c" providerId="AD" clId="Web-{5D08CBA5-1EA2-A9EF-4619-9AC1A6863D6E}" dt="2024-06-30T13:50:50.235" v="20" actId="20577"/>
          <ac:spMkLst>
            <pc:docMk/>
            <pc:sldMk cId="1981651252" sldId="278"/>
            <ac:spMk id="7" creationId="{2E5624FB-155B-4395-46B6-A4D8F5D58C9A}"/>
          </ac:spMkLst>
        </pc:spChg>
        <pc:spChg chg="mod">
          <ac:chgData name="Christopher Jennings" userId="S::christopher.jennings@connahsquayhs.org.uk::f74f5d19-7dfd-4d59-ba62-6ecbd51b1e2c" providerId="AD" clId="Web-{5D08CBA5-1EA2-A9EF-4619-9AC1A6863D6E}" dt="2024-06-30T13:50:41.751" v="1" actId="20577"/>
          <ac:spMkLst>
            <pc:docMk/>
            <pc:sldMk cId="1981651252" sldId="278"/>
            <ac:spMk id="8" creationId="{D9F63377-DD1C-4BBD-5D28-6BF14622536D}"/>
          </ac:spMkLst>
        </pc:spChg>
      </pc:sldChg>
    </pc:docChg>
  </pc:docChgLst>
  <pc:docChgLst>
    <pc:chgData name="Christopher Jennings" userId="S::christopher.jennings@connahsquayhs.org.uk::f74f5d19-7dfd-4d59-ba62-6ecbd51b1e2c" providerId="AD" clId="Web-{5D565E55-55D8-1157-1065-27FFDF0A143E}"/>
    <pc:docChg chg="addSld modSld">
      <pc:chgData name="Christopher Jennings" userId="S::christopher.jennings@connahsquayhs.org.uk::f74f5d19-7dfd-4d59-ba62-6ecbd51b1e2c" providerId="AD" clId="Web-{5D565E55-55D8-1157-1065-27FFDF0A143E}" dt="2024-06-27T18:53:08.138" v="118" actId="20577"/>
      <pc:docMkLst>
        <pc:docMk/>
      </pc:docMkLst>
      <pc:sldChg chg="modSp">
        <pc:chgData name="Christopher Jennings" userId="S::christopher.jennings@connahsquayhs.org.uk::f74f5d19-7dfd-4d59-ba62-6ecbd51b1e2c" providerId="AD" clId="Web-{5D565E55-55D8-1157-1065-27FFDF0A143E}" dt="2024-06-27T18:44:56.306" v="7" actId="20577"/>
        <pc:sldMkLst>
          <pc:docMk/>
          <pc:sldMk cId="1981651252" sldId="278"/>
        </pc:sldMkLst>
        <pc:spChg chg="mod">
          <ac:chgData name="Christopher Jennings" userId="S::christopher.jennings@connahsquayhs.org.uk::f74f5d19-7dfd-4d59-ba62-6ecbd51b1e2c" providerId="AD" clId="Web-{5D565E55-55D8-1157-1065-27FFDF0A143E}" dt="2024-06-27T18:44:15.149" v="4" actId="20577"/>
          <ac:spMkLst>
            <pc:docMk/>
            <pc:sldMk cId="1981651252" sldId="278"/>
            <ac:spMk id="2" creationId="{B77F1C2E-7359-4E67-E2F1-060331D23AB7}"/>
          </ac:spMkLst>
        </pc:spChg>
        <pc:spChg chg="mod">
          <ac:chgData name="Christopher Jennings" userId="S::christopher.jennings@connahsquayhs.org.uk::f74f5d19-7dfd-4d59-ba62-6ecbd51b1e2c" providerId="AD" clId="Web-{5D565E55-55D8-1157-1065-27FFDF0A143E}" dt="2024-06-27T18:44:01.961" v="2" actId="20577"/>
          <ac:spMkLst>
            <pc:docMk/>
            <pc:sldMk cId="1981651252" sldId="278"/>
            <ac:spMk id="4" creationId="{DF4B6647-26ED-AE4F-C7C6-F118FCC94D72}"/>
          </ac:spMkLst>
        </pc:spChg>
        <pc:spChg chg="mod">
          <ac:chgData name="Christopher Jennings" userId="S::christopher.jennings@connahsquayhs.org.uk::f74f5d19-7dfd-4d59-ba62-6ecbd51b1e2c" providerId="AD" clId="Web-{5D565E55-55D8-1157-1065-27FFDF0A143E}" dt="2024-06-27T18:44:29.805" v="5" actId="20577"/>
          <ac:spMkLst>
            <pc:docMk/>
            <pc:sldMk cId="1981651252" sldId="278"/>
            <ac:spMk id="7" creationId="{2E5624FB-155B-4395-46B6-A4D8F5D58C9A}"/>
          </ac:spMkLst>
        </pc:spChg>
        <pc:spChg chg="mod">
          <ac:chgData name="Christopher Jennings" userId="S::christopher.jennings@connahsquayhs.org.uk::f74f5d19-7dfd-4d59-ba62-6ecbd51b1e2c" providerId="AD" clId="Web-{5D565E55-55D8-1157-1065-27FFDF0A143E}" dt="2024-06-27T18:44:56.306" v="7" actId="20577"/>
          <ac:spMkLst>
            <pc:docMk/>
            <pc:sldMk cId="1981651252" sldId="278"/>
            <ac:spMk id="8" creationId="{D9F63377-DD1C-4BBD-5D28-6BF14622536D}"/>
          </ac:spMkLst>
        </pc:spChg>
      </pc:sldChg>
      <pc:sldChg chg="modSp">
        <pc:chgData name="Christopher Jennings" userId="S::christopher.jennings@connahsquayhs.org.uk::f74f5d19-7dfd-4d59-ba62-6ecbd51b1e2c" providerId="AD" clId="Web-{5D565E55-55D8-1157-1065-27FFDF0A143E}" dt="2024-06-27T18:46:44.592" v="23" actId="20577"/>
        <pc:sldMkLst>
          <pc:docMk/>
          <pc:sldMk cId="2744657230" sldId="279"/>
        </pc:sldMkLst>
        <pc:spChg chg="mod">
          <ac:chgData name="Christopher Jennings" userId="S::christopher.jennings@connahsquayhs.org.uk::f74f5d19-7dfd-4d59-ba62-6ecbd51b1e2c" providerId="AD" clId="Web-{5D565E55-55D8-1157-1065-27FFDF0A143E}" dt="2024-06-27T18:46:13.544" v="15"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5D565E55-55D8-1157-1065-27FFDF0A143E}" dt="2024-06-27T18:46:15.700" v="17"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5D565E55-55D8-1157-1065-27FFDF0A143E}" dt="2024-06-27T18:46:24.325" v="19" actId="20577"/>
          <ac:spMkLst>
            <pc:docMk/>
            <pc:sldMk cId="2744657230" sldId="279"/>
            <ac:spMk id="6" creationId="{BBFAC2B0-088A-A742-E984-08816EB2A534}"/>
          </ac:spMkLst>
        </pc:spChg>
        <pc:spChg chg="mod">
          <ac:chgData name="Christopher Jennings" userId="S::christopher.jennings@connahsquayhs.org.uk::f74f5d19-7dfd-4d59-ba62-6ecbd51b1e2c" providerId="AD" clId="Web-{5D565E55-55D8-1157-1065-27FFDF0A143E}" dt="2024-06-27T18:46:34.076" v="21"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5D565E55-55D8-1157-1065-27FFDF0A143E}" dt="2024-06-27T18:46:44.592" v="23" actId="20577"/>
          <ac:spMkLst>
            <pc:docMk/>
            <pc:sldMk cId="2744657230" sldId="279"/>
            <ac:spMk id="11" creationId="{BE434E36-C7AA-5216-328F-AB4594226D84}"/>
          </ac:spMkLst>
        </pc:spChg>
      </pc:sldChg>
      <pc:sldChg chg="modSp">
        <pc:chgData name="Christopher Jennings" userId="S::christopher.jennings@connahsquayhs.org.uk::f74f5d19-7dfd-4d59-ba62-6ecbd51b1e2c" providerId="AD" clId="Web-{5D565E55-55D8-1157-1065-27FFDF0A143E}" dt="2024-06-27T18:45:51.855" v="13" actId="20577"/>
        <pc:sldMkLst>
          <pc:docMk/>
          <pc:sldMk cId="2458432041" sldId="280"/>
        </pc:sldMkLst>
        <pc:spChg chg="mod">
          <ac:chgData name="Christopher Jennings" userId="S::christopher.jennings@connahsquayhs.org.uk::f74f5d19-7dfd-4d59-ba62-6ecbd51b1e2c" providerId="AD" clId="Web-{5D565E55-55D8-1157-1065-27FFDF0A143E}" dt="2024-06-27T18:36:57.485" v="0"/>
          <ac:spMkLst>
            <pc:docMk/>
            <pc:sldMk cId="2458432041" sldId="280"/>
            <ac:spMk id="2" creationId="{92C753A5-51E1-7A44-E9A0-95DE87F723AA}"/>
          </ac:spMkLst>
        </pc:spChg>
        <pc:spChg chg="mod">
          <ac:chgData name="Christopher Jennings" userId="S::christopher.jennings@connahsquayhs.org.uk::f74f5d19-7dfd-4d59-ba62-6ecbd51b1e2c" providerId="AD" clId="Web-{5D565E55-55D8-1157-1065-27FFDF0A143E}" dt="2024-06-27T18:43:36.303" v="1" actId="20577"/>
          <ac:spMkLst>
            <pc:docMk/>
            <pc:sldMk cId="2458432041" sldId="280"/>
            <ac:spMk id="6" creationId="{25C07CEA-84F6-8C26-6F95-D4919D0C9E00}"/>
          </ac:spMkLst>
        </pc:spChg>
        <pc:spChg chg="mod">
          <ac:chgData name="Christopher Jennings" userId="S::christopher.jennings@connahsquayhs.org.uk::f74f5d19-7dfd-4d59-ba62-6ecbd51b1e2c" providerId="AD" clId="Web-{5D565E55-55D8-1157-1065-27FFDF0A143E}" dt="2024-06-27T18:45:30.870" v="11" actId="20577"/>
          <ac:spMkLst>
            <pc:docMk/>
            <pc:sldMk cId="2458432041" sldId="280"/>
            <ac:spMk id="8" creationId="{97EB6683-88F8-01FA-20AA-E88062DEF1CC}"/>
          </ac:spMkLst>
        </pc:spChg>
        <pc:spChg chg="mod">
          <ac:chgData name="Christopher Jennings" userId="S::christopher.jennings@connahsquayhs.org.uk::f74f5d19-7dfd-4d59-ba62-6ecbd51b1e2c" providerId="AD" clId="Web-{5D565E55-55D8-1157-1065-27FFDF0A143E}" dt="2024-06-27T18:45:51.855" v="13" actId="20577"/>
          <ac:spMkLst>
            <pc:docMk/>
            <pc:sldMk cId="2458432041" sldId="280"/>
            <ac:spMk id="9" creationId="{EB471203-1AAC-9AB9-5F39-2F8AA3FA98B7}"/>
          </ac:spMkLst>
        </pc:spChg>
      </pc:sldChg>
      <pc:sldChg chg="modSp">
        <pc:chgData name="Christopher Jennings" userId="S::christopher.jennings@connahsquayhs.org.uk::f74f5d19-7dfd-4d59-ba62-6ecbd51b1e2c" providerId="AD" clId="Web-{5D565E55-55D8-1157-1065-27FFDF0A143E}" dt="2024-06-27T18:47:14.531" v="27" actId="20577"/>
        <pc:sldMkLst>
          <pc:docMk/>
          <pc:sldMk cId="3785915959" sldId="282"/>
        </pc:sldMkLst>
        <pc:spChg chg="mod">
          <ac:chgData name="Christopher Jennings" userId="S::christopher.jennings@connahsquayhs.org.uk::f74f5d19-7dfd-4d59-ba62-6ecbd51b1e2c" providerId="AD" clId="Web-{5D565E55-55D8-1157-1065-27FFDF0A143E}" dt="2024-06-27T18:47:00.014" v="25" actId="20577"/>
          <ac:spMkLst>
            <pc:docMk/>
            <pc:sldMk cId="3785915959" sldId="282"/>
            <ac:spMk id="4" creationId="{F5F439B9-3B25-1165-7EFF-B0C4845E1093}"/>
          </ac:spMkLst>
        </pc:spChg>
        <pc:spChg chg="mod">
          <ac:chgData name="Christopher Jennings" userId="S::christopher.jennings@connahsquayhs.org.uk::f74f5d19-7dfd-4d59-ba62-6ecbd51b1e2c" providerId="AD" clId="Web-{5D565E55-55D8-1157-1065-27FFDF0A143E}" dt="2024-06-27T18:47:14.531" v="27" actId="20577"/>
          <ac:spMkLst>
            <pc:docMk/>
            <pc:sldMk cId="3785915959" sldId="282"/>
            <ac:spMk id="6" creationId="{D4E2F972-71C4-0D1E-4E4D-CE4124B29869}"/>
          </ac:spMkLst>
        </pc:spChg>
      </pc:sldChg>
      <pc:sldChg chg="modSp new">
        <pc:chgData name="Christopher Jennings" userId="S::christopher.jennings@connahsquayhs.org.uk::f74f5d19-7dfd-4d59-ba62-6ecbd51b1e2c" providerId="AD" clId="Web-{5D565E55-55D8-1157-1065-27FFDF0A143E}" dt="2024-06-27T18:50:12.756" v="80" actId="20577"/>
        <pc:sldMkLst>
          <pc:docMk/>
          <pc:sldMk cId="780641214" sldId="287"/>
        </pc:sldMkLst>
        <pc:spChg chg="mod">
          <ac:chgData name="Christopher Jennings" userId="S::christopher.jennings@connahsquayhs.org.uk::f74f5d19-7dfd-4d59-ba62-6ecbd51b1e2c" providerId="AD" clId="Web-{5D565E55-55D8-1157-1065-27FFDF0A143E}" dt="2024-06-27T18:48:41.268" v="66" actId="20577"/>
          <ac:spMkLst>
            <pc:docMk/>
            <pc:sldMk cId="780641214" sldId="287"/>
            <ac:spMk id="2" creationId="{7250803E-3663-B38E-58BA-22377AE1FED7}"/>
          </ac:spMkLst>
        </pc:spChg>
        <pc:spChg chg="mod">
          <ac:chgData name="Christopher Jennings" userId="S::christopher.jennings@connahsquayhs.org.uk::f74f5d19-7dfd-4d59-ba62-6ecbd51b1e2c" providerId="AD" clId="Web-{5D565E55-55D8-1157-1065-27FFDF0A143E}" dt="2024-06-27T18:47:40.578" v="53" actId="20577"/>
          <ac:spMkLst>
            <pc:docMk/>
            <pc:sldMk cId="780641214" sldId="287"/>
            <ac:spMk id="3" creationId="{ED07F951-89D5-698A-BE4C-85918EF0B025}"/>
          </ac:spMkLst>
        </pc:spChg>
        <pc:spChg chg="mod">
          <ac:chgData name="Christopher Jennings" userId="S::christopher.jennings@connahsquayhs.org.uk::f74f5d19-7dfd-4d59-ba62-6ecbd51b1e2c" providerId="AD" clId="Web-{5D565E55-55D8-1157-1065-27FFDF0A143E}" dt="2024-06-27T18:49:27.598" v="73" actId="20577"/>
          <ac:spMkLst>
            <pc:docMk/>
            <pc:sldMk cId="780641214" sldId="287"/>
            <ac:spMk id="4" creationId="{56083534-D2F3-2EAD-CEF7-312C7646FFDB}"/>
          </ac:spMkLst>
        </pc:spChg>
        <pc:spChg chg="mod">
          <ac:chgData name="Christopher Jennings" userId="S::christopher.jennings@connahsquayhs.org.uk::f74f5d19-7dfd-4d59-ba62-6ecbd51b1e2c" providerId="AD" clId="Web-{5D565E55-55D8-1157-1065-27FFDF0A143E}" dt="2024-06-27T18:47:47.001" v="60" actId="20577"/>
          <ac:spMkLst>
            <pc:docMk/>
            <pc:sldMk cId="780641214" sldId="287"/>
            <ac:spMk id="5" creationId="{69FB7431-712B-BE5E-C611-A70C1EC0CB26}"/>
          </ac:spMkLst>
        </pc:spChg>
        <pc:spChg chg="mod">
          <ac:chgData name="Christopher Jennings" userId="S::christopher.jennings@connahsquayhs.org.uk::f74f5d19-7dfd-4d59-ba62-6ecbd51b1e2c" providerId="AD" clId="Web-{5D565E55-55D8-1157-1065-27FFDF0A143E}" dt="2024-06-27T18:50:12.756" v="80" actId="20577"/>
          <ac:spMkLst>
            <pc:docMk/>
            <pc:sldMk cId="780641214" sldId="287"/>
            <ac:spMk id="6" creationId="{A7533D37-0A8E-ECF8-DD53-E7D46EE99C5E}"/>
          </ac:spMkLst>
        </pc:spChg>
        <pc:spChg chg="mod">
          <ac:chgData name="Christopher Jennings" userId="S::christopher.jennings@connahsquayhs.org.uk::f74f5d19-7dfd-4d59-ba62-6ecbd51b1e2c" providerId="AD" clId="Web-{5D565E55-55D8-1157-1065-27FFDF0A143E}" dt="2024-06-27T18:47:50.798" v="61" actId="20577"/>
          <ac:spMkLst>
            <pc:docMk/>
            <pc:sldMk cId="780641214" sldId="287"/>
            <ac:spMk id="7" creationId="{E2C884FA-20A1-1118-865A-C9407FF5FB4D}"/>
          </ac:spMkLst>
        </pc:spChg>
        <pc:spChg chg="mod">
          <ac:chgData name="Christopher Jennings" userId="S::christopher.jennings@connahsquayhs.org.uk::f74f5d19-7dfd-4d59-ba62-6ecbd51b1e2c" providerId="AD" clId="Web-{5D565E55-55D8-1157-1065-27FFDF0A143E}" dt="2024-06-27T18:47:26.640" v="34" actId="20577"/>
          <ac:spMkLst>
            <pc:docMk/>
            <pc:sldMk cId="780641214" sldId="287"/>
            <ac:spMk id="8" creationId="{3CD26C82-8735-C709-9BB9-F7FF1583C51D}"/>
          </ac:spMkLst>
        </pc:spChg>
      </pc:sldChg>
      <pc:sldChg chg="modSp new">
        <pc:chgData name="Christopher Jennings" userId="S::christopher.jennings@connahsquayhs.org.uk::f74f5d19-7dfd-4d59-ba62-6ecbd51b1e2c" providerId="AD" clId="Web-{5D565E55-55D8-1157-1065-27FFDF0A143E}" dt="2024-06-27T18:53:08.138" v="118" actId="20577"/>
        <pc:sldMkLst>
          <pc:docMk/>
          <pc:sldMk cId="3938234823" sldId="288"/>
        </pc:sldMkLst>
        <pc:spChg chg="mod">
          <ac:chgData name="Christopher Jennings" userId="S::christopher.jennings@connahsquayhs.org.uk::f74f5d19-7dfd-4d59-ba62-6ecbd51b1e2c" providerId="AD" clId="Web-{5D565E55-55D8-1157-1065-27FFDF0A143E}" dt="2024-06-27T18:51:48.854" v="108" actId="20577"/>
          <ac:spMkLst>
            <pc:docMk/>
            <pc:sldMk cId="3938234823" sldId="288"/>
            <ac:spMk id="2" creationId="{C4D31B23-3DE3-C988-9F8F-E8FA0B136FCC}"/>
          </ac:spMkLst>
        </pc:spChg>
        <pc:spChg chg="mod">
          <ac:chgData name="Christopher Jennings" userId="S::christopher.jennings@connahsquayhs.org.uk::f74f5d19-7dfd-4d59-ba62-6ecbd51b1e2c" providerId="AD" clId="Web-{5D565E55-55D8-1157-1065-27FFDF0A143E}" dt="2024-06-27T18:50:37.304" v="98" actId="20577"/>
          <ac:spMkLst>
            <pc:docMk/>
            <pc:sldMk cId="3938234823" sldId="288"/>
            <ac:spMk id="3" creationId="{EB549E3E-4159-FC94-783E-A3BC9A87C8BB}"/>
          </ac:spMkLst>
        </pc:spChg>
        <pc:spChg chg="mod">
          <ac:chgData name="Christopher Jennings" userId="S::christopher.jennings@connahsquayhs.org.uk::f74f5d19-7dfd-4d59-ba62-6ecbd51b1e2c" providerId="AD" clId="Web-{5D565E55-55D8-1157-1065-27FFDF0A143E}" dt="2024-06-27T18:52:45.231" v="112" actId="20577"/>
          <ac:spMkLst>
            <pc:docMk/>
            <pc:sldMk cId="3938234823" sldId="288"/>
            <ac:spMk id="4" creationId="{6E8EA897-938E-821F-819C-AC8FB6E35C30}"/>
          </ac:spMkLst>
        </pc:spChg>
        <pc:spChg chg="mod">
          <ac:chgData name="Christopher Jennings" userId="S::christopher.jennings@connahsquayhs.org.uk::f74f5d19-7dfd-4d59-ba62-6ecbd51b1e2c" providerId="AD" clId="Web-{5D565E55-55D8-1157-1065-27FFDF0A143E}" dt="2024-06-27T18:50:43.929" v="102" actId="20577"/>
          <ac:spMkLst>
            <pc:docMk/>
            <pc:sldMk cId="3938234823" sldId="288"/>
            <ac:spMk id="5" creationId="{081ED3CD-8824-DD2D-60DF-45E1D81E4485}"/>
          </ac:spMkLst>
        </pc:spChg>
        <pc:spChg chg="mod">
          <ac:chgData name="Christopher Jennings" userId="S::christopher.jennings@connahsquayhs.org.uk::f74f5d19-7dfd-4d59-ba62-6ecbd51b1e2c" providerId="AD" clId="Web-{5D565E55-55D8-1157-1065-27FFDF0A143E}" dt="2024-06-27T18:53:08.138" v="118" actId="20577"/>
          <ac:spMkLst>
            <pc:docMk/>
            <pc:sldMk cId="3938234823" sldId="288"/>
            <ac:spMk id="6" creationId="{5CA21EF2-04D8-7C0C-010A-75FBFF01F59C}"/>
          </ac:spMkLst>
        </pc:spChg>
        <pc:spChg chg="mod">
          <ac:chgData name="Christopher Jennings" userId="S::christopher.jennings@connahsquayhs.org.uk::f74f5d19-7dfd-4d59-ba62-6ecbd51b1e2c" providerId="AD" clId="Web-{5D565E55-55D8-1157-1065-27FFDF0A143E}" dt="2024-06-27T18:50:47.867" v="103" actId="20577"/>
          <ac:spMkLst>
            <pc:docMk/>
            <pc:sldMk cId="3938234823" sldId="288"/>
            <ac:spMk id="7" creationId="{74B296DE-1303-F88E-E524-FD1970856AFA}"/>
          </ac:spMkLst>
        </pc:spChg>
        <pc:spChg chg="mod">
          <ac:chgData name="Christopher Jennings" userId="S::christopher.jennings@connahsquayhs.org.uk::f74f5d19-7dfd-4d59-ba62-6ecbd51b1e2c" providerId="AD" clId="Web-{5D565E55-55D8-1157-1065-27FFDF0A143E}" dt="2024-06-27T18:50:25.929" v="87" actId="20577"/>
          <ac:spMkLst>
            <pc:docMk/>
            <pc:sldMk cId="3938234823" sldId="288"/>
            <ac:spMk id="8" creationId="{2B04CC77-99E5-015C-60AC-C38F89FB7DA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CAD CAM Promotional Prototype Product</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b="1" dirty="0">
                <a:latin typeface="Segoe UI"/>
                <a:cs typeface="Segoe UI"/>
              </a:rPr>
              <a:t>Technology Vision at CQHS</a:t>
            </a:r>
            <a:endParaRPr lang="en-US" dirty="0">
              <a:solidFill>
                <a:srgbClr val="000000"/>
              </a:solidFill>
              <a:latin typeface="Segoe UI"/>
              <a:cs typeface="Segoe UI"/>
            </a:endParaRPr>
          </a:p>
          <a:p>
            <a:r>
              <a:rPr lang="en-US" sz="900" dirty="0" err="1">
                <a:solidFill>
                  <a:srgbClr val="202124"/>
                </a:solidFill>
                <a:latin typeface="Arial"/>
                <a:cs typeface="Arial"/>
              </a:rPr>
              <a:t>Technoleg</a:t>
            </a:r>
            <a:r>
              <a:rPr lang="en-US" sz="9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 Our aim is to teach learners to understand and consider the wider impacts on local areas and wider environments around Wales. When designing and manufacturing products, learners are encouraged to consider carefully materials and components that are required through their design and make tasks.</a:t>
            </a:r>
            <a:endParaRPr lang="en-US" sz="900" dirty="0">
              <a:solidFill>
                <a:srgbClr val="000000"/>
              </a:solidFill>
              <a:latin typeface="Arial"/>
              <a:cs typeface="Arial"/>
            </a:endParaRPr>
          </a:p>
          <a:p>
            <a:r>
              <a:rPr lang="en-US" sz="900" dirty="0">
                <a:solidFill>
                  <a:srgbClr val="202124"/>
                </a:solidFill>
                <a:latin typeface="Arial"/>
                <a:cs typeface="Arial"/>
              </a:rPr>
              <a:t>When delivering our curriculum, staff expose learners to a wide variety of real life contexts allowing for the subject to become brought to life. This inspires learners to learn more about how products evolve, how technology has been adapted and how new materials have </a:t>
            </a:r>
            <a:r>
              <a:rPr lang="en-US" sz="900" dirty="0" err="1">
                <a:solidFill>
                  <a:srgbClr val="202124"/>
                </a:solidFill>
                <a:latin typeface="Arial"/>
                <a:cs typeface="Arial"/>
              </a:rPr>
              <a:t>revolutionised</a:t>
            </a:r>
            <a:r>
              <a:rPr lang="en-US" sz="900" dirty="0">
                <a:solidFill>
                  <a:srgbClr val="202124"/>
                </a:solidFill>
                <a:latin typeface="Arial"/>
                <a:cs typeface="Arial"/>
              </a:rPr>
              <a:t> how products are manufactured and used with the clear aim of improving how we live. </a:t>
            </a:r>
            <a:r>
              <a:rPr lang="en-US" sz="900" dirty="0">
                <a:solidFill>
                  <a:srgbClr val="161615"/>
                </a:solidFill>
                <a:latin typeface="Arial"/>
                <a:cs typeface="Arial"/>
              </a:rPr>
              <a:t>It helps us to understand and give meaning to the world in which we live and to strive to make our learners think more about Wales, their local area and the world we are living in. Through our curriculum we aim to provide learners with an all-round experience that will engage their creativity, develop clear problem solving strategies and ensures that our learners combine these skills to design and manufacture outcomes that solve specific real problems.</a:t>
            </a:r>
            <a:endParaRPr lang="en-US" sz="900" dirty="0">
              <a:solidFill>
                <a:srgbClr val="000000"/>
              </a:solidFill>
              <a:latin typeface="Arial"/>
              <a:cs typeface="Arial"/>
            </a:endParaRPr>
          </a:p>
          <a:p>
            <a:r>
              <a:rPr lang="en" sz="900" dirty="0">
                <a:solidFill>
                  <a:srgbClr val="333333"/>
                </a:solidFill>
                <a:latin typeface="Arial"/>
                <a:cs typeface="Arial"/>
              </a:rPr>
              <a:t>Through the range of design and make tasks, our year KS3 learners are empowered to develop their skills as ambitious capable learners, healthy confident individuals, enterprising creative contributors and ethical informed citizens.  The curriculum has been developed to ensure that each SOL encompasses on one more of the four purposes with the intention of moving their skills forward in order to meet the needs of this area of the curriculum.  </a:t>
            </a:r>
            <a:endParaRPr lang="en-US" sz="900" dirty="0">
              <a:solidFill>
                <a:srgbClr val="000000"/>
              </a:solidFill>
              <a:latin typeface="Arial"/>
              <a:cs typeface="Arial"/>
            </a:endParaRPr>
          </a:p>
          <a:p>
            <a:r>
              <a:rPr lang="en" sz="900" dirty="0">
                <a:solidFill>
                  <a:srgbClr val="333333"/>
                </a:solidFill>
                <a:latin typeface="Segoe UI"/>
                <a:cs typeface="Segoe UI"/>
              </a:rPr>
              <a:t>Year 7</a:t>
            </a:r>
            <a:endParaRPr lang="en" sz="900" dirty="0">
              <a:solidFill>
                <a:srgbClr val="000000"/>
              </a:solidFill>
              <a:latin typeface="Segoe UI"/>
              <a:cs typeface="Segoe UI"/>
            </a:endParaRPr>
          </a:p>
          <a:p>
            <a:r>
              <a:rPr lang="en" sz="900" dirty="0" err="1">
                <a:solidFill>
                  <a:srgbClr val="333333"/>
                </a:solidFill>
                <a:latin typeface="Segoe UI"/>
                <a:cs typeface="Segoe UI"/>
              </a:rPr>
              <a:t>Questionning</a:t>
            </a:r>
            <a:r>
              <a:rPr lang="en" sz="900" dirty="0">
                <a:solidFill>
                  <a:srgbClr val="333333"/>
                </a:solidFill>
                <a:latin typeface="Segoe UI"/>
                <a:cs typeface="Segoe UI"/>
              </a:rPr>
              <a:t> and problem solving.</a:t>
            </a:r>
            <a:endParaRPr lang="en" sz="900" dirty="0">
              <a:solidFill>
                <a:srgbClr val="000000"/>
              </a:solidFill>
              <a:latin typeface="Segoe UI"/>
              <a:cs typeface="Segoe UI"/>
            </a:endParaRPr>
          </a:p>
          <a:p>
            <a:r>
              <a:rPr lang="en" sz="900" dirty="0">
                <a:solidFill>
                  <a:srgbClr val="333333"/>
                </a:solidFill>
                <a:latin typeface="Segoe UI"/>
                <a:cs typeface="Segoe UI"/>
              </a:rPr>
              <a:t>Research and evaluate.</a:t>
            </a:r>
            <a:endParaRPr lang="en" sz="900" dirty="0">
              <a:solidFill>
                <a:srgbClr val="000000"/>
              </a:solidFill>
              <a:latin typeface="Segoe UI"/>
              <a:cs typeface="Segoe UI"/>
            </a:endParaRPr>
          </a:p>
          <a:p>
            <a:r>
              <a:rPr lang="en" sz="900" dirty="0">
                <a:solidFill>
                  <a:srgbClr val="333333"/>
                </a:solidFill>
                <a:latin typeface="Segoe UI"/>
                <a:cs typeface="Segoe UI"/>
              </a:rPr>
              <a:t>Evaluate and use evidence.</a:t>
            </a:r>
            <a:endParaRPr lang="en" sz="900" dirty="0">
              <a:solidFill>
                <a:srgbClr val="000000"/>
              </a:solidFill>
              <a:latin typeface="Segoe UI"/>
              <a:cs typeface="Segoe UI"/>
            </a:endParaRPr>
          </a:p>
          <a:p>
            <a:r>
              <a:rPr lang="en" sz="900" dirty="0">
                <a:solidFill>
                  <a:srgbClr val="333333"/>
                </a:solidFill>
                <a:latin typeface="Segoe UI"/>
                <a:cs typeface="Segoe UI"/>
              </a:rPr>
              <a:t>Take measured decisions.</a:t>
            </a:r>
            <a:endParaRPr lang="en" sz="900" dirty="0">
              <a:solidFill>
                <a:srgbClr val="000000"/>
              </a:solidFill>
              <a:latin typeface="Segoe UI"/>
              <a:cs typeface="Segoe UI"/>
            </a:endParaRPr>
          </a:p>
          <a:p>
            <a:r>
              <a:rPr lang="en" sz="900" dirty="0">
                <a:solidFill>
                  <a:srgbClr val="333333"/>
                </a:solidFill>
                <a:latin typeface="Segoe UI"/>
                <a:cs typeface="Segoe UI"/>
              </a:rPr>
              <a:t>Explaining ideas and concepts.</a:t>
            </a:r>
            <a:endParaRPr lang="en" sz="900" dirty="0">
              <a:solidFill>
                <a:srgbClr val="000000"/>
              </a:solidFill>
              <a:latin typeface="Segoe UI"/>
              <a:cs typeface="Segoe UI"/>
            </a:endParaRPr>
          </a:p>
          <a:p>
            <a:r>
              <a:rPr lang="en" sz="900" dirty="0">
                <a:solidFill>
                  <a:srgbClr val="333333"/>
                </a:solidFill>
                <a:latin typeface="Segoe UI"/>
                <a:cs typeface="Segoe UI"/>
              </a:rPr>
              <a:t>Creative thinking.</a:t>
            </a:r>
            <a:endParaRPr lang="en" sz="900" dirty="0">
              <a:solidFill>
                <a:srgbClr val="000000"/>
              </a:solidFill>
              <a:latin typeface="Segoe UI"/>
              <a:cs typeface="Segoe UI"/>
            </a:endParaRPr>
          </a:p>
          <a:p>
            <a:r>
              <a:rPr lang="en" sz="900" dirty="0">
                <a:solidFill>
                  <a:srgbClr val="333333"/>
                </a:solidFill>
                <a:latin typeface="Segoe UI"/>
                <a:cs typeface="Segoe UI"/>
              </a:rPr>
              <a:t>Apply knowledge and ideas to create a product.</a:t>
            </a:r>
            <a:endParaRPr lang="en" sz="900" dirty="0">
              <a:solidFill>
                <a:srgbClr val="000000"/>
              </a:solidFill>
              <a:latin typeface="Segoe UI"/>
              <a:cs typeface="Segoe UI"/>
            </a:endParaRPr>
          </a:p>
          <a:p>
            <a:r>
              <a:rPr lang="en" sz="900" dirty="0">
                <a:solidFill>
                  <a:srgbClr val="333333"/>
                </a:solidFill>
                <a:latin typeface="Segoe UI"/>
                <a:cs typeface="Segoe UI"/>
              </a:rPr>
              <a:t>Use digital technologies.</a:t>
            </a:r>
            <a:endParaRPr lang="en-US"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200" dirty="0">
                <a:latin typeface="Calibri"/>
                <a:cs typeface="Calibri"/>
              </a:rPr>
              <a:t>Undertaking research tasks, reading, scanning and selecting key information.</a:t>
            </a:r>
            <a:endParaRPr lang="en-US" sz="1200" dirty="0">
              <a:solidFill>
                <a:srgbClr val="000000"/>
              </a:solidFill>
              <a:latin typeface="Calibri"/>
              <a:cs typeface="Calibri"/>
            </a:endParaRPr>
          </a:p>
          <a:p>
            <a:r>
              <a:rPr lang="en-GB" sz="1200" dirty="0">
                <a:latin typeface="Calibri"/>
                <a:cs typeface="Calibri"/>
              </a:rPr>
              <a:t>Writing descriptive sentences / paragraphs.</a:t>
            </a:r>
            <a:endParaRPr lang="en-US" sz="1200" dirty="0">
              <a:solidFill>
                <a:srgbClr val="000000"/>
              </a:solidFill>
              <a:latin typeface="Calibri"/>
              <a:cs typeface="Calibri"/>
            </a:endParaRPr>
          </a:p>
          <a:p>
            <a:r>
              <a:rPr lang="en-GB" sz="1200" dirty="0">
                <a:latin typeface="Calibri"/>
                <a:cs typeface="Calibri"/>
              </a:rPr>
              <a:t>Justifying </a:t>
            </a:r>
            <a:r>
              <a:rPr lang="en-GB" sz="1200" dirty="0" err="1">
                <a:latin typeface="Calibri"/>
                <a:cs typeface="Calibri"/>
              </a:rPr>
              <a:t>decsision</a:t>
            </a:r>
            <a:r>
              <a:rPr lang="en-GB" sz="1200" dirty="0">
                <a:latin typeface="Calibri"/>
                <a:cs typeface="Calibri"/>
              </a:rPr>
              <a:t> making, views and opinions.</a:t>
            </a:r>
            <a:endParaRPr lang="en-US" sz="1200" dirty="0">
              <a:solidFill>
                <a:srgbClr val="000000"/>
              </a:solidFill>
              <a:latin typeface="Calibri"/>
              <a:cs typeface="Calibri"/>
            </a:endParaRPr>
          </a:p>
          <a:p>
            <a:r>
              <a:rPr lang="en-GB" sz="1200" dirty="0">
                <a:latin typeface="Calibri"/>
                <a:cs typeface="Calibri"/>
              </a:rPr>
              <a:t>Key words / spelling and meanings</a:t>
            </a:r>
          </a:p>
          <a:p>
            <a:r>
              <a:rPr lang="en-GB" sz="1200" dirty="0">
                <a:latin typeface="Calibri"/>
                <a:ea typeface="Calibri"/>
                <a:cs typeface="Calibri"/>
              </a:rPr>
              <a:t>Investigating and analysing existing products.</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Being curious and searching for answers is essential to understanding and predicting phenomena.</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Matter and the way it behaves defines our universe and shapes our lives.</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Design thinking and engineering offer technical and creative ways to meet society’s needs and wants.</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dirty="0">
                <a:latin typeface="Arial"/>
                <a:cs typeface="Arial"/>
              </a:rPr>
              <a:t>Annotating design ideas, idea development and detailed drawing.</a:t>
            </a:r>
            <a:endParaRPr lang="en-US" sz="1200" dirty="0">
              <a:solidFill>
                <a:srgbClr val="000000"/>
              </a:solidFill>
              <a:latin typeface="Arial"/>
              <a:cs typeface="Arial"/>
            </a:endParaRPr>
          </a:p>
          <a:p>
            <a:r>
              <a:rPr lang="en-US" sz="1200" dirty="0">
                <a:latin typeface="Arial"/>
                <a:cs typeface="Arial"/>
              </a:rPr>
              <a:t>Using ACCESSFM to </a:t>
            </a:r>
            <a:r>
              <a:rPr lang="en-US" sz="1200" dirty="0" err="1">
                <a:latin typeface="Arial"/>
                <a:cs typeface="Arial"/>
              </a:rPr>
              <a:t>analyse</a:t>
            </a:r>
            <a:r>
              <a:rPr lang="en-US" sz="1200" dirty="0">
                <a:latin typeface="Arial"/>
                <a:cs typeface="Arial"/>
              </a:rPr>
              <a:t> a task.</a:t>
            </a:r>
            <a:endParaRPr lang="en-US" sz="1200" dirty="0">
              <a:solidFill>
                <a:srgbClr val="000000"/>
              </a:solidFill>
              <a:latin typeface="Arial"/>
              <a:cs typeface="Arial"/>
            </a:endParaRPr>
          </a:p>
          <a:p>
            <a:r>
              <a:rPr lang="en-US" sz="1200" dirty="0">
                <a:latin typeface="Arial"/>
                <a:cs typeface="Arial"/>
              </a:rPr>
              <a:t>Using SWOT analysis to </a:t>
            </a:r>
            <a:r>
              <a:rPr lang="en-US" sz="1200" dirty="0" err="1">
                <a:latin typeface="Arial"/>
                <a:cs typeface="Arial"/>
              </a:rPr>
              <a:t>analyse</a:t>
            </a:r>
            <a:r>
              <a:rPr lang="en-US" sz="1200" dirty="0">
                <a:latin typeface="Arial"/>
                <a:cs typeface="Arial"/>
              </a:rPr>
              <a:t> ideas and existing products.</a:t>
            </a:r>
            <a:endParaRPr lang="en-US" sz="1200" dirty="0">
              <a:solidFill>
                <a:srgbClr val="000000"/>
              </a:solidFill>
              <a:latin typeface="Arial"/>
              <a:cs typeface="Arial"/>
            </a:endParaRPr>
          </a:p>
          <a:p>
            <a:r>
              <a:rPr lang="en-US" sz="1200" dirty="0">
                <a:latin typeface="Arial"/>
                <a:cs typeface="Arial"/>
              </a:rPr>
              <a:t>Using ACCESSFM to write a bullet point specification.</a:t>
            </a:r>
            <a:endParaRPr lang="en-US"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Computation is the foundation for our digital world.</a:t>
            </a:r>
            <a:endParaRPr lang="en-US"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r>
              <a:rPr lang="en-US" sz="1200" dirty="0">
                <a:latin typeface="Arial"/>
                <a:cs typeface="Arial"/>
              </a:rPr>
              <a:t>Understanding descriptions based on physical properties of materials. Selecting the most appropriate materials for specific products. Providing justified choice.</a:t>
            </a:r>
            <a:endParaRPr lang="en-US" sz="1200" dirty="0">
              <a:solidFill>
                <a:srgbClr val="000000"/>
              </a:solidFill>
              <a:latin typeface="Arial"/>
              <a:cs typeface="Arial"/>
            </a:endParaRPr>
          </a:p>
          <a:p>
            <a:r>
              <a:rPr lang="en-US" sz="1200" dirty="0">
                <a:latin typeface="Arial"/>
                <a:cs typeface="Arial"/>
              </a:rPr>
              <a:t>Discussing uses of recycled or sustainable materials</a:t>
            </a:r>
            <a:endParaRPr lang="en-US"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endParaRPr lang="en-US" sz="900" dirty="0"/>
          </a:p>
          <a:p>
            <a:r>
              <a:rPr lang="en-US" sz="1200" dirty="0">
                <a:latin typeface="Arial"/>
                <a:cs typeface="Arial"/>
              </a:rPr>
              <a:t>Reading, scanning and selecting appropriate information to further develop descriptive and justified statements.</a:t>
            </a:r>
            <a:endParaRPr lang="en-US" sz="1200" dirty="0">
              <a:solidFill>
                <a:srgbClr val="000000"/>
              </a:solidFill>
              <a:latin typeface="Arial"/>
              <a:cs typeface="Arial"/>
            </a:endParaRPr>
          </a:p>
          <a:p>
            <a:r>
              <a:rPr lang="en-US" sz="1200" dirty="0">
                <a:latin typeface="Arial"/>
                <a:cs typeface="Arial"/>
              </a:rPr>
              <a:t>Using spreadsheets with key terminology to support planning for production.</a:t>
            </a:r>
            <a:endParaRPr lang="en-US" sz="1200" dirty="0">
              <a:solidFill>
                <a:srgbClr val="000000"/>
              </a:solidFill>
              <a:latin typeface="Arial"/>
              <a:cs typeface="Arial"/>
            </a:endParaRPr>
          </a:p>
          <a:p>
            <a:r>
              <a:rPr lang="en-US" sz="1200" dirty="0">
                <a:latin typeface="Arial"/>
                <a:cs typeface="Arial"/>
              </a:rPr>
              <a:t>Using 2D Design V2 to draw a scale parts drawing of the maze. Using varied drawing tools to present designs.</a:t>
            </a:r>
          </a:p>
          <a:p>
            <a:endParaRPr lang="en-US" sz="1200" dirty="0">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31378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a:latin typeface="Calibri"/>
                <a:cs typeface="Calibri"/>
              </a:rPr>
              <a:t>What are you trying to achieve?</a:t>
            </a:r>
          </a:p>
          <a:p>
            <a:pPr marL="285750" indent="-285750">
              <a:buFont typeface="Symbol"/>
              <a:buChar char="•"/>
            </a:pPr>
            <a:r>
              <a:rPr lang="en-GB" sz="1100" dirty="0">
                <a:solidFill>
                  <a:srgbClr val="1F1F1F"/>
                </a:solidFill>
                <a:latin typeface="Calibri"/>
                <a:cs typeface="Calibri"/>
              </a:rPr>
              <a:t>Ambitious, capable learners, ready to learn throughout their lives: Applying their understanding / thoughts to develop a solution. Investigating suitable materials and using their analysis to identify specific properties.</a:t>
            </a:r>
          </a:p>
          <a:p>
            <a:pPr marL="285750" indent="-285750">
              <a:buFont typeface="Symbol"/>
              <a:buChar char="•"/>
            </a:pPr>
            <a:r>
              <a:rPr lang="en-GB" sz="1100" dirty="0">
                <a:solidFill>
                  <a:srgbClr val="1F1F1F"/>
                </a:solidFill>
                <a:latin typeface="Calibri"/>
                <a:cs typeface="Calibri"/>
              </a:rPr>
              <a:t>Enterprising, creative contributors, ready to play a full part in life and work: Design, engineer a creative prototype product to support thinking and create challenge.</a:t>
            </a:r>
          </a:p>
          <a:p>
            <a:pPr marL="285750" indent="-285750">
              <a:buFont typeface="Symbol"/>
              <a:buChar char="•"/>
            </a:pPr>
            <a:r>
              <a:rPr lang="en-GB" sz="1100" dirty="0">
                <a:solidFill>
                  <a:srgbClr val="1F1F1F"/>
                </a:solidFill>
                <a:latin typeface="Calibri"/>
                <a:cs typeface="Calibri"/>
              </a:rPr>
              <a:t>Ethical, informed citizens of Wales and the world: design and making a product to represent the school and community.</a:t>
            </a:r>
          </a:p>
          <a:p>
            <a:pPr marL="285750" indent="-285750">
              <a:buFont typeface="Symbol"/>
              <a:buChar char="•"/>
            </a:pPr>
            <a:r>
              <a:rPr lang="en-GB" sz="1100" dirty="0">
                <a:solidFill>
                  <a:srgbClr val="1F1F1F"/>
                </a:solidFill>
                <a:latin typeface="Calibri"/>
                <a:cs typeface="Calibri"/>
              </a:rPr>
              <a:t>Healthy, confident individuals, ready to lead fulfilling lives as valued members of society: Changing views and opinions and awareness of green opportunities. Using Sustainable materials.</a:t>
            </a: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GB" sz="1100">
                <a:latin typeface="Calibri"/>
                <a:cs typeface="Calibri"/>
              </a:rPr>
              <a:t>ICT: Programming</a:t>
            </a:r>
            <a:endParaRPr lang="en-US" sz="1100">
              <a:latin typeface="Calibri"/>
              <a:cs typeface="Calibri"/>
            </a:endParaRPr>
          </a:p>
          <a:p>
            <a:r>
              <a:rPr lang="en-GB" sz="1100">
                <a:latin typeface="Calibri"/>
                <a:cs typeface="Calibri"/>
              </a:rPr>
              <a:t>ICT: Dragons Den</a:t>
            </a:r>
            <a:endParaRPr lang="en-US" sz="1100">
              <a:latin typeface="Calibri"/>
              <a:cs typeface="Calibri"/>
            </a:endParaRPr>
          </a:p>
          <a:p>
            <a:r>
              <a:rPr lang="en-GB" sz="1100">
                <a:latin typeface="Calibri"/>
                <a:cs typeface="Calibri"/>
              </a:rPr>
              <a:t>Mathematics: Data and Number</a:t>
            </a:r>
            <a:endParaRPr lang="en-US" sz="1100">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900" dirty="0">
                <a:latin typeface="MASSILIA VF"/>
              </a:rPr>
              <a:t>.</a:t>
            </a:r>
            <a:r>
              <a:rPr lang="en-GB" sz="1000" dirty="0">
                <a:latin typeface="Arial"/>
                <a:cs typeface="Arial"/>
              </a:rPr>
              <a:t>Using appropriate SPAG</a:t>
            </a:r>
            <a:r>
              <a:rPr lang="en-US" sz="1000" dirty="0">
                <a:latin typeface="Arial"/>
                <a:cs typeface="Arial"/>
              </a:rPr>
              <a:t> </a:t>
            </a:r>
            <a:endParaRPr lang="en-US" sz="1000" dirty="0">
              <a:solidFill>
                <a:srgbClr val="000000"/>
              </a:solidFill>
              <a:latin typeface="Arial"/>
              <a:cs typeface="Arial"/>
            </a:endParaRPr>
          </a:p>
          <a:p>
            <a:r>
              <a:rPr lang="en-GB" sz="1000" dirty="0">
                <a:latin typeface="Arial"/>
                <a:cs typeface="Arial"/>
              </a:rPr>
              <a:t>Using and applying ACCESSFM and SWOT analysis. Being able to spell each word correctly and understand their meaning.</a:t>
            </a:r>
            <a:r>
              <a:rPr lang="en-US" sz="1000" dirty="0">
                <a:latin typeface="Arial"/>
                <a:cs typeface="Arial"/>
              </a:rPr>
              <a:t> </a:t>
            </a:r>
            <a:endParaRPr lang="en-US" sz="1000" dirty="0">
              <a:solidFill>
                <a:srgbClr val="000000"/>
              </a:solidFill>
              <a:latin typeface="Arial"/>
              <a:cs typeface="Arial"/>
            </a:endParaRPr>
          </a:p>
          <a:p>
            <a:r>
              <a:rPr lang="en-GB" sz="1000" dirty="0">
                <a:latin typeface="Arial"/>
                <a:cs typeface="Arial"/>
              </a:rPr>
              <a:t>Read text from the internet.</a:t>
            </a:r>
            <a:r>
              <a:rPr lang="en-US" sz="1000" dirty="0">
                <a:latin typeface="Arial"/>
                <a:cs typeface="Arial"/>
              </a:rPr>
              <a:t> </a:t>
            </a:r>
            <a:endParaRPr lang="en-US" sz="1000" dirty="0">
              <a:solidFill>
                <a:srgbClr val="000000"/>
              </a:solidFill>
              <a:latin typeface="Arial"/>
              <a:cs typeface="Arial"/>
            </a:endParaRPr>
          </a:p>
          <a:p>
            <a:r>
              <a:rPr lang="en-GB" sz="1000" dirty="0">
                <a:latin typeface="Arial"/>
                <a:cs typeface="Arial"/>
              </a:rPr>
              <a:t>Scan and select information.</a:t>
            </a:r>
            <a:r>
              <a:rPr lang="en-US" sz="1000" dirty="0">
                <a:latin typeface="Arial"/>
                <a:cs typeface="Arial"/>
              </a:rPr>
              <a:t> </a:t>
            </a:r>
            <a:endParaRPr lang="en-US" sz="1000" dirty="0">
              <a:solidFill>
                <a:srgbClr val="000000"/>
              </a:solidFill>
              <a:latin typeface="Arial"/>
              <a:cs typeface="Arial"/>
            </a:endParaRPr>
          </a:p>
          <a:p>
            <a:r>
              <a:rPr lang="en-US" sz="1000" dirty="0">
                <a:latin typeface="Arial"/>
                <a:cs typeface="Arial"/>
              </a:rPr>
              <a:t>Analyse the situation and undertake investigations.</a:t>
            </a:r>
            <a:endParaRPr lang="en-US" sz="1000" dirty="0">
              <a:solidFill>
                <a:srgbClr val="000000"/>
              </a:solidFill>
              <a:latin typeface="Arial"/>
              <a:cs typeface="Arial"/>
            </a:endParaRPr>
          </a:p>
          <a:p>
            <a:r>
              <a:rPr lang="en-GB" sz="1000" dirty="0">
                <a:latin typeface="Arial"/>
                <a:cs typeface="Arial"/>
              </a:rPr>
              <a:t>Annotate and analyse existing products. </a:t>
            </a:r>
            <a:endParaRPr lang="en-US" sz="1000" dirty="0">
              <a:solidFill>
                <a:srgbClr val="000000"/>
              </a:solidFill>
              <a:latin typeface="Arial"/>
              <a:cs typeface="Arial"/>
            </a:endParaRPr>
          </a:p>
          <a:p>
            <a:r>
              <a:rPr lang="en-GB" sz="1000" dirty="0">
                <a:latin typeface="Arial"/>
                <a:cs typeface="Arial"/>
              </a:rPr>
              <a:t>Annotate and analyse design ideas.</a:t>
            </a:r>
            <a:endParaRPr lang="en-US" sz="1000" dirty="0">
              <a:solidFill>
                <a:srgbClr val="000000"/>
              </a:solidFill>
              <a:latin typeface="Arial"/>
              <a:cs typeface="Arial"/>
            </a:endParaRPr>
          </a:p>
          <a:p>
            <a:r>
              <a:rPr lang="en-GB" sz="1000" dirty="0">
                <a:latin typeface="Arial"/>
                <a:cs typeface="Arial"/>
              </a:rPr>
              <a:t>Develop creative designs to meet the solution.</a:t>
            </a:r>
            <a:endParaRPr lang="en-US" sz="1000" dirty="0">
              <a:solidFill>
                <a:srgbClr val="000000"/>
              </a:solidFill>
              <a:latin typeface="Arial"/>
              <a:cs typeface="Arial"/>
            </a:endParaRPr>
          </a:p>
          <a:p>
            <a:r>
              <a:rPr lang="en-GB" sz="1000" dirty="0">
                <a:latin typeface="Arial"/>
                <a:cs typeface="Arial"/>
              </a:rPr>
              <a:t>Manufacture a scale model using CAD CAM. Assembled and decorated by hand.</a:t>
            </a:r>
            <a:endParaRPr lang="en-GB" dirty="0"/>
          </a:p>
          <a:p>
            <a:endParaRPr lang="en-GB" sz="1100" dirty="0">
              <a:latin typeface="Calibri"/>
              <a:ea typeface="Calibri"/>
              <a:cs typeface="Calibri"/>
            </a:endParaRP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GB" sz="1100" dirty="0">
                <a:latin typeface="Calibri"/>
                <a:cs typeface="Calibri"/>
              </a:rPr>
              <a:t>How are you going to teach it?</a:t>
            </a:r>
            <a:endParaRPr lang="en-US" sz="1100" dirty="0">
              <a:latin typeface="Calibri"/>
              <a:cs typeface="Calibri"/>
            </a:endParaRPr>
          </a:p>
          <a:p>
            <a:r>
              <a:rPr lang="en-GB" sz="1100" dirty="0">
                <a:latin typeface="Calibri"/>
                <a:cs typeface="Calibri"/>
              </a:rPr>
              <a:t>Voice over presentation, linked videos to support investigation activities, physical models and demonstrations, digital investigations, practical demonstrations, manufacture.</a:t>
            </a:r>
            <a:endParaRPr lang="en-US" sz="1100" dirty="0">
              <a:latin typeface="Calibri"/>
              <a:cs typeface="Calibri"/>
            </a:endParaRPr>
          </a:p>
          <a:p>
            <a:endParaRPr lang="en-GB" sz="1100" dirty="0">
              <a:latin typeface="Calibri"/>
              <a:cs typeface="Calibri"/>
            </a:endParaRP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MASSILIA VF"/>
              </a:rPr>
              <a:t>Moving from teacher led basic skills and strategies to more complex ones.  Choosing appropriate tactics/strategies and know when  to change them.</a:t>
            </a:r>
          </a:p>
          <a:p>
            <a:r>
              <a:rPr lang="en-US" sz="1200" dirty="0">
                <a:solidFill>
                  <a:srgbClr val="1F1F1F"/>
                </a:solidFill>
                <a:latin typeface="MASSILIA VF"/>
              </a:rPr>
              <a:t>Follow demonstration one step at a time. Second attempt following steps. Third independently.</a:t>
            </a:r>
          </a:p>
          <a:p>
            <a:r>
              <a:rPr lang="en-US" sz="1200" dirty="0">
                <a:solidFill>
                  <a:srgbClr val="1F1F1F"/>
                </a:solidFill>
                <a:latin typeface="MASSILIA VF"/>
              </a:rPr>
              <a:t>Each design must be drawn showing more complexity with the solution.</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rPr>
              <a:t>Increasing subject knowledge from basic skills to complex ones. Deepening understanding of processes and how to work with others.</a:t>
            </a:r>
          </a:p>
          <a:p>
            <a:r>
              <a:rPr lang="en-US" sz="1200" dirty="0" err="1">
                <a:solidFill>
                  <a:srgbClr val="1F1F1F"/>
                </a:solidFill>
                <a:latin typeface="MASSILIA VF"/>
              </a:rPr>
              <a:t>Adavantages</a:t>
            </a:r>
            <a:r>
              <a:rPr lang="en-US" sz="1200" dirty="0">
                <a:solidFill>
                  <a:srgbClr val="1F1F1F"/>
                </a:solidFill>
                <a:latin typeface="MASSILIA VF"/>
              </a:rPr>
              <a:t> of using CAD to develop ideas and CAM to manufacture components.</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rPr>
              <a:t>Linking the design and make activities and </a:t>
            </a:r>
            <a:r>
              <a:rPr lang="en-US" sz="1200" dirty="0" err="1">
                <a:solidFill>
                  <a:srgbClr val="1F1F1F"/>
                </a:solidFill>
                <a:latin typeface="MASSILIA VF"/>
              </a:rPr>
              <a:t>analyse</a:t>
            </a:r>
            <a:r>
              <a:rPr lang="en-US" sz="1200" dirty="0">
                <a:solidFill>
                  <a:srgbClr val="1F1F1F"/>
                </a:solidFill>
                <a:latin typeface="MASSILIA VF"/>
              </a:rPr>
              <a:t> against fitness for purpose.</a:t>
            </a:r>
            <a:endParaRPr lang="en-US" dirty="0">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Arial"/>
                <a:cs typeface="Arial"/>
              </a:rPr>
              <a:t>Understanding </a:t>
            </a:r>
            <a:r>
              <a:rPr lang="en-US" sz="1200" u="sng" dirty="0">
                <a:solidFill>
                  <a:srgbClr val="1F1F1F"/>
                </a:solidFill>
                <a:latin typeface="Arial"/>
                <a:cs typeface="Arial"/>
              </a:rPr>
              <a:t>how </a:t>
            </a:r>
            <a:r>
              <a:rPr lang="en-US" sz="1200" dirty="0">
                <a:solidFill>
                  <a:srgbClr val="1F1F1F"/>
                </a:solidFill>
                <a:latin typeface="Arial"/>
                <a:cs typeface="Arial"/>
              </a:rPr>
              <a:t>to develop their own design and make skills in activities as well as </a:t>
            </a:r>
            <a:r>
              <a:rPr lang="en-US" sz="1200" dirty="0" err="1">
                <a:solidFill>
                  <a:srgbClr val="1F1F1F"/>
                </a:solidFill>
                <a:latin typeface="Arial"/>
                <a:cs typeface="Arial"/>
              </a:rPr>
              <a:t>utilising</a:t>
            </a:r>
            <a:r>
              <a:rPr lang="en-US" sz="1200" dirty="0">
                <a:solidFill>
                  <a:srgbClr val="1F1F1F"/>
                </a:solidFill>
                <a:latin typeface="Arial"/>
                <a:cs typeface="Arial"/>
              </a:rPr>
              <a:t> effective problem solving techniques.</a:t>
            </a:r>
            <a:endParaRPr lang="en-US" sz="1200">
              <a:latin typeface="Arial"/>
              <a:cs typeface="Arial"/>
            </a:endParaRPr>
          </a:p>
          <a:p>
            <a:r>
              <a:rPr lang="en-US" sz="1200" dirty="0">
                <a:solidFill>
                  <a:srgbClr val="1F1F1F"/>
                </a:solidFill>
                <a:latin typeface="Arial"/>
                <a:cs typeface="Arial"/>
              </a:rPr>
              <a:t>Further development of CAD CAM skills.</a:t>
            </a:r>
          </a:p>
          <a:p>
            <a:r>
              <a:rPr lang="en-US" sz="1200" dirty="0" err="1">
                <a:solidFill>
                  <a:srgbClr val="1F1F1F"/>
                </a:solidFill>
                <a:latin typeface="Arial"/>
                <a:cs typeface="Arial"/>
              </a:rPr>
              <a:t>Utilising</a:t>
            </a:r>
            <a:r>
              <a:rPr lang="en-US" sz="1200" dirty="0">
                <a:solidFill>
                  <a:srgbClr val="1F1F1F"/>
                </a:solidFill>
                <a:latin typeface="Arial"/>
                <a:cs typeface="Arial"/>
              </a:rPr>
              <a:t> more drawing tools whilst producing individual components.</a:t>
            </a:r>
          </a:p>
          <a:p>
            <a:r>
              <a:rPr lang="en-US" sz="1200" dirty="0">
                <a:solidFill>
                  <a:srgbClr val="1F1F1F"/>
                </a:solidFill>
                <a:latin typeface="Arial"/>
                <a:cs typeface="Arial"/>
              </a:rPr>
              <a:t>Complexity of designs evolves from one design to the next.</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1F1F1F"/>
                </a:solidFill>
                <a:latin typeface="MASSILIA VF"/>
              </a:rPr>
              <a:t>Understand the transferable skills following the design process from one project into the next.</a:t>
            </a:r>
            <a:endParaRPr lang="en-US" dirty="0">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100" dirty="0">
                <a:solidFill>
                  <a:srgbClr val="000000"/>
                </a:solidFill>
                <a:latin typeface="Calibri"/>
                <a:ea typeface="Calibri"/>
                <a:cs typeface="Calibri"/>
              </a:rPr>
              <a:t>Can safely use a range of tools, materials and equipment to construct for a variety of reasons</a:t>
            </a:r>
          </a:p>
          <a:p>
            <a:r>
              <a:rPr lang="en-US" sz="1100" dirty="0">
                <a:solidFill>
                  <a:srgbClr val="000000"/>
                </a:solidFill>
                <a:latin typeface="Calibri"/>
                <a:ea typeface="Calibri"/>
                <a:cs typeface="Calibri"/>
              </a:rPr>
              <a:t>I have experienced using basic prototyping techniques to improve outcomes.</a:t>
            </a:r>
          </a:p>
          <a:p>
            <a:r>
              <a:rPr lang="en-US" sz="1100" dirty="0">
                <a:solidFill>
                  <a:srgbClr val="000000"/>
                </a:solidFill>
                <a:latin typeface="Calibri"/>
                <a:ea typeface="Calibri"/>
                <a:cs typeface="Calibri"/>
              </a:rPr>
              <a:t>I can identify things in the environment which may be harmful and can act to reduce the risks to myself and others.</a:t>
            </a:r>
          </a:p>
          <a:p>
            <a:r>
              <a:rPr lang="en-US" sz="1100" dirty="0">
                <a:solidFill>
                  <a:srgbClr val="000000"/>
                </a:solidFill>
                <a:latin typeface="Calibri"/>
                <a:ea typeface="Calibri"/>
                <a:cs typeface="Calibri"/>
              </a:rPr>
              <a:t>I can explore and describe the properties of materials and justify their uses.</a:t>
            </a:r>
          </a:p>
          <a:p>
            <a:r>
              <a:rPr lang="en-US" sz="1100" dirty="0">
                <a:solidFill>
                  <a:srgbClr val="000000"/>
                </a:solidFill>
                <a:latin typeface="Calibri"/>
                <a:ea typeface="Calibri"/>
                <a:cs typeface="Calibri"/>
              </a:rPr>
              <a:t>I can ask questions and use my experience to suggest simple methods of inquiry.</a:t>
            </a:r>
          </a:p>
          <a:p>
            <a:r>
              <a:rPr lang="en-US" sz="1100" dirty="0">
                <a:solidFill>
                  <a:srgbClr val="000000"/>
                </a:solidFill>
                <a:latin typeface="Calibri"/>
                <a:ea typeface="Calibri"/>
                <a:cs typeface="Calibri"/>
              </a:rPr>
              <a:t>I can </a:t>
            </a:r>
            <a:r>
              <a:rPr lang="en-US" sz="1100" dirty="0" err="1">
                <a:solidFill>
                  <a:srgbClr val="000000"/>
                </a:solidFill>
                <a:latin typeface="Calibri"/>
                <a:ea typeface="Calibri"/>
                <a:cs typeface="Calibri"/>
              </a:rPr>
              <a:t>recognise</a:t>
            </a:r>
            <a:r>
              <a:rPr lang="en-US" sz="1100" dirty="0">
                <a:solidFill>
                  <a:srgbClr val="000000"/>
                </a:solidFill>
                <a:latin typeface="Calibri"/>
                <a:ea typeface="Calibri"/>
                <a:cs typeface="Calibri"/>
              </a:rPr>
              <a:t> that what I do, and the things I use, can have an impact on my environment and on living things.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lnSpcReduction="10000"/>
          </a:bodyPr>
          <a:lstStyle/>
          <a:p>
            <a:pPr marL="171450" indent="-171450">
              <a:buFont typeface="Arial,Sans-Serif" panose="020B0604020202020204" pitchFamily="34" charset="0"/>
              <a:buChar char="•"/>
            </a:pPr>
            <a:r>
              <a:rPr lang="en-US" sz="1100" dirty="0">
                <a:solidFill>
                  <a:srgbClr val="000000"/>
                </a:solidFill>
                <a:latin typeface="Calibri"/>
                <a:cs typeface="Calibri"/>
              </a:rPr>
              <a:t>can identify questions that can be investigated scientifically and suggest suitable methods of inquiry.</a:t>
            </a:r>
          </a:p>
          <a:p>
            <a:pPr marL="171450" indent="-171450">
              <a:buFont typeface="Arial,Sans-Serif" panose="020B0604020202020204" pitchFamily="34" charset="0"/>
              <a:buChar char="•"/>
            </a:pPr>
            <a:r>
              <a:rPr lang="en-US" sz="1100" dirty="0">
                <a:solidFill>
                  <a:srgbClr val="000000"/>
                </a:solidFill>
                <a:latin typeface="Calibri"/>
                <a:cs typeface="Calibri"/>
              </a:rPr>
              <a:t>I can suggest conclusions as a result of carrying out my inquiries.</a:t>
            </a:r>
          </a:p>
          <a:p>
            <a:pPr marL="171450" indent="-171450">
              <a:buFont typeface="Arial,Sans-Serif" panose="020B0604020202020204" pitchFamily="34" charset="0"/>
              <a:buChar char="•"/>
            </a:pPr>
            <a:r>
              <a:rPr lang="en-US" sz="1100" dirty="0">
                <a:solidFill>
                  <a:srgbClr val="000000"/>
                </a:solidFill>
                <a:latin typeface="Calibri"/>
                <a:cs typeface="Calibri"/>
              </a:rPr>
              <a:t>I can evaluate methods to suggest improvements.</a:t>
            </a:r>
          </a:p>
          <a:p>
            <a:pPr marL="171450" indent="-171450">
              <a:buFont typeface="Arial,Sans-Serif" panose="020B0604020202020204" pitchFamily="34" charset="0"/>
              <a:buChar char="•"/>
            </a:pPr>
            <a:r>
              <a:rPr lang="en-US" sz="1100" dirty="0">
                <a:solidFill>
                  <a:srgbClr val="000000"/>
                </a:solidFill>
                <a:latin typeface="Calibri"/>
                <a:cs typeface="Calibri"/>
              </a:rPr>
              <a:t>I can engage with scientific and technological evidence to inform my own opinions.</a:t>
            </a:r>
          </a:p>
          <a:p>
            <a:pPr marL="171450" indent="-171450">
              <a:buFont typeface="Arial,Sans-Serif" panose="020B0604020202020204" pitchFamily="34" charset="0"/>
              <a:buChar char="•"/>
            </a:pPr>
            <a:r>
              <a:rPr lang="en-US" sz="1100" dirty="0">
                <a:solidFill>
                  <a:srgbClr val="000000"/>
                </a:solidFill>
                <a:latin typeface="Calibri"/>
                <a:cs typeface="Calibri"/>
              </a:rPr>
              <a:t>I can understand how my actions and the actions of others impact on the environment and living things.</a:t>
            </a:r>
          </a:p>
          <a:p>
            <a:pPr marL="171450" indent="-171450">
              <a:buFont typeface="Arial,Sans-Serif" panose="020B0604020202020204" pitchFamily="34" charset="0"/>
              <a:buChar char="•"/>
            </a:pPr>
            <a:r>
              <a:rPr lang="en-US" sz="1100" dirty="0">
                <a:solidFill>
                  <a:srgbClr val="000000"/>
                </a:solidFill>
                <a:latin typeface="Calibri"/>
                <a:cs typeface="Calibri"/>
              </a:rPr>
              <a:t>I can draw inspiration to design from historical, cultural and other sources.</a:t>
            </a:r>
          </a:p>
          <a:p>
            <a:pPr marL="171450" indent="-171450">
              <a:buFont typeface="Arial,Sans-Serif" panose="020B0604020202020204" pitchFamily="34" charset="0"/>
              <a:buChar char="•"/>
            </a:pPr>
            <a:r>
              <a:rPr lang="en-US" sz="1100" dirty="0">
                <a:solidFill>
                  <a:srgbClr val="000000"/>
                </a:solidFill>
                <a:latin typeface="Calibri"/>
                <a:cs typeface="Calibri"/>
              </a:rPr>
              <a:t>I can creatively respond to the needs and wants of the user, based on the context and on the information collected.</a:t>
            </a:r>
          </a:p>
          <a:p>
            <a:pPr marL="171450" indent="-171450">
              <a:buFont typeface="Arial,Sans-Serif" panose="020B0604020202020204" pitchFamily="34" charset="0"/>
              <a:buChar char="•"/>
            </a:pPr>
            <a:r>
              <a:rPr lang="en-US" sz="1100" dirty="0">
                <a:solidFill>
                  <a:srgbClr val="000000"/>
                </a:solidFill>
                <a:latin typeface="Calibri"/>
                <a:cs typeface="Calibri"/>
              </a:rPr>
              <a:t>I can identify and consider factors when developing design proposals.</a:t>
            </a:r>
          </a:p>
          <a:p>
            <a:pPr marL="171450" indent="-171450">
              <a:buFont typeface="Arial,Sans-Serif" panose="020B0604020202020204" pitchFamily="34" charset="0"/>
              <a:buChar char="•"/>
            </a:pPr>
            <a:r>
              <a:rPr lang="en-US" sz="1100" dirty="0">
                <a:solidFill>
                  <a:srgbClr val="000000"/>
                </a:solidFill>
                <a:latin typeface="Calibri"/>
                <a:cs typeface="Calibri"/>
              </a:rPr>
              <a:t>I can apply my </a:t>
            </a:r>
            <a:r>
              <a:rPr lang="en-US" sz="1100" i="1" dirty="0">
                <a:solidFill>
                  <a:srgbClr val="000000"/>
                </a:solidFill>
                <a:latin typeface="Calibri"/>
                <a:cs typeface="Calibri"/>
              </a:rPr>
              <a:t>knowledge</a:t>
            </a:r>
            <a:r>
              <a:rPr lang="en-US" sz="1100" dirty="0">
                <a:solidFill>
                  <a:srgbClr val="000000"/>
                </a:solidFill>
                <a:latin typeface="Calibri"/>
                <a:cs typeface="Calibri"/>
              </a:rPr>
              <a:t> and </a:t>
            </a:r>
            <a:r>
              <a:rPr lang="en-US" sz="1100" i="1" dirty="0">
                <a:solidFill>
                  <a:srgbClr val="000000"/>
                </a:solidFill>
                <a:latin typeface="Calibri"/>
                <a:cs typeface="Calibri"/>
              </a:rPr>
              <a:t>skills</a:t>
            </a:r>
            <a:r>
              <a:rPr lang="en-US" sz="1100" dirty="0">
                <a:solidFill>
                  <a:srgbClr val="000000"/>
                </a:solidFill>
                <a:latin typeface="Calibri"/>
                <a:cs typeface="Calibri"/>
              </a:rPr>
              <a:t> when making design decisions in order to produce specific outcomes.</a:t>
            </a:r>
          </a:p>
          <a:p>
            <a:pPr marL="171450" indent="-171450">
              <a:buFont typeface="Arial,Sans-Serif" panose="020B0604020202020204" pitchFamily="34" charset="0"/>
              <a:buChar char="•"/>
            </a:pPr>
            <a:r>
              <a:rPr lang="en-US" sz="1100" dirty="0">
                <a:solidFill>
                  <a:srgbClr val="000000"/>
                </a:solidFill>
                <a:latin typeface="Calibri"/>
                <a:cs typeface="Calibri"/>
              </a:rPr>
              <a:t>I can consider how my design proposals will solve problems and how this may affect the environment.</a:t>
            </a:r>
          </a:p>
          <a:p>
            <a:pPr marL="171450" indent="-171450">
              <a:buFont typeface="Arial,Sans-Serif" panose="020B0604020202020204" pitchFamily="34" charset="0"/>
              <a:buChar char="•"/>
            </a:pPr>
            <a:r>
              <a:rPr lang="en-US" sz="1100" dirty="0">
                <a:solidFill>
                  <a:srgbClr val="000000"/>
                </a:solidFill>
                <a:latin typeface="Calibri"/>
                <a:cs typeface="Calibri"/>
              </a:rPr>
              <a:t>I can use design communication methods to develop and present ideas, and respond to feedback.</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marL="171450" indent="-171450">
              <a:buFont typeface="Arial,Sans-Serif" panose="020B0604020202020204" pitchFamily="34" charset="0"/>
              <a:buChar char="•"/>
            </a:pPr>
            <a:r>
              <a:rPr lang="en-US" sz="1200">
                <a:solidFill>
                  <a:srgbClr val="000000"/>
                </a:solidFill>
                <a:latin typeface="Calibri"/>
                <a:cs typeface="Calibri"/>
              </a:rPr>
              <a:t>I can research, devise and use suitable methods of inquiry to investigate my scientific questions.</a:t>
            </a:r>
            <a:endParaRPr lang="en-US" sz="1200" dirty="0">
              <a:solidFill>
                <a:srgbClr val="000000"/>
              </a:solidFill>
              <a:latin typeface="Calibri"/>
              <a:cs typeface="Calibri"/>
            </a:endParaRPr>
          </a:p>
          <a:p>
            <a:pPr marL="171450" indent="-171450">
              <a:buFont typeface="Arial,Sans-Serif" panose="020B0604020202020204" pitchFamily="34" charset="0"/>
              <a:buChar char="•"/>
            </a:pPr>
            <a:r>
              <a:rPr lang="en-US" sz="1200" dirty="0">
                <a:solidFill>
                  <a:srgbClr val="000000"/>
                </a:solidFill>
                <a:latin typeface="Calibri"/>
                <a:cs typeface="Calibri"/>
              </a:rPr>
              <a:t>I can use my findings to draw valid conclusions.</a:t>
            </a:r>
          </a:p>
          <a:p>
            <a:pPr marL="171450" indent="-171450">
              <a:buFont typeface="Arial,Sans-Serif" panose="020B0604020202020204" pitchFamily="34" charset="0"/>
              <a:buChar char="•"/>
            </a:pPr>
            <a:r>
              <a:rPr lang="en-US" sz="1100" dirty="0">
                <a:solidFill>
                  <a:srgbClr val="000000"/>
                </a:solidFill>
                <a:latin typeface="Calibri"/>
                <a:cs typeface="Calibri"/>
              </a:rPr>
              <a:t>I can </a:t>
            </a:r>
            <a:r>
              <a:rPr lang="en-US" sz="1100" dirty="0" err="1">
                <a:solidFill>
                  <a:srgbClr val="000000"/>
                </a:solidFill>
                <a:latin typeface="Calibri"/>
                <a:cs typeface="Calibri"/>
              </a:rPr>
              <a:t>recognise</a:t>
            </a:r>
            <a:r>
              <a:rPr lang="en-US" sz="1100" dirty="0">
                <a:solidFill>
                  <a:srgbClr val="000000"/>
                </a:solidFill>
                <a:latin typeface="Calibri"/>
                <a:cs typeface="Calibri"/>
              </a:rPr>
              <a:t> and act on user needs and wants in increasingly challenging contexts.</a:t>
            </a:r>
          </a:p>
          <a:p>
            <a:pPr marL="171450" indent="-171450">
              <a:buFont typeface="Arial,Sans-Serif" panose="020B0604020202020204" pitchFamily="34" charset="0"/>
              <a:buChar char="•"/>
            </a:pPr>
            <a:r>
              <a:rPr lang="en-US" sz="1100" dirty="0">
                <a:solidFill>
                  <a:srgbClr val="000000"/>
                </a:solidFill>
                <a:latin typeface="Calibri"/>
                <a:cs typeface="Calibri"/>
              </a:rPr>
              <a:t>I can develop my </a:t>
            </a:r>
            <a:r>
              <a:rPr lang="en-US" sz="1100" i="1" dirty="0">
                <a:solidFill>
                  <a:srgbClr val="000000"/>
                </a:solidFill>
                <a:latin typeface="Calibri"/>
                <a:cs typeface="Calibri"/>
              </a:rPr>
              <a:t>design thinking</a:t>
            </a:r>
            <a:r>
              <a:rPr lang="en-US" sz="1100" dirty="0">
                <a:solidFill>
                  <a:srgbClr val="000000"/>
                </a:solidFill>
                <a:latin typeface="Calibri"/>
                <a:cs typeface="Calibri"/>
              </a:rPr>
              <a:t> to test and refine my design decisions by responding to success and failure</a:t>
            </a:r>
          </a:p>
          <a:p>
            <a:pPr marL="171450" indent="-171450">
              <a:buFont typeface="Arial,Sans-Serif" panose="020B0604020202020204" pitchFamily="34" charset="0"/>
              <a:buChar char="•"/>
            </a:pPr>
            <a:r>
              <a:rPr lang="en-US" sz="1100" dirty="0">
                <a:solidFill>
                  <a:srgbClr val="000000"/>
                </a:solidFill>
                <a:latin typeface="Calibri"/>
                <a:cs typeface="Calibri"/>
              </a:rPr>
              <a:t>I can develop my </a:t>
            </a:r>
            <a:r>
              <a:rPr lang="en-US" sz="1100" i="1" dirty="0">
                <a:solidFill>
                  <a:srgbClr val="000000"/>
                </a:solidFill>
                <a:latin typeface="Calibri"/>
                <a:cs typeface="Calibri"/>
              </a:rPr>
              <a:t>knowledge</a:t>
            </a:r>
            <a:r>
              <a:rPr lang="en-US" sz="1100" dirty="0">
                <a:solidFill>
                  <a:srgbClr val="000000"/>
                </a:solidFill>
                <a:latin typeface="Calibri"/>
                <a:cs typeface="Calibri"/>
              </a:rPr>
              <a:t> and </a:t>
            </a:r>
            <a:r>
              <a:rPr lang="en-US" sz="1100" i="1" dirty="0">
                <a:solidFill>
                  <a:srgbClr val="000000"/>
                </a:solidFill>
                <a:latin typeface="Calibri"/>
                <a:cs typeface="Calibri"/>
              </a:rPr>
              <a:t>skills</a:t>
            </a:r>
            <a:r>
              <a:rPr lang="en-US" sz="1100" dirty="0">
                <a:solidFill>
                  <a:srgbClr val="000000"/>
                </a:solidFill>
                <a:latin typeface="Calibri"/>
                <a:cs typeface="Calibri"/>
              </a:rPr>
              <a:t> to support and refine my design decisions in order to produce purposeful outcomes.</a:t>
            </a:r>
          </a:p>
          <a:p>
            <a:pPr marL="171450" indent="-171450">
              <a:buFont typeface="Arial,Sans-Serif" panose="020B0604020202020204" pitchFamily="34" charset="0"/>
              <a:buChar char="•"/>
            </a:pPr>
            <a:r>
              <a:rPr lang="en-US" sz="1100" dirty="0">
                <a:solidFill>
                  <a:srgbClr val="000000"/>
                </a:solidFill>
                <a:latin typeface="Calibri"/>
                <a:cs typeface="Calibri"/>
              </a:rPr>
              <a:t>I can use a variety of design communication methods and techniques to develop and present ideas clearly, and can respond constructively to feedback.</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50803E-3663-B38E-58BA-22377AE1FED7}"/>
              </a:ext>
            </a:extLst>
          </p:cNvPr>
          <p:cNvSpPr>
            <a:spLocks noGrp="1"/>
          </p:cNvSpPr>
          <p:nvPr>
            <p:ph type="body" sz="quarter" idx="26"/>
          </p:nvPr>
        </p:nvSpPr>
        <p:spPr/>
        <p:txBody>
          <a:bodyPr lIns="180000" tIns="180000" rIns="180000" bIns="180000" anchor="t">
            <a:normAutofit/>
          </a:bodyPr>
          <a:lstStyle/>
          <a:p>
            <a:r>
              <a:rPr lang="en-GB" sz="900" dirty="0">
                <a:latin typeface="Calibri"/>
                <a:cs typeface="Calibri"/>
              </a:rPr>
              <a:t>To analyse and understand the purpose of a </a:t>
            </a:r>
            <a:r>
              <a:rPr lang="en-GB" sz="900" b="1" u="sng" dirty="0">
                <a:latin typeface="Calibri"/>
                <a:cs typeface="Calibri"/>
              </a:rPr>
              <a:t>Design Brief.</a:t>
            </a:r>
            <a:endParaRPr lang="en-US" sz="900" dirty="0">
              <a:latin typeface="Calibri"/>
              <a:cs typeface="Calibri"/>
            </a:endParaRPr>
          </a:p>
          <a:p>
            <a:r>
              <a:rPr lang="en-GB" sz="900" dirty="0">
                <a:latin typeface="Calibri"/>
                <a:cs typeface="Calibri"/>
              </a:rPr>
              <a:t>Identify areas of research.</a:t>
            </a:r>
            <a:endParaRPr lang="en-US" sz="900" dirty="0">
              <a:latin typeface="Calibri"/>
              <a:cs typeface="Calibri"/>
            </a:endParaRPr>
          </a:p>
          <a:p>
            <a:r>
              <a:rPr lang="en-GB" sz="900" dirty="0">
                <a:latin typeface="Calibri"/>
                <a:cs typeface="Calibri"/>
              </a:rPr>
              <a:t>Develop technical language.</a:t>
            </a:r>
            <a:endParaRPr lang="en-US" sz="900" dirty="0">
              <a:latin typeface="Calibri"/>
              <a:cs typeface="Calibri"/>
            </a:endParaRPr>
          </a:p>
          <a:p>
            <a:r>
              <a:rPr lang="en-GB" sz="900" dirty="0">
                <a:latin typeface="Calibri"/>
                <a:cs typeface="Calibri"/>
              </a:rPr>
              <a:t>To use ACCCESS FMM</a:t>
            </a:r>
            <a:endParaRPr lang="en-US" sz="900" dirty="0">
              <a:latin typeface="Calibri"/>
              <a:cs typeface="Calibri"/>
            </a:endParaRPr>
          </a:p>
          <a:p>
            <a:r>
              <a:rPr lang="en-GB" sz="900" dirty="0">
                <a:latin typeface="Calibri"/>
                <a:cs typeface="Calibri"/>
              </a:rPr>
              <a:t>To carry out task analysis in order to direct research strategies / activities and identify key features within a mind map.</a:t>
            </a:r>
            <a:endParaRPr lang="en-US" sz="900" dirty="0">
              <a:latin typeface="Calibri"/>
              <a:cs typeface="Calibri"/>
            </a:endParaRPr>
          </a:p>
          <a:p>
            <a:r>
              <a:rPr lang="en-GB" sz="900" dirty="0">
                <a:latin typeface="Calibri"/>
                <a:cs typeface="Calibri"/>
              </a:rPr>
              <a:t>Numeracy Key Task.</a:t>
            </a:r>
            <a:endParaRPr lang="en-US" sz="900" dirty="0">
              <a:latin typeface="Calibri"/>
              <a:cs typeface="Calibri"/>
            </a:endParaRPr>
          </a:p>
          <a:p>
            <a:r>
              <a:rPr lang="en-GB" sz="900" dirty="0">
                <a:latin typeface="Calibri"/>
                <a:cs typeface="Calibri"/>
              </a:rPr>
              <a:t>To accurately convert measurements from cm to mm.</a:t>
            </a:r>
            <a:endParaRPr lang="en-US" sz="900" dirty="0">
              <a:latin typeface="Calibri"/>
              <a:cs typeface="Calibri"/>
            </a:endParaRPr>
          </a:p>
          <a:p>
            <a:r>
              <a:rPr lang="en-GB" sz="900" dirty="0">
                <a:latin typeface="Calibri"/>
                <a:cs typeface="Calibri"/>
              </a:rPr>
              <a:t>To identify the formula for area.</a:t>
            </a:r>
            <a:endParaRPr lang="en-US" sz="900" dirty="0">
              <a:latin typeface="Calibri"/>
              <a:cs typeface="Calibri"/>
            </a:endParaRPr>
          </a:p>
          <a:p>
            <a:r>
              <a:rPr lang="en-GB" sz="900" dirty="0">
                <a:latin typeface="Calibri"/>
                <a:cs typeface="Calibri"/>
              </a:rPr>
              <a:t>To use ‘Area’ to undertake a series of calculations along with multiplication and division.</a:t>
            </a:r>
            <a:endParaRPr lang="en-US" sz="900" dirty="0">
              <a:latin typeface="Calibri"/>
              <a:cs typeface="Calibri"/>
            </a:endParaRPr>
          </a:p>
          <a:p>
            <a:r>
              <a:rPr lang="en-GB" sz="900" dirty="0">
                <a:latin typeface="Calibri"/>
                <a:cs typeface="Calibri"/>
              </a:rPr>
              <a:t>To use cost. </a:t>
            </a:r>
            <a:endParaRPr lang="en-US" sz="900" dirty="0">
              <a:latin typeface="Calibri"/>
              <a:cs typeface="Calibri"/>
            </a:endParaRPr>
          </a:p>
          <a:p>
            <a:r>
              <a:rPr lang="en-GB" sz="900" dirty="0">
                <a:latin typeface="Calibri"/>
                <a:cs typeface="Calibri"/>
              </a:rPr>
              <a:t>Writing a specification:</a:t>
            </a:r>
            <a:endParaRPr lang="en-US" sz="900" dirty="0">
              <a:latin typeface="Calibri"/>
              <a:cs typeface="Calibri"/>
            </a:endParaRPr>
          </a:p>
          <a:p>
            <a:r>
              <a:rPr lang="en-GB" sz="900" dirty="0">
                <a:latin typeface="Calibri"/>
                <a:cs typeface="Calibri"/>
              </a:rPr>
              <a:t>Use ACCCESSFMM to write a specification. Clear, descriptive and logical statements to explain each required feature. The specification will help to guide designing and planning. Write as first draft bullet point format, analyse, summarise and write up as a piece of extended writing.</a:t>
            </a:r>
            <a:endParaRPr lang="en-US" sz="900" dirty="0">
              <a:latin typeface="Calibri"/>
              <a:cs typeface="Calibri"/>
            </a:endParaRPr>
          </a:p>
          <a:p>
            <a:r>
              <a:rPr lang="en-GB" sz="1000" dirty="0">
                <a:solidFill>
                  <a:srgbClr val="000000"/>
                </a:solidFill>
                <a:latin typeface="Calibri"/>
                <a:cs typeface="Calibri"/>
              </a:rPr>
              <a:t>Design Development: Produce four designs of a maze. Gain PA feedback, analyse and suggest possible modifications. Produce a chosen design showing all measurements. Analyse strengths and weaknesses.</a:t>
            </a:r>
            <a:endParaRPr lang="en-US" sz="1000" dirty="0">
              <a:solidFill>
                <a:srgbClr val="000000"/>
              </a:solidFill>
              <a:latin typeface="Calibri"/>
              <a:cs typeface="Calibri"/>
            </a:endParaRPr>
          </a:p>
        </p:txBody>
      </p:sp>
      <p:sp>
        <p:nvSpPr>
          <p:cNvPr id="3" name="Text Placeholder 2">
            <a:extLst>
              <a:ext uri="{FF2B5EF4-FFF2-40B4-BE49-F238E27FC236}">
                <a16:creationId xmlns:a16="http://schemas.microsoft.com/office/drawing/2014/main" id="{ED07F951-89D5-698A-BE4C-85918EF0B025}"/>
              </a:ext>
            </a:extLst>
          </p:cNvPr>
          <p:cNvSpPr>
            <a:spLocks noGrp="1"/>
          </p:cNvSpPr>
          <p:nvPr>
            <p:ph type="body" sz="quarter" idx="39"/>
          </p:nvPr>
        </p:nvSpPr>
        <p:spPr/>
        <p:txBody>
          <a:bodyPr lIns="180000" tIns="45720" rIns="91440" bIns="45720" anchor="ctr" anchorCtr="0">
            <a:noAutofit/>
          </a:bodyPr>
          <a:lstStyle/>
          <a:p>
            <a:r>
              <a:rPr lang="en-US" dirty="0">
                <a:latin typeface="MASSILIA VF"/>
              </a:rPr>
              <a:t>Learning objective / AMCAN</a:t>
            </a:r>
            <a:endParaRPr lang="en-US" dirty="0"/>
          </a:p>
        </p:txBody>
      </p:sp>
      <p:sp>
        <p:nvSpPr>
          <p:cNvPr id="4" name="Text Placeholder 3">
            <a:extLst>
              <a:ext uri="{FF2B5EF4-FFF2-40B4-BE49-F238E27FC236}">
                <a16:creationId xmlns:a16="http://schemas.microsoft.com/office/drawing/2014/main" id="{56083534-D2F3-2EAD-CEF7-312C7646FFDB}"/>
              </a:ext>
            </a:extLst>
          </p:cNvPr>
          <p:cNvSpPr>
            <a:spLocks noGrp="1"/>
          </p:cNvSpPr>
          <p:nvPr>
            <p:ph type="body" sz="quarter" idx="40"/>
          </p:nvPr>
        </p:nvSpPr>
        <p:spPr/>
        <p:txBody>
          <a:bodyPr lIns="180000" tIns="180000" rIns="180000" bIns="180000" anchor="t">
            <a:normAutofit/>
          </a:bodyPr>
          <a:lstStyle/>
          <a:p>
            <a:r>
              <a:rPr lang="en-GB" sz="900" dirty="0">
                <a:latin typeface="Calibri"/>
                <a:cs typeface="Calibri"/>
              </a:rPr>
              <a:t>Logical task analysis procedures to analyse the brief.</a:t>
            </a:r>
            <a:endParaRPr lang="en-US" sz="900" dirty="0">
              <a:latin typeface="Calibri"/>
              <a:cs typeface="Calibri"/>
            </a:endParaRPr>
          </a:p>
          <a:p>
            <a:r>
              <a:rPr lang="en-GB" sz="900" dirty="0">
                <a:latin typeface="Calibri"/>
                <a:cs typeface="Calibri"/>
              </a:rPr>
              <a:t>Suggest areas of research.</a:t>
            </a:r>
            <a:endParaRPr lang="en-US" sz="900" dirty="0">
              <a:latin typeface="Calibri"/>
              <a:cs typeface="Calibri"/>
            </a:endParaRPr>
          </a:p>
          <a:p>
            <a:r>
              <a:rPr lang="en-GB" sz="900" dirty="0">
                <a:latin typeface="Calibri"/>
                <a:cs typeface="Calibri"/>
              </a:rPr>
              <a:t>Produce a mind map using ACCCESS FMM.</a:t>
            </a:r>
            <a:endParaRPr lang="en-US" sz="900" dirty="0">
              <a:latin typeface="Calibri"/>
              <a:cs typeface="Calibri"/>
            </a:endParaRPr>
          </a:p>
          <a:p>
            <a:r>
              <a:rPr lang="en-GB" sz="900" dirty="0">
                <a:latin typeface="Calibri"/>
                <a:cs typeface="Calibri"/>
              </a:rPr>
              <a:t>Identified key words to support and guide design and idea generation.</a:t>
            </a:r>
            <a:endParaRPr lang="en-US" sz="900" dirty="0">
              <a:latin typeface="Calibri"/>
              <a:cs typeface="Calibri"/>
            </a:endParaRPr>
          </a:p>
          <a:p>
            <a:r>
              <a:rPr lang="en-GB" sz="900">
                <a:latin typeface="Calibri"/>
                <a:cs typeface="Calibri"/>
              </a:rPr>
              <a:t>Correct conversion of cm to mm’s</a:t>
            </a:r>
            <a:endParaRPr lang="en-US" sz="900">
              <a:latin typeface="Calibri"/>
              <a:cs typeface="Calibri"/>
            </a:endParaRPr>
          </a:p>
          <a:p>
            <a:r>
              <a:rPr lang="en-GB" sz="900" dirty="0">
                <a:latin typeface="Calibri"/>
                <a:cs typeface="Calibri"/>
              </a:rPr>
              <a:t>Correct measurement of lines writing measurements in cm and mm’s. Correct identification of the formula for area and calculation for number of rulers and cost for a class and year group. </a:t>
            </a:r>
            <a:endParaRPr lang="en-US" sz="900" dirty="0">
              <a:latin typeface="Calibri"/>
              <a:cs typeface="Calibri"/>
            </a:endParaRPr>
          </a:p>
          <a:p>
            <a:r>
              <a:rPr lang="en-GB" sz="900">
                <a:latin typeface="Calibri"/>
                <a:cs typeface="Calibri"/>
              </a:rPr>
              <a:t>Structured specification produced in bullet point format. ACCCESSFMM features in sufficient detail. </a:t>
            </a:r>
            <a:endParaRPr lang="en-US" sz="900">
              <a:latin typeface="Calibri"/>
              <a:cs typeface="Calibri"/>
            </a:endParaRPr>
          </a:p>
          <a:p>
            <a:r>
              <a:rPr lang="en-GB" sz="900" dirty="0">
                <a:latin typeface="Calibri"/>
                <a:cs typeface="Calibri"/>
              </a:rPr>
              <a:t>Developed into paragraph format.</a:t>
            </a:r>
            <a:endParaRPr lang="en-US" sz="900" dirty="0">
              <a:latin typeface="Calibri"/>
              <a:cs typeface="Calibri"/>
            </a:endParaRPr>
          </a:p>
          <a:p>
            <a:r>
              <a:rPr lang="en-GB" sz="900" dirty="0">
                <a:latin typeface="Calibri"/>
                <a:cs typeface="Calibri"/>
              </a:rPr>
              <a:t>Appropriate use of SPAG and use of key words.</a:t>
            </a:r>
            <a:endParaRPr lang="en-US" sz="900" dirty="0">
              <a:latin typeface="Calibri"/>
              <a:cs typeface="Calibri"/>
            </a:endParaRPr>
          </a:p>
          <a:p>
            <a:r>
              <a:rPr lang="en-GB" sz="900" dirty="0">
                <a:latin typeface="Calibri"/>
                <a:cs typeface="Calibri"/>
              </a:rPr>
              <a:t>Simple, Compound and Complex sentence structure used. </a:t>
            </a:r>
            <a:endParaRPr lang="en-US" sz="900" dirty="0">
              <a:latin typeface="Calibri"/>
              <a:cs typeface="Calibri"/>
            </a:endParaRPr>
          </a:p>
          <a:p>
            <a:r>
              <a:rPr lang="en-GB" sz="1000">
                <a:latin typeface="Calibri"/>
                <a:cs typeface="Calibri"/>
              </a:rPr>
              <a:t>Key Task: Design Development</a:t>
            </a:r>
            <a:endParaRPr lang="en-US" sz="1000">
              <a:latin typeface="Calibri"/>
              <a:cs typeface="Calibri"/>
            </a:endParaRPr>
          </a:p>
          <a:p>
            <a:r>
              <a:rPr lang="en-GB" sz="1000" dirty="0">
                <a:latin typeface="Calibri"/>
                <a:cs typeface="Calibri"/>
              </a:rPr>
              <a:t>Learner will have used previous </a:t>
            </a:r>
            <a:r>
              <a:rPr lang="en-GB" sz="1000" dirty="0" err="1">
                <a:latin typeface="Calibri"/>
                <a:cs typeface="Calibri"/>
              </a:rPr>
              <a:t>hmk</a:t>
            </a:r>
            <a:r>
              <a:rPr lang="en-GB" sz="1000" dirty="0">
                <a:latin typeface="Calibri"/>
                <a:cs typeface="Calibri"/>
              </a:rPr>
              <a:t> to develop four initial ideas. Selected one idea and gathered PA feedback. Used this to suggest appropriate modifications before producing a solution drawn to scale 1:1.</a:t>
            </a:r>
            <a:endParaRPr lang="en-US" sz="1000" dirty="0">
              <a:latin typeface="Calibri"/>
              <a:cs typeface="Calibri"/>
            </a:endParaRPr>
          </a:p>
          <a:p>
            <a:endParaRPr lang="en-US" dirty="0"/>
          </a:p>
        </p:txBody>
      </p:sp>
      <p:sp>
        <p:nvSpPr>
          <p:cNvPr id="5" name="Text Placeholder 4">
            <a:extLst>
              <a:ext uri="{FF2B5EF4-FFF2-40B4-BE49-F238E27FC236}">
                <a16:creationId xmlns:a16="http://schemas.microsoft.com/office/drawing/2014/main" id="{69FB7431-712B-BE5E-C611-A70C1EC0CB26}"/>
              </a:ext>
            </a:extLst>
          </p:cNvPr>
          <p:cNvSpPr>
            <a:spLocks noGrp="1"/>
          </p:cNvSpPr>
          <p:nvPr>
            <p:ph type="body" sz="quarter" idx="41"/>
          </p:nvPr>
        </p:nvSpPr>
        <p:spPr/>
        <p:txBody>
          <a:bodyPr lIns="180000" tIns="45720" rIns="91440" bIns="45720" anchor="ctr" anchorCtr="0">
            <a:noAutofit/>
          </a:bodyPr>
          <a:lstStyle/>
          <a:p>
            <a:r>
              <a:rPr lang="en-US" dirty="0">
                <a:latin typeface="MASSILIA VF"/>
              </a:rPr>
              <a:t>Success Criteria</a:t>
            </a:r>
            <a:endParaRPr lang="en-US" dirty="0"/>
          </a:p>
        </p:txBody>
      </p:sp>
      <p:sp>
        <p:nvSpPr>
          <p:cNvPr id="6" name="Text Placeholder 5">
            <a:extLst>
              <a:ext uri="{FF2B5EF4-FFF2-40B4-BE49-F238E27FC236}">
                <a16:creationId xmlns:a16="http://schemas.microsoft.com/office/drawing/2014/main" id="{A7533D37-0A8E-ECF8-DD53-E7D46EE99C5E}"/>
              </a:ext>
            </a:extLst>
          </p:cNvPr>
          <p:cNvSpPr>
            <a:spLocks noGrp="1"/>
          </p:cNvSpPr>
          <p:nvPr>
            <p:ph type="body" sz="quarter" idx="42"/>
          </p:nvPr>
        </p:nvSpPr>
        <p:spPr/>
        <p:txBody>
          <a:bodyPr lIns="180000" tIns="180000" rIns="180000" bIns="180000" anchor="t">
            <a:normAutofit/>
          </a:bodyPr>
          <a:lstStyle/>
          <a:p>
            <a:r>
              <a:rPr lang="en-GB" sz="900" dirty="0">
                <a:solidFill>
                  <a:srgbClr val="000000"/>
                </a:solidFill>
                <a:latin typeface="Calibri"/>
                <a:cs typeface="Calibri"/>
              </a:rPr>
              <a:t>Problem Solving, Analysis Strategies, Identifying, Reasoning, </a:t>
            </a:r>
            <a:r>
              <a:rPr lang="en-GB" sz="900">
                <a:solidFill>
                  <a:srgbClr val="000000"/>
                </a:solidFill>
                <a:latin typeface="Calibri"/>
                <a:cs typeface="Calibri"/>
              </a:rPr>
              <a:t>Discussing and Presenting.</a:t>
            </a:r>
          </a:p>
          <a:p>
            <a:r>
              <a:rPr lang="en-GB" sz="900">
                <a:solidFill>
                  <a:srgbClr val="000000"/>
                </a:solidFill>
                <a:latin typeface="Calibri"/>
                <a:cs typeface="Calibri"/>
              </a:rPr>
              <a:t>Problem solving, thinking, sharing, discussing, calculations – multiplication and division.</a:t>
            </a:r>
          </a:p>
          <a:p>
            <a:r>
              <a:rPr lang="en-GB" sz="900" dirty="0">
                <a:solidFill>
                  <a:srgbClr val="000000"/>
                </a:solidFill>
                <a:latin typeface="Calibri"/>
                <a:cs typeface="Calibri"/>
              </a:rPr>
              <a:t>Thinking, discussing, communicating and providing clear and logical statements.</a:t>
            </a:r>
          </a:p>
          <a:p>
            <a:r>
              <a:rPr lang="en-GB" sz="900" dirty="0">
                <a:solidFill>
                  <a:srgbClr val="000000"/>
                </a:solidFill>
                <a:latin typeface="Calibri"/>
                <a:cs typeface="Calibri"/>
              </a:rPr>
              <a:t>Thinking, discussing, sharing, digital, measuring.</a:t>
            </a:r>
          </a:p>
        </p:txBody>
      </p:sp>
      <p:sp>
        <p:nvSpPr>
          <p:cNvPr id="7" name="Text Placeholder 6">
            <a:extLst>
              <a:ext uri="{FF2B5EF4-FFF2-40B4-BE49-F238E27FC236}">
                <a16:creationId xmlns:a16="http://schemas.microsoft.com/office/drawing/2014/main" id="{E2C884FA-20A1-1118-865A-C9407FF5FB4D}"/>
              </a:ext>
            </a:extLst>
          </p:cNvPr>
          <p:cNvSpPr>
            <a:spLocks noGrp="1"/>
          </p:cNvSpPr>
          <p:nvPr>
            <p:ph type="body" sz="quarter" idx="43"/>
          </p:nvPr>
        </p:nvSpPr>
        <p:spPr/>
        <p:txBody>
          <a:bodyPr lIns="180000" tIns="45720" rIns="91440" bIns="45720" anchor="ctr" anchorCtr="0">
            <a:noAutofit/>
          </a:bodyPr>
          <a:lstStyle/>
          <a:p>
            <a:r>
              <a:rPr lang="en-US" dirty="0"/>
              <a:t>Skills</a:t>
            </a:r>
          </a:p>
        </p:txBody>
      </p:sp>
      <p:sp>
        <p:nvSpPr>
          <p:cNvPr id="8" name="Text Placeholder 7">
            <a:extLst>
              <a:ext uri="{FF2B5EF4-FFF2-40B4-BE49-F238E27FC236}">
                <a16:creationId xmlns:a16="http://schemas.microsoft.com/office/drawing/2014/main" id="{3CD26C82-8735-C709-9BB9-F7FF1583C51D}"/>
              </a:ext>
            </a:extLst>
          </p:cNvPr>
          <p:cNvSpPr>
            <a:spLocks noGrp="1"/>
          </p:cNvSpPr>
          <p:nvPr>
            <p:ph type="body" sz="quarter" idx="55"/>
          </p:nvPr>
        </p:nvSpPr>
        <p:spPr/>
        <p:txBody>
          <a:bodyPr lIns="91440" tIns="45720" rIns="91440" bIns="45720" anchor="t">
            <a:normAutofit/>
          </a:bodyPr>
          <a:lstStyle/>
          <a:p>
            <a:r>
              <a:rPr lang="en-US" dirty="0">
                <a:latin typeface="MASSILIA VF"/>
              </a:rPr>
              <a:t>How To</a:t>
            </a:r>
            <a:endParaRPr lang="en-US" dirty="0"/>
          </a:p>
        </p:txBody>
      </p:sp>
    </p:spTree>
    <p:extLst>
      <p:ext uri="{BB962C8B-B14F-4D97-AF65-F5344CB8AC3E}">
        <p14:creationId xmlns:p14="http://schemas.microsoft.com/office/powerpoint/2010/main" val="780641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4D31B23-3DE3-C988-9F8F-E8FA0B136FCC}"/>
              </a:ext>
            </a:extLst>
          </p:cNvPr>
          <p:cNvSpPr>
            <a:spLocks noGrp="1"/>
          </p:cNvSpPr>
          <p:nvPr>
            <p:ph type="body" sz="quarter" idx="26"/>
          </p:nvPr>
        </p:nvSpPr>
        <p:spPr/>
        <p:txBody>
          <a:bodyPr lIns="180000" tIns="180000" rIns="180000" bIns="180000" anchor="t">
            <a:normAutofit/>
          </a:bodyPr>
          <a:lstStyle/>
          <a:p>
            <a:r>
              <a:rPr lang="en-GB" sz="900">
                <a:latin typeface="Calibri"/>
                <a:cs typeface="Calibri"/>
              </a:rPr>
              <a:t>CAD: 2D Design V2:</a:t>
            </a:r>
            <a:endParaRPr lang="en-US" sz="900">
              <a:latin typeface="Calibri"/>
              <a:cs typeface="Calibri"/>
            </a:endParaRPr>
          </a:p>
          <a:p>
            <a:r>
              <a:rPr lang="en-GB" sz="900" dirty="0">
                <a:latin typeface="Calibri"/>
                <a:cs typeface="Calibri"/>
              </a:rPr>
              <a:t>Setting up page, Grid Co-ordinates</a:t>
            </a:r>
            <a:endParaRPr lang="en-US" sz="900" dirty="0">
              <a:latin typeface="Calibri"/>
              <a:cs typeface="Calibri"/>
            </a:endParaRPr>
          </a:p>
          <a:p>
            <a:r>
              <a:rPr lang="en-GB" sz="900" dirty="0">
                <a:latin typeface="Calibri"/>
                <a:cs typeface="Calibri"/>
              </a:rPr>
              <a:t>To drawing accurately, square to 99 x 99mm, inner square 9mm smaller.</a:t>
            </a:r>
            <a:endParaRPr lang="en-US" sz="900" dirty="0">
              <a:latin typeface="Calibri"/>
              <a:cs typeface="Calibri"/>
            </a:endParaRPr>
          </a:p>
          <a:p>
            <a:r>
              <a:rPr lang="en-GB" sz="900" dirty="0">
                <a:latin typeface="Calibri"/>
                <a:cs typeface="Calibri"/>
              </a:rPr>
              <a:t>Create chosen design. Use thin line first, then use solid black rectangle icon to draw shape of maze using 3mm wall and channel thickness. Draw over edges using a thin line and alternative colour. Delete solid colour to emphasise line drawing ready to be exported to CAM.</a:t>
            </a:r>
            <a:endParaRPr lang="en-US" sz="900" dirty="0">
              <a:latin typeface="Calibri"/>
              <a:cs typeface="Calibri"/>
            </a:endParaRPr>
          </a:p>
          <a:p>
            <a:r>
              <a:rPr lang="en-GB" sz="900">
                <a:latin typeface="Calibri"/>
                <a:cs typeface="Calibri"/>
              </a:rPr>
              <a:t>Planning for Production:</a:t>
            </a:r>
            <a:endParaRPr lang="en-US" sz="900">
              <a:latin typeface="Calibri"/>
              <a:cs typeface="Calibri"/>
            </a:endParaRPr>
          </a:p>
          <a:p>
            <a:r>
              <a:rPr lang="en-GB" sz="900" dirty="0">
                <a:latin typeface="Calibri"/>
                <a:cs typeface="Calibri"/>
              </a:rPr>
              <a:t>To complete two techniques of planning procedures. Identify flow chart symbols and produce a flow chart. Add detail to the procedures and produce more detailed descriptions as a step by step guide to describe programming of CAD CAM process.</a:t>
            </a:r>
            <a:endParaRPr lang="en-US" sz="900" dirty="0">
              <a:latin typeface="Calibri"/>
              <a:cs typeface="Calibri"/>
            </a:endParaRPr>
          </a:p>
          <a:p>
            <a:r>
              <a:rPr lang="en-GB" sz="1000" b="1" dirty="0">
                <a:latin typeface="Calibri"/>
                <a:cs typeface="Calibri"/>
              </a:rPr>
              <a:t>CAD CAM:</a:t>
            </a:r>
            <a:r>
              <a:rPr lang="en-GB" sz="1000" dirty="0">
                <a:latin typeface="Calibri"/>
                <a:cs typeface="Calibri"/>
              </a:rPr>
              <a:t> Components will be manufactured in preparation for the lesson.</a:t>
            </a:r>
            <a:endParaRPr lang="en-US" sz="1000" dirty="0">
              <a:latin typeface="Calibri"/>
              <a:cs typeface="Calibri"/>
            </a:endParaRPr>
          </a:p>
          <a:p>
            <a:r>
              <a:rPr lang="en-GB" sz="1000" dirty="0">
                <a:latin typeface="Calibri"/>
                <a:cs typeface="Calibri"/>
              </a:rPr>
              <a:t>Quality Control procedures to check accuracy of CAD drawing.</a:t>
            </a:r>
            <a:endParaRPr lang="en-US" sz="1000" dirty="0">
              <a:latin typeface="Calibri"/>
              <a:cs typeface="Calibri"/>
            </a:endParaRPr>
          </a:p>
          <a:p>
            <a:r>
              <a:rPr lang="en-GB" sz="1000" dirty="0">
                <a:latin typeface="Calibri"/>
                <a:cs typeface="Calibri"/>
              </a:rPr>
              <a:t>Programming skills when exporting, importing and applying settings to the laser cutter. </a:t>
            </a:r>
            <a:endParaRPr lang="en-US" sz="1000" dirty="0">
              <a:latin typeface="Calibri"/>
              <a:cs typeface="Calibri"/>
            </a:endParaRPr>
          </a:p>
          <a:p>
            <a:r>
              <a:rPr lang="en-GB" sz="1000" b="1" dirty="0">
                <a:solidFill>
                  <a:srgbClr val="000000"/>
                </a:solidFill>
                <a:latin typeface="Calibri"/>
                <a:cs typeface="Calibri"/>
              </a:rPr>
              <a:t>Practical:</a:t>
            </a:r>
            <a:r>
              <a:rPr lang="en-GB" sz="1000" dirty="0">
                <a:solidFill>
                  <a:srgbClr val="000000"/>
                </a:solidFill>
                <a:latin typeface="Calibri"/>
                <a:cs typeface="Calibri"/>
              </a:rPr>
              <a:t> Assembling game components. </a:t>
            </a:r>
            <a:endParaRPr lang="en-US" sz="1000" dirty="0">
              <a:solidFill>
                <a:srgbClr val="000000"/>
              </a:solidFill>
              <a:latin typeface="Calibri"/>
              <a:cs typeface="Calibri"/>
            </a:endParaRPr>
          </a:p>
        </p:txBody>
      </p:sp>
      <p:sp>
        <p:nvSpPr>
          <p:cNvPr id="3" name="Text Placeholder 2">
            <a:extLst>
              <a:ext uri="{FF2B5EF4-FFF2-40B4-BE49-F238E27FC236}">
                <a16:creationId xmlns:a16="http://schemas.microsoft.com/office/drawing/2014/main" id="{EB549E3E-4159-FC94-783E-A3BC9A87C8BB}"/>
              </a:ext>
            </a:extLst>
          </p:cNvPr>
          <p:cNvSpPr>
            <a:spLocks noGrp="1"/>
          </p:cNvSpPr>
          <p:nvPr>
            <p:ph type="body" sz="quarter" idx="39"/>
          </p:nvPr>
        </p:nvSpPr>
        <p:spPr/>
        <p:txBody>
          <a:bodyPr lIns="180000" tIns="45720" rIns="91440" bIns="45720" anchor="ctr" anchorCtr="0">
            <a:noAutofit/>
          </a:bodyPr>
          <a:lstStyle/>
          <a:p>
            <a:r>
              <a:rPr lang="en-US" dirty="0">
                <a:latin typeface="MASSILIA VF"/>
              </a:rPr>
              <a:t>Learning objective / AMCAN</a:t>
            </a:r>
            <a:endParaRPr lang="en-US" dirty="0"/>
          </a:p>
        </p:txBody>
      </p:sp>
      <p:sp>
        <p:nvSpPr>
          <p:cNvPr id="4" name="Text Placeholder 3">
            <a:extLst>
              <a:ext uri="{FF2B5EF4-FFF2-40B4-BE49-F238E27FC236}">
                <a16:creationId xmlns:a16="http://schemas.microsoft.com/office/drawing/2014/main" id="{6E8EA897-938E-821F-819C-AC8FB6E35C30}"/>
              </a:ext>
            </a:extLst>
          </p:cNvPr>
          <p:cNvSpPr>
            <a:spLocks noGrp="1"/>
          </p:cNvSpPr>
          <p:nvPr>
            <p:ph type="body" sz="quarter" idx="40"/>
          </p:nvPr>
        </p:nvSpPr>
        <p:spPr/>
        <p:txBody>
          <a:bodyPr lIns="180000" tIns="180000" rIns="180000" bIns="180000" anchor="t">
            <a:normAutofit/>
          </a:bodyPr>
          <a:lstStyle/>
          <a:p>
            <a:r>
              <a:rPr lang="en-GB" sz="900">
                <a:latin typeface="Calibri"/>
                <a:cs typeface="Calibri"/>
              </a:rPr>
              <a:t>Accurate maze puzzle game drawn to meet the set tolerance.</a:t>
            </a:r>
            <a:endParaRPr lang="en-US" sz="900">
              <a:latin typeface="Calibri"/>
              <a:cs typeface="Calibri"/>
            </a:endParaRPr>
          </a:p>
          <a:p>
            <a:r>
              <a:rPr lang="en-GB" sz="900" dirty="0">
                <a:latin typeface="Calibri"/>
                <a:cs typeface="Calibri"/>
              </a:rPr>
              <a:t>Drawn to the correct scale.</a:t>
            </a:r>
            <a:endParaRPr lang="en-US" sz="900" dirty="0">
              <a:latin typeface="Calibri"/>
              <a:cs typeface="Calibri"/>
            </a:endParaRPr>
          </a:p>
          <a:p>
            <a:r>
              <a:rPr lang="en-GB" sz="900" dirty="0">
                <a:latin typeface="Calibri"/>
                <a:cs typeface="Calibri"/>
              </a:rPr>
              <a:t>Appropriate lines have been deleted.</a:t>
            </a:r>
            <a:endParaRPr lang="en-US" sz="900" dirty="0">
              <a:latin typeface="Calibri"/>
              <a:cs typeface="Calibri"/>
            </a:endParaRPr>
          </a:p>
          <a:p>
            <a:r>
              <a:rPr lang="en-GB" sz="900" dirty="0">
                <a:latin typeface="Calibri"/>
                <a:cs typeface="Calibri"/>
              </a:rPr>
              <a:t>Used PA to test the game whilst on the screen.</a:t>
            </a:r>
            <a:endParaRPr lang="en-US" sz="900" dirty="0">
              <a:latin typeface="Calibri"/>
              <a:cs typeface="Calibri"/>
            </a:endParaRPr>
          </a:p>
          <a:p>
            <a:r>
              <a:rPr lang="en-GB" sz="900" dirty="0">
                <a:latin typeface="Calibri"/>
                <a:cs typeface="Calibri"/>
              </a:rPr>
              <a:t>Clear development of CAD skills building on techniques from previous year.</a:t>
            </a:r>
            <a:endParaRPr lang="en-US" sz="900" dirty="0">
              <a:latin typeface="Calibri"/>
              <a:cs typeface="Calibri"/>
            </a:endParaRPr>
          </a:p>
          <a:p>
            <a:r>
              <a:rPr lang="en-GB" sz="900" dirty="0">
                <a:latin typeface="Calibri"/>
                <a:cs typeface="Calibri"/>
              </a:rPr>
              <a:t>Understand why planning procedures are vital for successful manufacture. Produced detailed descriptions as a step by step guide.</a:t>
            </a:r>
            <a:endParaRPr lang="en-US" sz="900" dirty="0">
              <a:latin typeface="Calibri"/>
              <a:cs typeface="Calibri"/>
            </a:endParaRPr>
          </a:p>
          <a:p>
            <a:r>
              <a:rPr lang="en-GB" sz="900" dirty="0">
                <a:latin typeface="Calibri"/>
                <a:cs typeface="Calibri"/>
              </a:rPr>
              <a:t>Develop this into a simplified flow chart.</a:t>
            </a:r>
            <a:endParaRPr lang="en-US" sz="900" dirty="0">
              <a:latin typeface="Calibri"/>
              <a:cs typeface="Calibri"/>
            </a:endParaRPr>
          </a:p>
          <a:p>
            <a:r>
              <a:rPr lang="en-GB" sz="900" dirty="0">
                <a:latin typeface="Calibri"/>
                <a:cs typeface="Calibri"/>
              </a:rPr>
              <a:t>Produced detailed descriptions as a step by step guide.</a:t>
            </a:r>
            <a:endParaRPr lang="en-US" sz="900" dirty="0">
              <a:latin typeface="Calibri"/>
              <a:cs typeface="Calibri"/>
            </a:endParaRPr>
          </a:p>
          <a:p>
            <a:r>
              <a:rPr lang="en-GB" sz="900" dirty="0">
                <a:latin typeface="Calibri"/>
                <a:cs typeface="Calibri"/>
              </a:rPr>
              <a:t>Accurate game components, drawn to scale with both cm and mm.</a:t>
            </a:r>
            <a:endParaRPr lang="en-US" sz="900" dirty="0">
              <a:latin typeface="Calibri"/>
              <a:cs typeface="Calibri"/>
            </a:endParaRPr>
          </a:p>
          <a:p>
            <a:r>
              <a:rPr lang="en-GB" sz="900" dirty="0">
                <a:latin typeface="Calibri"/>
                <a:cs typeface="Calibri"/>
              </a:rPr>
              <a:t>Completed QC test procedures.</a:t>
            </a:r>
            <a:endParaRPr lang="en-US" sz="900" dirty="0">
              <a:latin typeface="Calibri"/>
              <a:cs typeface="Calibri"/>
            </a:endParaRPr>
          </a:p>
          <a:p>
            <a:r>
              <a:rPr lang="en-GB" sz="900" dirty="0">
                <a:latin typeface="Calibri"/>
                <a:cs typeface="Calibri"/>
              </a:rPr>
              <a:t>Successful programming steps applied.</a:t>
            </a:r>
            <a:endParaRPr lang="en-US" sz="900" dirty="0">
              <a:latin typeface="Calibri"/>
              <a:cs typeface="Calibri"/>
            </a:endParaRPr>
          </a:p>
          <a:p>
            <a:r>
              <a:rPr lang="en-GB" sz="900" dirty="0">
                <a:latin typeface="Calibri"/>
                <a:cs typeface="Calibri"/>
              </a:rPr>
              <a:t>Manufactured / cut all three components.</a:t>
            </a:r>
            <a:endParaRPr lang="en-US" sz="900" dirty="0">
              <a:latin typeface="Calibri"/>
              <a:cs typeface="Calibri"/>
            </a:endParaRPr>
          </a:p>
          <a:p>
            <a:r>
              <a:rPr lang="en-GB" sz="900" dirty="0">
                <a:latin typeface="Calibri"/>
                <a:cs typeface="Calibri"/>
              </a:rPr>
              <a:t>Assembly of all three components and test / QC of the completed product.</a:t>
            </a:r>
            <a:endParaRPr lang="en-US" sz="900" dirty="0">
              <a:latin typeface="Calibri"/>
              <a:cs typeface="Calibri"/>
            </a:endParaRPr>
          </a:p>
          <a:p>
            <a:endParaRPr lang="en-US" dirty="0"/>
          </a:p>
        </p:txBody>
      </p:sp>
      <p:sp>
        <p:nvSpPr>
          <p:cNvPr id="5" name="Text Placeholder 4">
            <a:extLst>
              <a:ext uri="{FF2B5EF4-FFF2-40B4-BE49-F238E27FC236}">
                <a16:creationId xmlns:a16="http://schemas.microsoft.com/office/drawing/2014/main" id="{081ED3CD-8824-DD2D-60DF-45E1D81E4485}"/>
              </a:ext>
            </a:extLst>
          </p:cNvPr>
          <p:cNvSpPr>
            <a:spLocks noGrp="1"/>
          </p:cNvSpPr>
          <p:nvPr>
            <p:ph type="body" sz="quarter" idx="41"/>
          </p:nvPr>
        </p:nvSpPr>
        <p:spPr/>
        <p:txBody>
          <a:bodyPr lIns="180000" tIns="45720" rIns="91440" bIns="45720" anchor="ctr" anchorCtr="0">
            <a:noAutofit/>
          </a:bodyPr>
          <a:lstStyle/>
          <a:p>
            <a:r>
              <a:rPr lang="en-US" dirty="0">
                <a:latin typeface="MASSILIA VF"/>
              </a:rPr>
              <a:t>Success Criteria</a:t>
            </a:r>
            <a:endParaRPr lang="en-US" dirty="0"/>
          </a:p>
        </p:txBody>
      </p:sp>
      <p:sp>
        <p:nvSpPr>
          <p:cNvPr id="6" name="Text Placeholder 5">
            <a:extLst>
              <a:ext uri="{FF2B5EF4-FFF2-40B4-BE49-F238E27FC236}">
                <a16:creationId xmlns:a16="http://schemas.microsoft.com/office/drawing/2014/main" id="{5CA21EF2-04D8-7C0C-010A-75FBFF01F59C}"/>
              </a:ext>
            </a:extLst>
          </p:cNvPr>
          <p:cNvSpPr>
            <a:spLocks noGrp="1"/>
          </p:cNvSpPr>
          <p:nvPr>
            <p:ph type="body" sz="quarter" idx="42"/>
          </p:nvPr>
        </p:nvSpPr>
        <p:spPr/>
        <p:txBody>
          <a:bodyPr lIns="180000" tIns="180000" rIns="180000" bIns="180000" anchor="t">
            <a:normAutofit/>
          </a:bodyPr>
          <a:lstStyle/>
          <a:p>
            <a:r>
              <a:rPr lang="en-GB" sz="900" dirty="0">
                <a:solidFill>
                  <a:srgbClr val="000000"/>
                </a:solidFill>
                <a:latin typeface="Calibri"/>
                <a:cs typeface="Calibri"/>
              </a:rPr>
              <a:t>Thinking, discussing, sharing, digital, measuring.</a:t>
            </a:r>
          </a:p>
          <a:p>
            <a:r>
              <a:rPr lang="en-GB" sz="900" dirty="0">
                <a:solidFill>
                  <a:srgbClr val="000000"/>
                </a:solidFill>
                <a:latin typeface="Calibri"/>
                <a:cs typeface="Calibri"/>
              </a:rPr>
              <a:t>Thinking, discussing, communicating</a:t>
            </a:r>
            <a:r>
              <a:rPr lang="en-GB" sz="900">
                <a:solidFill>
                  <a:srgbClr val="000000"/>
                </a:solidFill>
                <a:latin typeface="Calibri"/>
                <a:cs typeface="Calibri"/>
              </a:rPr>
              <a:t> and providing clear and logical statements, planning.</a:t>
            </a:r>
          </a:p>
          <a:p>
            <a:r>
              <a:rPr lang="en-GB" sz="1000" dirty="0">
                <a:solidFill>
                  <a:srgbClr val="000000"/>
                </a:solidFill>
                <a:latin typeface="Calibri"/>
                <a:cs typeface="Calibri"/>
              </a:rPr>
              <a:t>Problem solving, </a:t>
            </a:r>
            <a:r>
              <a:rPr lang="en-GB" sz="900" dirty="0">
                <a:solidFill>
                  <a:srgbClr val="000000"/>
                </a:solidFill>
                <a:latin typeface="Calibri"/>
                <a:cs typeface="Calibri"/>
              </a:rPr>
              <a:t>Thinking, discussing, sharing, digital, measuring.</a:t>
            </a:r>
          </a:p>
        </p:txBody>
      </p:sp>
      <p:sp>
        <p:nvSpPr>
          <p:cNvPr id="7" name="Text Placeholder 6">
            <a:extLst>
              <a:ext uri="{FF2B5EF4-FFF2-40B4-BE49-F238E27FC236}">
                <a16:creationId xmlns:a16="http://schemas.microsoft.com/office/drawing/2014/main" id="{74B296DE-1303-F88E-E524-FD1970856AFA}"/>
              </a:ext>
            </a:extLst>
          </p:cNvPr>
          <p:cNvSpPr>
            <a:spLocks noGrp="1"/>
          </p:cNvSpPr>
          <p:nvPr>
            <p:ph type="body" sz="quarter" idx="43"/>
          </p:nvPr>
        </p:nvSpPr>
        <p:spPr/>
        <p:txBody>
          <a:bodyPr lIns="180000" tIns="45720" rIns="91440" bIns="45720" anchor="ctr" anchorCtr="0">
            <a:noAutofit/>
          </a:bodyPr>
          <a:lstStyle/>
          <a:p>
            <a:r>
              <a:rPr lang="en-US" dirty="0"/>
              <a:t>Skills</a:t>
            </a:r>
          </a:p>
        </p:txBody>
      </p:sp>
      <p:sp>
        <p:nvSpPr>
          <p:cNvPr id="8" name="Text Placeholder 7">
            <a:extLst>
              <a:ext uri="{FF2B5EF4-FFF2-40B4-BE49-F238E27FC236}">
                <a16:creationId xmlns:a16="http://schemas.microsoft.com/office/drawing/2014/main" id="{2B04CC77-99E5-015C-60AC-C38F89FB7DA8}"/>
              </a:ext>
            </a:extLst>
          </p:cNvPr>
          <p:cNvSpPr>
            <a:spLocks noGrp="1"/>
          </p:cNvSpPr>
          <p:nvPr>
            <p:ph type="body" sz="quarter" idx="55"/>
          </p:nvPr>
        </p:nvSpPr>
        <p:spPr/>
        <p:txBody>
          <a:bodyPr lIns="91440" tIns="45720" rIns="91440" bIns="45720" anchor="t">
            <a:normAutofit/>
          </a:bodyPr>
          <a:lstStyle/>
          <a:p>
            <a:r>
              <a:rPr lang="en-US" dirty="0">
                <a:latin typeface="MASSILIA VF"/>
              </a:rPr>
              <a:t>How To</a:t>
            </a:r>
            <a:endParaRPr lang="en-US" dirty="0"/>
          </a:p>
        </p:txBody>
      </p:sp>
    </p:spTree>
    <p:extLst>
      <p:ext uri="{BB962C8B-B14F-4D97-AF65-F5344CB8AC3E}">
        <p14:creationId xmlns:p14="http://schemas.microsoft.com/office/powerpoint/2010/main" val="3938234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baseline="0" dirty="0">
                <a:solidFill>
                  <a:srgbClr val="006758"/>
                </a:solidFill>
                <a:latin typeface="MASSILIA VF"/>
                <a:ea typeface="Segoe UI"/>
                <a:cs typeface="Segoe UI"/>
              </a:rPr>
              <a:t>Knowledge of </a:t>
            </a:r>
            <a:r>
              <a:rPr lang="en-US" sz="900" dirty="0">
                <a:latin typeface="MASSILIA VF"/>
                <a:ea typeface="Segoe UI"/>
                <a:cs typeface="Segoe UI"/>
              </a:rPr>
              <a:t>CAD processes / tools whilst using 2D Design V2</a:t>
            </a:r>
            <a:r>
              <a:rPr lang="en-US" sz="900" baseline="0" dirty="0">
                <a:solidFill>
                  <a:srgbClr val="006758"/>
                </a:solidFill>
                <a:latin typeface="MASSILIA VF"/>
                <a:ea typeface="Segoe UI"/>
                <a:cs typeface="Segoe UI"/>
              </a:rPr>
              <a:t>. Recap on </a:t>
            </a:r>
            <a:r>
              <a:rPr lang="en-US" sz="900" dirty="0">
                <a:latin typeface="MASSILIA VF"/>
                <a:ea typeface="Segoe UI"/>
                <a:cs typeface="Segoe UI"/>
              </a:rPr>
              <a:t>processes</a:t>
            </a:r>
            <a:r>
              <a:rPr lang="en-US" sz="900" baseline="0" dirty="0">
                <a:solidFill>
                  <a:srgbClr val="006758"/>
                </a:solidFill>
                <a:latin typeface="MASSILIA VF"/>
                <a:ea typeface="Segoe UI"/>
                <a:cs typeface="Segoe UI"/>
              </a:rPr>
              <a:t> discovered in year 7.</a:t>
            </a:r>
            <a:r>
              <a:rPr lang="en-US" sz="900" dirty="0">
                <a:latin typeface="MASSILIA VF"/>
                <a:ea typeface="Segoe UI"/>
                <a:cs typeface="Segoe UI"/>
              </a:rPr>
              <a:t>​</a:t>
            </a:r>
          </a:p>
          <a:p>
            <a:pPr rtl="0"/>
            <a:r>
              <a:rPr lang="en-US" sz="900" baseline="0" dirty="0">
                <a:solidFill>
                  <a:srgbClr val="006758"/>
                </a:solidFill>
                <a:latin typeface="MASSILIA VF"/>
                <a:ea typeface="Segoe UI"/>
                <a:cs typeface="Segoe UI"/>
              </a:rPr>
              <a:t>Scale and proportion. Calculating scale.</a:t>
            </a:r>
            <a:r>
              <a:rPr lang="en-US" sz="900" dirty="0">
                <a:latin typeface="MASSILIA VF"/>
                <a:ea typeface="Segoe UI"/>
                <a:cs typeface="Segoe UI"/>
              </a:rPr>
              <a:t>​</a:t>
            </a:r>
          </a:p>
          <a:p>
            <a:pPr rtl="0"/>
            <a:r>
              <a:rPr lang="en-US" sz="900" baseline="0" dirty="0">
                <a:solidFill>
                  <a:srgbClr val="006758"/>
                </a:solidFill>
                <a:latin typeface="MASSILIA VF"/>
                <a:ea typeface="Segoe UI"/>
                <a:cs typeface="Segoe UI"/>
              </a:rPr>
              <a:t>Manufacturing scale models.</a:t>
            </a:r>
            <a:r>
              <a:rPr lang="en-US" sz="900" dirty="0">
                <a:latin typeface="MASSILIA VF"/>
                <a:ea typeface="Segoe UI"/>
                <a:cs typeface="Segoe UI"/>
              </a:rPr>
              <a:t>​</a:t>
            </a:r>
          </a:p>
          <a:p>
            <a:r>
              <a:rPr lang="en-US" sz="900" baseline="0" dirty="0">
                <a:solidFill>
                  <a:srgbClr val="006758"/>
                </a:solidFill>
                <a:latin typeface="MASSILIA VF"/>
                <a:ea typeface="Segoe UI"/>
                <a:cs typeface="Segoe UI"/>
              </a:rPr>
              <a:t>Using</a:t>
            </a:r>
            <a:r>
              <a:rPr lang="en-US" sz="900" dirty="0">
                <a:latin typeface="MASSILIA VF"/>
                <a:ea typeface="Segoe UI"/>
                <a:cs typeface="Segoe UI"/>
              </a:rPr>
              <a:t> CAM to manufacture components.</a:t>
            </a:r>
          </a:p>
          <a:p>
            <a:r>
              <a:rPr lang="en-US" sz="900" dirty="0">
                <a:latin typeface="MASSILIA VF"/>
                <a:cs typeface="Segoe UI"/>
              </a:rPr>
              <a:t>Programming CAM.</a:t>
            </a:r>
            <a:endParaRPr lang="en-US" sz="900" dirty="0">
              <a:cs typeface="Segoe UI"/>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Arial"/>
                <a:cs typeface="Arial"/>
              </a:rPr>
              <a:t>Advantages of using the internet to gather and source information. Ability to </a:t>
            </a:r>
            <a:r>
              <a:rPr lang="en-US" sz="1200" dirty="0" err="1">
                <a:latin typeface="Arial"/>
                <a:cs typeface="Arial"/>
              </a:rPr>
              <a:t>analyse</a:t>
            </a:r>
            <a:r>
              <a:rPr lang="en-US" sz="1200" dirty="0">
                <a:latin typeface="Arial"/>
                <a:cs typeface="Arial"/>
              </a:rPr>
              <a:t> effectively with the </a:t>
            </a:r>
            <a:r>
              <a:rPr lang="en-US" sz="1200" dirty="0" err="1">
                <a:latin typeface="Arial"/>
                <a:cs typeface="Arial"/>
              </a:rPr>
              <a:t>empahasis</a:t>
            </a:r>
            <a:r>
              <a:rPr lang="en-US" sz="1200" dirty="0">
                <a:latin typeface="Arial"/>
                <a:cs typeface="Arial"/>
              </a:rPr>
              <a:t> to develop solutions that fit for purpose.</a:t>
            </a:r>
            <a:endParaRPr lang="en-US" sz="1200" dirty="0">
              <a:solidFill>
                <a:srgbClr val="000000"/>
              </a:solidFill>
              <a:latin typeface="Arial"/>
              <a:cs typeface="Arial"/>
            </a:endParaRPr>
          </a:p>
          <a:p>
            <a:r>
              <a:rPr lang="en-US" sz="1200" dirty="0">
                <a:latin typeface="Arial"/>
                <a:cs typeface="Arial"/>
              </a:rPr>
              <a:t>To develop CAD skills to present design intentions, improve presentation and convey ideas.</a:t>
            </a:r>
          </a:p>
          <a:p>
            <a:r>
              <a:rPr lang="en-US" sz="1200" dirty="0">
                <a:latin typeface="Arial"/>
                <a:cs typeface="Arial"/>
              </a:rPr>
              <a:t>To use CAM to manufacture high quality components meeting high measuring tolerances to the same standard.</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r>
              <a:rPr lang="en-US" sz="1200" dirty="0">
                <a:latin typeface="Arial"/>
                <a:cs typeface="Arial"/>
              </a:rPr>
              <a:t>Learn how to open, save and locate documents using laptops.</a:t>
            </a:r>
            <a:endParaRPr lang="en-US" sz="1200" dirty="0">
              <a:solidFill>
                <a:srgbClr val="000000"/>
              </a:solidFill>
              <a:latin typeface="Arial"/>
              <a:cs typeface="Arial"/>
            </a:endParaRPr>
          </a:p>
          <a:p>
            <a:r>
              <a:rPr lang="en-US" sz="1200" dirty="0">
                <a:latin typeface="Arial"/>
                <a:cs typeface="Arial"/>
              </a:rPr>
              <a:t>Learn how undertake research activities to gather information, select and scan.</a:t>
            </a:r>
            <a:endParaRPr lang="en-US" sz="1200" dirty="0">
              <a:solidFill>
                <a:srgbClr val="000000"/>
              </a:solidFill>
              <a:latin typeface="Arial"/>
              <a:cs typeface="Arial"/>
            </a:endParaRPr>
          </a:p>
          <a:p>
            <a:r>
              <a:rPr lang="en-US" sz="1200" dirty="0">
                <a:latin typeface="Arial"/>
                <a:cs typeface="Arial"/>
              </a:rPr>
              <a:t>Learn how to draw using both 2D and 3D methods to model ideas and present detailed drawings.</a:t>
            </a:r>
            <a:endParaRPr lang="en-US" sz="1200" dirty="0">
              <a:solidFill>
                <a:srgbClr val="000000"/>
              </a:solidFill>
              <a:latin typeface="Arial"/>
              <a:cs typeface="Arial"/>
            </a:endParaRPr>
          </a:p>
          <a:p>
            <a:r>
              <a:rPr lang="en-US" sz="1200" dirty="0">
                <a:latin typeface="Arial"/>
                <a:cs typeface="Arial"/>
              </a:rPr>
              <a:t>Learn how to </a:t>
            </a:r>
            <a:r>
              <a:rPr lang="en-US" sz="1200" dirty="0" err="1">
                <a:latin typeface="Arial"/>
                <a:cs typeface="Arial"/>
              </a:rPr>
              <a:t>programme</a:t>
            </a:r>
            <a:r>
              <a:rPr lang="en-US" sz="1200" dirty="0">
                <a:latin typeface="Arial"/>
                <a:cs typeface="Arial"/>
              </a:rPr>
              <a:t> and use CAM to manufacture components.</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900" dirty="0">
                <a:latin typeface="MASSILIA VF"/>
              </a:rPr>
              <a:t>CAD Computer Aided Design, CAM Computer Aided Manufacture, CADD Computer Aided Design and Development, Laser, Export, Import.</a:t>
            </a:r>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100" dirty="0">
                <a:solidFill>
                  <a:srgbClr val="4D5156"/>
                </a:solidFill>
                <a:latin typeface="Arial"/>
                <a:cs typeface="Arial"/>
              </a:rPr>
              <a:t>In technology, authentic learning is an instructional approach that allows students to explore, discuss, and meaningfully construct concepts and relationships in contexts that involve real-world problems and projects that are relevant to the learner.</a:t>
            </a:r>
            <a:endParaRPr lang="en-US" sz="1100" dirty="0">
              <a:solidFill>
                <a:srgbClr val="000000"/>
              </a:solidFill>
              <a:latin typeface="Arial"/>
              <a:cs typeface="Arial"/>
            </a:endParaRPr>
          </a:p>
          <a:p>
            <a:r>
              <a:rPr lang="en-US" sz="1100" dirty="0">
                <a:solidFill>
                  <a:srgbClr val="4D5156"/>
                </a:solidFill>
                <a:latin typeface="Arial"/>
                <a:cs typeface="Arial"/>
              </a:rPr>
              <a:t>Manufacturing products using CAM, advantages of using automation.</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252</cp:revision>
  <dcterms:created xsi:type="dcterms:W3CDTF">2024-02-26T09:08:58Z</dcterms:created>
  <dcterms:modified xsi:type="dcterms:W3CDTF">2024-07-01T18:14:14Z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