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9" r:id="rId9"/>
    <p:sldId id="278" r:id="rId10"/>
    <p:sldId id="279" r:id="rId11"/>
    <p:sldId id="282" r:id="rId12"/>
    <p:sldId id="287" r:id="rId13"/>
    <p:sldId id="288" r:id="rId14"/>
    <p:sldId id="284" r:id="rId1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4E3F22-C72C-F7C1-9230-540D9EA5702E}" v="858" dt="2024-07-01T18:16:03.6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D4E5319C-9C87-1276-1A03-D5684901553D}"/>
    <pc:docChg chg="modSld">
      <pc:chgData name="" userId="" providerId="" clId="Web-{D4E5319C-9C87-1276-1A03-D5684901553D}" dt="2024-06-27T18:20:11.104" v="0"/>
      <pc:docMkLst>
        <pc:docMk/>
      </pc:docMkLst>
      <pc:sldChg chg="modSp">
        <pc:chgData name="" userId="" providerId="" clId="Web-{D4E5319C-9C87-1276-1A03-D5684901553D}" dt="2024-06-27T18:20:11.104" v="0"/>
        <pc:sldMkLst>
          <pc:docMk/>
          <pc:sldMk cId="2458432041" sldId="280"/>
        </pc:sldMkLst>
        <pc:spChg chg="mod">
          <ac:chgData name="" userId="" providerId="" clId="Web-{D4E5319C-9C87-1276-1A03-D5684901553D}" dt="2024-06-27T18:20:11.104" v="0"/>
          <ac:spMkLst>
            <pc:docMk/>
            <pc:sldMk cId="2458432041" sldId="280"/>
            <ac:spMk id="6" creationId="{25C07CEA-84F6-8C26-6F95-D4919D0C9E00}"/>
          </ac:spMkLst>
        </pc:spChg>
      </pc:sldChg>
    </pc:docChg>
  </pc:docChgLst>
  <pc:docChgLst>
    <pc:chgData name="Christopher Jennings" userId="S::christopher.jennings@connahsquayhs.org.uk::f74f5d19-7dfd-4d59-ba62-6ecbd51b1e2c" providerId="AD" clId="Web-{634E3F22-C72C-F7C1-9230-540D9EA5702E}"/>
    <pc:docChg chg="addSld delSld modSld">
      <pc:chgData name="Christopher Jennings" userId="S::christopher.jennings@connahsquayhs.org.uk::f74f5d19-7dfd-4d59-ba62-6ecbd51b1e2c" providerId="AD" clId="Web-{634E3F22-C72C-F7C1-9230-540D9EA5702E}" dt="2024-07-01T18:16:03.661" v="861" actId="20577"/>
      <pc:docMkLst>
        <pc:docMk/>
      </pc:docMkLst>
      <pc:sldChg chg="modSp">
        <pc:chgData name="Christopher Jennings" userId="S::christopher.jennings@connahsquayhs.org.uk::f74f5d19-7dfd-4d59-ba62-6ecbd51b1e2c" providerId="AD" clId="Web-{634E3F22-C72C-F7C1-9230-540D9EA5702E}" dt="2024-07-01T18:04:54.786" v="245" actId="20577"/>
        <pc:sldMkLst>
          <pc:docMk/>
          <pc:sldMk cId="1981651252" sldId="278"/>
        </pc:sldMkLst>
        <pc:spChg chg="mod">
          <ac:chgData name="Christopher Jennings" userId="S::christopher.jennings@connahsquayhs.org.uk::f74f5d19-7dfd-4d59-ba62-6ecbd51b1e2c" providerId="AD" clId="Web-{634E3F22-C72C-F7C1-9230-540D9EA5702E}" dt="2024-07-01T18:03:11.330" v="155"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634E3F22-C72C-F7C1-9230-540D9EA5702E}" dt="2024-07-01T18:04:54.786" v="245"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634E3F22-C72C-F7C1-9230-540D9EA5702E}" dt="2024-07-01T18:04:35.707" v="239" actId="20577"/>
          <ac:spMkLst>
            <pc:docMk/>
            <pc:sldMk cId="1981651252" sldId="278"/>
            <ac:spMk id="7" creationId="{2E5624FB-155B-4395-46B6-A4D8F5D58C9A}"/>
          </ac:spMkLst>
        </pc:spChg>
      </pc:sldChg>
      <pc:sldChg chg="modSp">
        <pc:chgData name="Christopher Jennings" userId="S::christopher.jennings@connahsquayhs.org.uk::f74f5d19-7dfd-4d59-ba62-6ecbd51b1e2c" providerId="AD" clId="Web-{634E3F22-C72C-F7C1-9230-540D9EA5702E}" dt="2024-07-01T18:08:21.213" v="465" actId="20577"/>
        <pc:sldMkLst>
          <pc:docMk/>
          <pc:sldMk cId="2744657230" sldId="279"/>
        </pc:sldMkLst>
        <pc:spChg chg="mod">
          <ac:chgData name="Christopher Jennings" userId="S::christopher.jennings@connahsquayhs.org.uk::f74f5d19-7dfd-4d59-ba62-6ecbd51b1e2c" providerId="AD" clId="Web-{634E3F22-C72C-F7C1-9230-540D9EA5702E}" dt="2024-07-01T18:05:55.178" v="296"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634E3F22-C72C-F7C1-9230-540D9EA5702E}" dt="2024-07-01T18:06:56.258" v="371"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634E3F22-C72C-F7C1-9230-540D9EA5702E}" dt="2024-07-01T18:08:15.541" v="464"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634E3F22-C72C-F7C1-9230-540D9EA5702E}" dt="2024-07-01T18:08:21.213" v="465" actId="20577"/>
          <ac:spMkLst>
            <pc:docMk/>
            <pc:sldMk cId="2744657230" sldId="279"/>
            <ac:spMk id="11" creationId="{BE434E36-C7AA-5216-328F-AB4594226D84}"/>
          </ac:spMkLst>
        </pc:spChg>
      </pc:sldChg>
      <pc:sldChg chg="modSp del">
        <pc:chgData name="Christopher Jennings" userId="S::christopher.jennings@connahsquayhs.org.uk::f74f5d19-7dfd-4d59-ba62-6ecbd51b1e2c" providerId="AD" clId="Web-{634E3F22-C72C-F7C1-9230-540D9EA5702E}" dt="2024-07-01T17:59:24.434" v="17"/>
        <pc:sldMkLst>
          <pc:docMk/>
          <pc:sldMk cId="2458432041" sldId="280"/>
        </pc:sldMkLst>
        <pc:spChg chg="mod">
          <ac:chgData name="Christopher Jennings" userId="S::christopher.jennings@connahsquayhs.org.uk::f74f5d19-7dfd-4d59-ba62-6ecbd51b1e2c" providerId="AD" clId="Web-{634E3F22-C72C-F7C1-9230-540D9EA5702E}" dt="2024-07-01T17:58:11.901" v="14" actId="20577"/>
          <ac:spMkLst>
            <pc:docMk/>
            <pc:sldMk cId="2458432041" sldId="280"/>
            <ac:spMk id="6" creationId="{25C07CEA-84F6-8C26-6F95-D4919D0C9E00}"/>
          </ac:spMkLst>
        </pc:spChg>
      </pc:sldChg>
      <pc:sldChg chg="modSp">
        <pc:chgData name="Christopher Jennings" userId="S::christopher.jennings@connahsquayhs.org.uk::f74f5d19-7dfd-4d59-ba62-6ecbd51b1e2c" providerId="AD" clId="Web-{634E3F22-C72C-F7C1-9230-540D9EA5702E}" dt="2024-07-01T18:08:49.183" v="467" actId="20577"/>
        <pc:sldMkLst>
          <pc:docMk/>
          <pc:sldMk cId="3785915959" sldId="282"/>
        </pc:sldMkLst>
        <pc:spChg chg="mod">
          <ac:chgData name="Christopher Jennings" userId="S::christopher.jennings@connahsquayhs.org.uk::f74f5d19-7dfd-4d59-ba62-6ecbd51b1e2c" providerId="AD" clId="Web-{634E3F22-C72C-F7C1-9230-540D9EA5702E}" dt="2024-07-01T18:08:49.183" v="467" actId="20577"/>
          <ac:spMkLst>
            <pc:docMk/>
            <pc:sldMk cId="3785915959" sldId="282"/>
            <ac:spMk id="2" creationId="{FF1F1BCE-76F1-3B00-C414-643188F0671E}"/>
          </ac:spMkLst>
        </pc:spChg>
      </pc:sldChg>
      <pc:sldChg chg="modSp">
        <pc:chgData name="Christopher Jennings" userId="S::christopher.jennings@connahsquayhs.org.uk::f74f5d19-7dfd-4d59-ba62-6ecbd51b1e2c" providerId="AD" clId="Web-{634E3F22-C72C-F7C1-9230-540D9EA5702E}" dt="2024-07-01T18:16:03.661" v="861" actId="20577"/>
        <pc:sldMkLst>
          <pc:docMk/>
          <pc:sldMk cId="632769890" sldId="284"/>
        </pc:sldMkLst>
        <pc:spChg chg="mod">
          <ac:chgData name="Christopher Jennings" userId="S::christopher.jennings@connahsquayhs.org.uk::f74f5d19-7dfd-4d59-ba62-6ecbd51b1e2c" providerId="AD" clId="Web-{634E3F22-C72C-F7C1-9230-540D9EA5702E}" dt="2024-07-01T17:58:32.699" v="15"/>
          <ac:spMkLst>
            <pc:docMk/>
            <pc:sldMk cId="632769890" sldId="284"/>
            <ac:spMk id="2" creationId="{7E6C883F-1227-F311-38A5-B4E17D09B7AB}"/>
          </ac:spMkLst>
        </pc:spChg>
        <pc:spChg chg="mod">
          <ac:chgData name="Christopher Jennings" userId="S::christopher.jennings@connahsquayhs.org.uk::f74f5d19-7dfd-4d59-ba62-6ecbd51b1e2c" providerId="AD" clId="Web-{634E3F22-C72C-F7C1-9230-540D9EA5702E}" dt="2024-07-01T18:11:31.936" v="590" actId="20577"/>
          <ac:spMkLst>
            <pc:docMk/>
            <pc:sldMk cId="632769890" sldId="284"/>
            <ac:spMk id="4" creationId="{235860F6-C416-1E2E-120E-314D539F4A7E}"/>
          </ac:spMkLst>
        </pc:spChg>
        <pc:spChg chg="mod">
          <ac:chgData name="Christopher Jennings" userId="S::christopher.jennings@connahsquayhs.org.uk::f74f5d19-7dfd-4d59-ba62-6ecbd51b1e2c" providerId="AD" clId="Web-{634E3F22-C72C-F7C1-9230-540D9EA5702E}" dt="2024-07-01T18:16:03.661" v="861" actId="20577"/>
          <ac:spMkLst>
            <pc:docMk/>
            <pc:sldMk cId="632769890" sldId="284"/>
            <ac:spMk id="9" creationId="{E5C5155A-67AA-9F8F-5734-B567AC294D97}"/>
          </ac:spMkLst>
        </pc:spChg>
        <pc:spChg chg="mod">
          <ac:chgData name="Christopher Jennings" userId="S::christopher.jennings@connahsquayhs.org.uk::f74f5d19-7dfd-4d59-ba62-6ecbd51b1e2c" providerId="AD" clId="Web-{634E3F22-C72C-F7C1-9230-540D9EA5702E}" dt="2024-07-01T17:57:57.245" v="13" actId="20577"/>
          <ac:spMkLst>
            <pc:docMk/>
            <pc:sldMk cId="632769890" sldId="284"/>
            <ac:spMk id="10" creationId="{59B49D29-3501-5F1D-BF03-49B083B72B1A}"/>
          </ac:spMkLst>
        </pc:spChg>
        <pc:spChg chg="mod">
          <ac:chgData name="Christopher Jennings" userId="S::christopher.jennings@connahsquayhs.org.uk::f74f5d19-7dfd-4d59-ba62-6ecbd51b1e2c" providerId="AD" clId="Web-{634E3F22-C72C-F7C1-9230-540D9EA5702E}" dt="2024-07-01T18:14:04.815" v="747" actId="20577"/>
          <ac:spMkLst>
            <pc:docMk/>
            <pc:sldMk cId="632769890" sldId="284"/>
            <ac:spMk id="11" creationId="{73CA8E55-50A9-4198-412B-A239F349004B}"/>
          </ac:spMkLst>
        </pc:spChg>
      </pc:sldChg>
      <pc:sldChg chg="modSp add">
        <pc:chgData name="Christopher Jennings" userId="S::christopher.jennings@connahsquayhs.org.uk::f74f5d19-7dfd-4d59-ba62-6ecbd51b1e2c" providerId="AD" clId="Web-{634E3F22-C72C-F7C1-9230-540D9EA5702E}" dt="2024-07-01T18:02:34.439" v="153" actId="20577"/>
        <pc:sldMkLst>
          <pc:docMk/>
          <pc:sldMk cId="2313785319" sldId="289"/>
        </pc:sldMkLst>
        <pc:spChg chg="mod">
          <ac:chgData name="Christopher Jennings" userId="S::christopher.jennings@connahsquayhs.org.uk::f74f5d19-7dfd-4d59-ba62-6ecbd51b1e2c" providerId="AD" clId="Web-{634E3F22-C72C-F7C1-9230-540D9EA5702E}" dt="2024-07-01T18:01:17.953" v="83" actId="20577"/>
          <ac:spMkLst>
            <pc:docMk/>
            <pc:sldMk cId="2313785319" sldId="289"/>
            <ac:spMk id="6" creationId="{25C07CEA-84F6-8C26-6F95-D4919D0C9E00}"/>
          </ac:spMkLst>
        </pc:spChg>
        <pc:spChg chg="mod">
          <ac:chgData name="Christopher Jennings" userId="S::christopher.jennings@connahsquayhs.org.uk::f74f5d19-7dfd-4d59-ba62-6ecbd51b1e2c" providerId="AD" clId="Web-{634E3F22-C72C-F7C1-9230-540D9EA5702E}" dt="2024-07-01T18:02:34.439" v="153" actId="20577"/>
          <ac:spMkLst>
            <pc:docMk/>
            <pc:sldMk cId="2313785319" sldId="289"/>
            <ac:spMk id="8" creationId="{97EB6683-88F8-01FA-20AA-E88062DEF1CC}"/>
          </ac:spMkLst>
        </pc:spChg>
        <pc:spChg chg="mod">
          <ac:chgData name="Christopher Jennings" userId="S::christopher.jennings@connahsquayhs.org.uk::f74f5d19-7dfd-4d59-ba62-6ecbd51b1e2c" providerId="AD" clId="Web-{634E3F22-C72C-F7C1-9230-540D9EA5702E}" dt="2024-07-01T18:01:55.125" v="112" actId="20577"/>
          <ac:spMkLst>
            <pc:docMk/>
            <pc:sldMk cId="2313785319" sldId="289"/>
            <ac:spMk id="9" creationId="{EB471203-1AAC-9AB9-5F39-2F8AA3FA98B7}"/>
          </ac:spMkLst>
        </pc:spChg>
      </pc:sldChg>
    </pc:docChg>
  </pc:docChgLst>
  <pc:docChgLst>
    <pc:chgData name="Christopher Jennings" userId="S::christopher.jennings@connahsquayhs.org.uk::f74f5d19-7dfd-4d59-ba62-6ecbd51b1e2c" providerId="AD" clId="Web-{D4E5319C-9C87-1276-1A03-D5684901553D}"/>
    <pc:docChg chg="addSld modSld">
      <pc:chgData name="Christopher Jennings" userId="S::christopher.jennings@connahsquayhs.org.uk::f74f5d19-7dfd-4d59-ba62-6ecbd51b1e2c" providerId="AD" clId="Web-{D4E5319C-9C87-1276-1A03-D5684901553D}" dt="2024-06-27T18:33:19.909" v="127" actId="20577"/>
      <pc:docMkLst>
        <pc:docMk/>
      </pc:docMkLst>
      <pc:sldChg chg="modSp">
        <pc:chgData name="Christopher Jennings" userId="S::christopher.jennings@connahsquayhs.org.uk::f74f5d19-7dfd-4d59-ba62-6ecbd51b1e2c" providerId="AD" clId="Web-{D4E5319C-9C87-1276-1A03-D5684901553D}" dt="2024-06-27T18:21:38.172" v="8"/>
        <pc:sldMkLst>
          <pc:docMk/>
          <pc:sldMk cId="1981651252" sldId="278"/>
        </pc:sldMkLst>
        <pc:spChg chg="mod">
          <ac:chgData name="Christopher Jennings" userId="S::christopher.jennings@connahsquayhs.org.uk::f74f5d19-7dfd-4d59-ba62-6ecbd51b1e2c" providerId="AD" clId="Web-{D4E5319C-9C87-1276-1A03-D5684901553D}" dt="2024-06-27T18:21:11.248" v="5"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D4E5319C-9C87-1276-1A03-D5684901553D}" dt="2024-06-27T18:21:25.874" v="7"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D4E5319C-9C87-1276-1A03-D5684901553D}" dt="2024-06-27T18:21:38.172" v="8"/>
          <ac:spMkLst>
            <pc:docMk/>
            <pc:sldMk cId="1981651252" sldId="278"/>
            <ac:spMk id="7" creationId="{2E5624FB-155B-4395-46B6-A4D8F5D58C9A}"/>
          </ac:spMkLst>
        </pc:spChg>
        <pc:spChg chg="mod">
          <ac:chgData name="Christopher Jennings" userId="S::christopher.jennings@connahsquayhs.org.uk::f74f5d19-7dfd-4d59-ba62-6ecbd51b1e2c" providerId="AD" clId="Web-{D4E5319C-9C87-1276-1A03-D5684901553D}" dt="2024-06-27T18:21:14.264" v="6"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D4E5319C-9C87-1276-1A03-D5684901553D}" dt="2024-06-27T18:23:04.199" v="18" actId="20577"/>
        <pc:sldMkLst>
          <pc:docMk/>
          <pc:sldMk cId="2744657230" sldId="279"/>
        </pc:sldMkLst>
        <pc:spChg chg="mod">
          <ac:chgData name="Christopher Jennings" userId="S::christopher.jennings@connahsquayhs.org.uk::f74f5d19-7dfd-4d59-ba62-6ecbd51b1e2c" providerId="AD" clId="Web-{D4E5319C-9C87-1276-1A03-D5684901553D}" dt="2024-06-27T18:22:10.361" v="10"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D4E5319C-9C87-1276-1A03-D5684901553D}" dt="2024-06-27T18:22:18.837" v="12"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D4E5319C-9C87-1276-1A03-D5684901553D}" dt="2024-06-27T18:22:27.884" v="14"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D4E5319C-9C87-1276-1A03-D5684901553D}" dt="2024-06-27T18:22:37.713" v="16"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D4E5319C-9C87-1276-1A03-D5684901553D}" dt="2024-06-27T18:23:04.199" v="18"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D4E5319C-9C87-1276-1A03-D5684901553D}" dt="2024-06-27T18:27:56.436" v="62" actId="20577"/>
        <pc:sldMkLst>
          <pc:docMk/>
          <pc:sldMk cId="2458432041" sldId="280"/>
        </pc:sldMkLst>
        <pc:spChg chg="mod">
          <ac:chgData name="Christopher Jennings" userId="S::christopher.jennings@connahsquayhs.org.uk::f74f5d19-7dfd-4d59-ba62-6ecbd51b1e2c" providerId="AD" clId="Web-{D4E5319C-9C87-1276-1A03-D5684901553D}" dt="2024-06-27T18:20:54.701" v="3" actId="20577"/>
          <ac:spMkLst>
            <pc:docMk/>
            <pc:sldMk cId="2458432041" sldId="280"/>
            <ac:spMk id="2" creationId="{92C753A5-51E1-7A44-E9A0-95DE87F723AA}"/>
          </ac:spMkLst>
        </pc:spChg>
        <pc:spChg chg="mod">
          <ac:chgData name="Christopher Jennings" userId="S::christopher.jennings@connahsquayhs.org.uk::f74f5d19-7dfd-4d59-ba62-6ecbd51b1e2c" providerId="AD" clId="Web-{D4E5319C-9C87-1276-1A03-D5684901553D}" dt="2024-06-27T18:27:36.403" v="60" actId="20577"/>
          <ac:spMkLst>
            <pc:docMk/>
            <pc:sldMk cId="2458432041" sldId="280"/>
            <ac:spMk id="8" creationId="{97EB6683-88F8-01FA-20AA-E88062DEF1CC}"/>
          </ac:spMkLst>
        </pc:spChg>
        <pc:spChg chg="mod">
          <ac:chgData name="Christopher Jennings" userId="S::christopher.jennings@connahsquayhs.org.uk::f74f5d19-7dfd-4d59-ba62-6ecbd51b1e2c" providerId="AD" clId="Web-{D4E5319C-9C87-1276-1A03-D5684901553D}" dt="2024-06-27T18:27:56.436" v="62" actId="20577"/>
          <ac:spMkLst>
            <pc:docMk/>
            <pc:sldMk cId="2458432041" sldId="280"/>
            <ac:spMk id="9" creationId="{EB471203-1AAC-9AB9-5F39-2F8AA3FA98B7}"/>
          </ac:spMkLst>
        </pc:spChg>
      </pc:sldChg>
      <pc:sldChg chg="modSp">
        <pc:chgData name="Christopher Jennings" userId="S::christopher.jennings@connahsquayhs.org.uk::f74f5d19-7dfd-4d59-ba62-6ecbd51b1e2c" providerId="AD" clId="Web-{D4E5319C-9C87-1276-1A03-D5684901553D}" dt="2024-06-27T18:25:52.241" v="33" actId="20577"/>
        <pc:sldMkLst>
          <pc:docMk/>
          <pc:sldMk cId="3785915959" sldId="282"/>
        </pc:sldMkLst>
        <pc:spChg chg="mod">
          <ac:chgData name="Christopher Jennings" userId="S::christopher.jennings@connahsquayhs.org.uk::f74f5d19-7dfd-4d59-ba62-6ecbd51b1e2c" providerId="AD" clId="Web-{D4E5319C-9C87-1276-1A03-D5684901553D}" dt="2024-06-27T18:23:21.919" v="21" actId="20577"/>
          <ac:spMkLst>
            <pc:docMk/>
            <pc:sldMk cId="3785915959" sldId="282"/>
            <ac:spMk id="4" creationId="{F5F439B9-3B25-1165-7EFF-B0C4845E1093}"/>
          </ac:spMkLst>
        </pc:spChg>
        <pc:spChg chg="mod">
          <ac:chgData name="Christopher Jennings" userId="S::christopher.jennings@connahsquayhs.org.uk::f74f5d19-7dfd-4d59-ba62-6ecbd51b1e2c" providerId="AD" clId="Web-{D4E5319C-9C87-1276-1A03-D5684901553D}" dt="2024-06-27T18:25:52.241" v="33" actId="20577"/>
          <ac:spMkLst>
            <pc:docMk/>
            <pc:sldMk cId="3785915959" sldId="282"/>
            <ac:spMk id="6" creationId="{D4E2F972-71C4-0D1E-4E4D-CE4124B29869}"/>
          </ac:spMkLst>
        </pc:spChg>
      </pc:sldChg>
      <pc:sldChg chg="modSp new">
        <pc:chgData name="Christopher Jennings" userId="S::christopher.jennings@connahsquayhs.org.uk::f74f5d19-7dfd-4d59-ba62-6ecbd51b1e2c" providerId="AD" clId="Web-{D4E5319C-9C87-1276-1A03-D5684901553D}" dt="2024-06-27T18:29:53.396" v="75" actId="20577"/>
        <pc:sldMkLst>
          <pc:docMk/>
          <pc:sldMk cId="484373093" sldId="287"/>
        </pc:sldMkLst>
        <pc:spChg chg="mod">
          <ac:chgData name="Christopher Jennings" userId="S::christopher.jennings@connahsquayhs.org.uk::f74f5d19-7dfd-4d59-ba62-6ecbd51b1e2c" providerId="AD" clId="Web-{D4E5319C-9C87-1276-1A03-D5684901553D}" dt="2024-06-27T18:28:39.970" v="66" actId="20577"/>
          <ac:spMkLst>
            <pc:docMk/>
            <pc:sldMk cId="484373093" sldId="287"/>
            <ac:spMk id="2" creationId="{C53933A8-7860-1458-E953-28CA7111817F}"/>
          </ac:spMkLst>
        </pc:spChg>
        <pc:spChg chg="mod">
          <ac:chgData name="Christopher Jennings" userId="S::christopher.jennings@connahsquayhs.org.uk::f74f5d19-7dfd-4d59-ba62-6ecbd51b1e2c" providerId="AD" clId="Web-{D4E5319C-9C87-1276-1A03-D5684901553D}" dt="2024-06-27T18:26:18.930" v="50" actId="20577"/>
          <ac:spMkLst>
            <pc:docMk/>
            <pc:sldMk cId="484373093" sldId="287"/>
            <ac:spMk id="3" creationId="{3390874D-F757-6C6E-1527-C8270F5658AC}"/>
          </ac:spMkLst>
        </pc:spChg>
        <pc:spChg chg="mod">
          <ac:chgData name="Christopher Jennings" userId="S::christopher.jennings@connahsquayhs.org.uk::f74f5d19-7dfd-4d59-ba62-6ecbd51b1e2c" providerId="AD" clId="Web-{D4E5319C-9C87-1276-1A03-D5684901553D}" dt="2024-06-27T18:29:19.066" v="70" actId="20577"/>
          <ac:spMkLst>
            <pc:docMk/>
            <pc:sldMk cId="484373093" sldId="287"/>
            <ac:spMk id="4" creationId="{0F029CB7-EE35-F89D-A00B-B098364ADA59}"/>
          </ac:spMkLst>
        </pc:spChg>
        <pc:spChg chg="mod">
          <ac:chgData name="Christopher Jennings" userId="S::christopher.jennings@connahsquayhs.org.uk::f74f5d19-7dfd-4d59-ba62-6ecbd51b1e2c" providerId="AD" clId="Web-{D4E5319C-9C87-1276-1A03-D5684901553D}" dt="2024-06-27T18:26:25.336" v="53" actId="20577"/>
          <ac:spMkLst>
            <pc:docMk/>
            <pc:sldMk cId="484373093" sldId="287"/>
            <ac:spMk id="5" creationId="{A44EB68A-6CA6-A163-880D-F3B8AAEC468D}"/>
          </ac:spMkLst>
        </pc:spChg>
        <pc:spChg chg="mod">
          <ac:chgData name="Christopher Jennings" userId="S::christopher.jennings@connahsquayhs.org.uk::f74f5d19-7dfd-4d59-ba62-6ecbd51b1e2c" providerId="AD" clId="Web-{D4E5319C-9C87-1276-1A03-D5684901553D}" dt="2024-06-27T18:29:53.396" v="75" actId="20577"/>
          <ac:spMkLst>
            <pc:docMk/>
            <pc:sldMk cId="484373093" sldId="287"/>
            <ac:spMk id="6" creationId="{27ADAC6C-BB04-A161-ED67-266D33B88F62}"/>
          </ac:spMkLst>
        </pc:spChg>
        <pc:spChg chg="mod">
          <ac:chgData name="Christopher Jennings" userId="S::christopher.jennings@connahsquayhs.org.uk::f74f5d19-7dfd-4d59-ba62-6ecbd51b1e2c" providerId="AD" clId="Web-{D4E5319C-9C87-1276-1A03-D5684901553D}" dt="2024-06-27T18:27:04.823" v="55" actId="20577"/>
          <ac:spMkLst>
            <pc:docMk/>
            <pc:sldMk cId="484373093" sldId="287"/>
            <ac:spMk id="7" creationId="{0C90E8DF-6EE8-EF99-87D4-80E71EE2482C}"/>
          </ac:spMkLst>
        </pc:spChg>
        <pc:spChg chg="mod">
          <ac:chgData name="Christopher Jennings" userId="S::christopher.jennings@connahsquayhs.org.uk::f74f5d19-7dfd-4d59-ba62-6ecbd51b1e2c" providerId="AD" clId="Web-{D4E5319C-9C87-1276-1A03-D5684901553D}" dt="2024-06-27T18:26:03.523" v="37" actId="20577"/>
          <ac:spMkLst>
            <pc:docMk/>
            <pc:sldMk cId="484373093" sldId="287"/>
            <ac:spMk id="8" creationId="{B7AD4D85-8373-E1B7-58D4-A34D5AD34A88}"/>
          </ac:spMkLst>
        </pc:spChg>
      </pc:sldChg>
      <pc:sldChg chg="modSp new">
        <pc:chgData name="Christopher Jennings" userId="S::christopher.jennings@connahsquayhs.org.uk::f74f5d19-7dfd-4d59-ba62-6ecbd51b1e2c" providerId="AD" clId="Web-{D4E5319C-9C87-1276-1A03-D5684901553D}" dt="2024-06-27T18:33:19.909" v="127" actId="20577"/>
        <pc:sldMkLst>
          <pc:docMk/>
          <pc:sldMk cId="1872626634" sldId="288"/>
        </pc:sldMkLst>
        <pc:spChg chg="mod">
          <ac:chgData name="Christopher Jennings" userId="S::christopher.jennings@connahsquayhs.org.uk::f74f5d19-7dfd-4d59-ba62-6ecbd51b1e2c" providerId="AD" clId="Web-{D4E5319C-9C87-1276-1A03-D5684901553D}" dt="2024-06-27T18:31:29.839" v="114" actId="20577"/>
          <ac:spMkLst>
            <pc:docMk/>
            <pc:sldMk cId="1872626634" sldId="288"/>
            <ac:spMk id="2" creationId="{2B0A0D86-8CFE-AF39-B3D5-2DC5A3CCC9A0}"/>
          </ac:spMkLst>
        </pc:spChg>
        <pc:spChg chg="mod">
          <ac:chgData name="Christopher Jennings" userId="S::christopher.jennings@connahsquayhs.org.uk::f74f5d19-7dfd-4d59-ba62-6ecbd51b1e2c" providerId="AD" clId="Web-{D4E5319C-9C87-1276-1A03-D5684901553D}" dt="2024-06-27T18:30:22.914" v="94" actId="20577"/>
          <ac:spMkLst>
            <pc:docMk/>
            <pc:sldMk cId="1872626634" sldId="288"/>
            <ac:spMk id="3" creationId="{ECDDBD62-B6D4-D51B-5266-DC0FDE8C6884}"/>
          </ac:spMkLst>
        </pc:spChg>
        <pc:spChg chg="mod">
          <ac:chgData name="Christopher Jennings" userId="S::christopher.jennings@connahsquayhs.org.uk::f74f5d19-7dfd-4d59-ba62-6ecbd51b1e2c" providerId="AD" clId="Web-{D4E5319C-9C87-1276-1A03-D5684901553D}" dt="2024-06-27T18:32:24.999" v="120" actId="20577"/>
          <ac:spMkLst>
            <pc:docMk/>
            <pc:sldMk cId="1872626634" sldId="288"/>
            <ac:spMk id="4" creationId="{FC8A9C96-6639-1057-FEA5-6EA1751E8FFD}"/>
          </ac:spMkLst>
        </pc:spChg>
        <pc:spChg chg="mod">
          <ac:chgData name="Christopher Jennings" userId="S::christopher.jennings@connahsquayhs.org.uk::f74f5d19-7dfd-4d59-ba62-6ecbd51b1e2c" providerId="AD" clId="Web-{D4E5319C-9C87-1276-1A03-D5684901553D}" dt="2024-06-27T18:30:32.180" v="105" actId="20577"/>
          <ac:spMkLst>
            <pc:docMk/>
            <pc:sldMk cId="1872626634" sldId="288"/>
            <ac:spMk id="5" creationId="{F90C321D-B248-FEF0-0A80-59C9007A6503}"/>
          </ac:spMkLst>
        </pc:spChg>
        <pc:spChg chg="mod">
          <ac:chgData name="Christopher Jennings" userId="S::christopher.jennings@connahsquayhs.org.uk::f74f5d19-7dfd-4d59-ba62-6ecbd51b1e2c" providerId="AD" clId="Web-{D4E5319C-9C87-1276-1A03-D5684901553D}" dt="2024-06-27T18:33:19.909" v="127" actId="20577"/>
          <ac:spMkLst>
            <pc:docMk/>
            <pc:sldMk cId="1872626634" sldId="288"/>
            <ac:spMk id="6" creationId="{741D41E6-A0E1-A15A-FC08-9C4EE613BE03}"/>
          </ac:spMkLst>
        </pc:spChg>
        <pc:spChg chg="mod">
          <ac:chgData name="Christopher Jennings" userId="S::christopher.jennings@connahsquayhs.org.uk::f74f5d19-7dfd-4d59-ba62-6ecbd51b1e2c" providerId="AD" clId="Web-{D4E5319C-9C87-1276-1A03-D5684901553D}" dt="2024-06-27T18:30:40.274" v="108" actId="20577"/>
          <ac:spMkLst>
            <pc:docMk/>
            <pc:sldMk cId="1872626634" sldId="288"/>
            <ac:spMk id="7" creationId="{D7C59161-06FB-8A8A-370D-0A0E0DAF1454}"/>
          </ac:spMkLst>
        </pc:spChg>
        <pc:spChg chg="mod">
          <ac:chgData name="Christopher Jennings" userId="S::christopher.jennings@connahsquayhs.org.uk::f74f5d19-7dfd-4d59-ba62-6ecbd51b1e2c" providerId="AD" clId="Web-{D4E5319C-9C87-1276-1A03-D5684901553D}" dt="2024-06-27T18:30:08.585" v="81" actId="20577"/>
          <ac:spMkLst>
            <pc:docMk/>
            <pc:sldMk cId="1872626634" sldId="288"/>
            <ac:spMk id="8" creationId="{6DA70C32-A89E-8EC7-02C3-E87BD49966C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Turning something old into something new</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b="1" dirty="0">
                <a:latin typeface="Segoe UI"/>
                <a:cs typeface="Segoe UI"/>
              </a:rPr>
              <a:t>Technology Vision at CQHS</a:t>
            </a:r>
            <a:endParaRPr lang="en-US" dirty="0">
              <a:solidFill>
                <a:srgbClr val="000000"/>
              </a:solidFill>
              <a:latin typeface="Segoe UI"/>
              <a:cs typeface="Segoe UI"/>
            </a:endParaRPr>
          </a:p>
          <a:p>
            <a:r>
              <a:rPr lang="en-US" sz="900" dirty="0" err="1">
                <a:solidFill>
                  <a:srgbClr val="202124"/>
                </a:solidFill>
                <a:latin typeface="Arial"/>
                <a:cs typeface="Arial"/>
              </a:rPr>
              <a:t>Technoleg</a:t>
            </a:r>
            <a:r>
              <a:rPr lang="en-US" sz="9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 Our aim is to teach learners to understand and consider the wider impacts on local areas and wider environments around Wales. When designing and manufacturing products, learners are encouraged to consider carefully materials and components that are required through their design and make tasks.</a:t>
            </a:r>
            <a:endParaRPr lang="en-US" sz="900" dirty="0">
              <a:solidFill>
                <a:srgbClr val="000000"/>
              </a:solidFill>
              <a:latin typeface="Arial"/>
              <a:cs typeface="Arial"/>
            </a:endParaRPr>
          </a:p>
          <a:p>
            <a:r>
              <a:rPr lang="en-US" sz="900" dirty="0">
                <a:solidFill>
                  <a:srgbClr val="202124"/>
                </a:solidFill>
                <a:latin typeface="Arial"/>
                <a:cs typeface="Arial"/>
              </a:rPr>
              <a:t>When delivering our curriculum, staff expose learners to a wide variety of real life contexts allowing for the subject to become brought to life. This inspires learners to learn more about how products evolve, how technology has been adapted and how new materials have </a:t>
            </a:r>
            <a:r>
              <a:rPr lang="en-US" sz="900" dirty="0" err="1">
                <a:solidFill>
                  <a:srgbClr val="202124"/>
                </a:solidFill>
                <a:latin typeface="Arial"/>
                <a:cs typeface="Arial"/>
              </a:rPr>
              <a:t>revolutionised</a:t>
            </a:r>
            <a:r>
              <a:rPr lang="en-US" sz="900" dirty="0">
                <a:solidFill>
                  <a:srgbClr val="202124"/>
                </a:solidFill>
                <a:latin typeface="Arial"/>
                <a:cs typeface="Arial"/>
              </a:rPr>
              <a:t> how products are manufactured and used with the clear aim of improving how we live. </a:t>
            </a:r>
            <a:r>
              <a:rPr lang="en-US" sz="900" dirty="0">
                <a:solidFill>
                  <a:srgbClr val="161615"/>
                </a:solidFill>
                <a:latin typeface="Arial"/>
                <a:cs typeface="Arial"/>
              </a:rPr>
              <a:t>It helps us to understand and give meaning to the world in which we live and to strive to make our learners think more about Wales, their local area and the world we are living in. Through our curriculum we aim to provide learners with an all-round experience that will engage their creativity, develop clear problem solving strategies and ensures that our learners combine these skills to design and manufacture outcomes that solve specific real problems.</a:t>
            </a:r>
            <a:endParaRPr lang="en-US" sz="900" dirty="0">
              <a:solidFill>
                <a:srgbClr val="000000"/>
              </a:solidFill>
              <a:latin typeface="Arial"/>
              <a:cs typeface="Arial"/>
            </a:endParaRPr>
          </a:p>
          <a:p>
            <a:r>
              <a:rPr lang="en" sz="900" dirty="0">
                <a:solidFill>
                  <a:srgbClr val="333333"/>
                </a:solidFill>
                <a:latin typeface="Arial"/>
                <a:cs typeface="Arial"/>
              </a:rPr>
              <a:t>Through the range of design and make tasks, our year KS3 learners are empowered to develop their skills as ambitious capable learners, healthy confident individuals, enterprising creative contributors and ethical informed citizens.  The curriculum has been developed to ensure that each SOL encompasses on one more of the four purposes with the intention of moving their skills forward in order to meet the needs of this area of the curriculum.  </a:t>
            </a:r>
            <a:endParaRPr lang="en-US" sz="900" dirty="0">
              <a:solidFill>
                <a:srgbClr val="000000"/>
              </a:solidFill>
              <a:latin typeface="Arial"/>
              <a:cs typeface="Arial"/>
            </a:endParaRPr>
          </a:p>
          <a:p>
            <a:r>
              <a:rPr lang="en" sz="900" dirty="0">
                <a:solidFill>
                  <a:srgbClr val="333333"/>
                </a:solidFill>
                <a:latin typeface="Segoe UI"/>
                <a:cs typeface="Segoe UI"/>
              </a:rPr>
              <a:t>Year 7</a:t>
            </a:r>
            <a:endParaRPr lang="en" sz="900" dirty="0">
              <a:solidFill>
                <a:srgbClr val="000000"/>
              </a:solidFill>
              <a:latin typeface="Segoe UI"/>
              <a:cs typeface="Segoe UI"/>
            </a:endParaRPr>
          </a:p>
          <a:p>
            <a:r>
              <a:rPr lang="en" sz="900" dirty="0" err="1">
                <a:solidFill>
                  <a:srgbClr val="333333"/>
                </a:solidFill>
                <a:latin typeface="Segoe UI"/>
                <a:cs typeface="Segoe UI"/>
              </a:rPr>
              <a:t>Questionning</a:t>
            </a:r>
            <a:r>
              <a:rPr lang="en" sz="900" dirty="0">
                <a:solidFill>
                  <a:srgbClr val="333333"/>
                </a:solidFill>
                <a:latin typeface="Segoe UI"/>
                <a:cs typeface="Segoe UI"/>
              </a:rPr>
              <a:t> and problem solving.</a:t>
            </a:r>
            <a:endParaRPr lang="en" sz="900" dirty="0">
              <a:solidFill>
                <a:srgbClr val="000000"/>
              </a:solidFill>
              <a:latin typeface="Segoe UI"/>
              <a:cs typeface="Segoe UI"/>
            </a:endParaRPr>
          </a:p>
          <a:p>
            <a:r>
              <a:rPr lang="en" sz="900" dirty="0">
                <a:solidFill>
                  <a:srgbClr val="333333"/>
                </a:solidFill>
                <a:latin typeface="Segoe UI"/>
                <a:cs typeface="Segoe UI"/>
              </a:rPr>
              <a:t>Research and evaluate.</a:t>
            </a:r>
            <a:endParaRPr lang="en" sz="900" dirty="0">
              <a:solidFill>
                <a:srgbClr val="000000"/>
              </a:solidFill>
              <a:latin typeface="Segoe UI"/>
              <a:cs typeface="Segoe UI"/>
            </a:endParaRPr>
          </a:p>
          <a:p>
            <a:r>
              <a:rPr lang="en" sz="900" dirty="0">
                <a:solidFill>
                  <a:srgbClr val="333333"/>
                </a:solidFill>
                <a:latin typeface="Segoe UI"/>
                <a:cs typeface="Segoe UI"/>
              </a:rPr>
              <a:t>Evaluate and use evidence.</a:t>
            </a:r>
            <a:endParaRPr lang="en" sz="900" dirty="0">
              <a:solidFill>
                <a:srgbClr val="000000"/>
              </a:solidFill>
              <a:latin typeface="Segoe UI"/>
              <a:cs typeface="Segoe UI"/>
            </a:endParaRPr>
          </a:p>
          <a:p>
            <a:r>
              <a:rPr lang="en" sz="900" dirty="0">
                <a:solidFill>
                  <a:srgbClr val="333333"/>
                </a:solidFill>
                <a:latin typeface="Segoe UI"/>
                <a:cs typeface="Segoe UI"/>
              </a:rPr>
              <a:t>Take measured decisions.</a:t>
            </a:r>
            <a:endParaRPr lang="en" sz="900" dirty="0">
              <a:solidFill>
                <a:srgbClr val="000000"/>
              </a:solidFill>
              <a:latin typeface="Segoe UI"/>
              <a:cs typeface="Segoe UI"/>
            </a:endParaRPr>
          </a:p>
          <a:p>
            <a:r>
              <a:rPr lang="en" sz="900" dirty="0">
                <a:solidFill>
                  <a:srgbClr val="333333"/>
                </a:solidFill>
                <a:latin typeface="Segoe UI"/>
                <a:cs typeface="Segoe UI"/>
              </a:rPr>
              <a:t>Explaining ideas and concepts.</a:t>
            </a:r>
            <a:endParaRPr lang="en" sz="900" dirty="0">
              <a:solidFill>
                <a:srgbClr val="000000"/>
              </a:solidFill>
              <a:latin typeface="Segoe UI"/>
              <a:cs typeface="Segoe UI"/>
            </a:endParaRPr>
          </a:p>
          <a:p>
            <a:r>
              <a:rPr lang="en" sz="900" dirty="0">
                <a:solidFill>
                  <a:srgbClr val="333333"/>
                </a:solidFill>
                <a:latin typeface="Segoe UI"/>
                <a:cs typeface="Segoe UI"/>
              </a:rPr>
              <a:t>Creative thinking.</a:t>
            </a:r>
            <a:endParaRPr lang="en" sz="900" dirty="0">
              <a:solidFill>
                <a:srgbClr val="000000"/>
              </a:solidFill>
              <a:latin typeface="Segoe UI"/>
              <a:cs typeface="Segoe UI"/>
            </a:endParaRPr>
          </a:p>
          <a:p>
            <a:r>
              <a:rPr lang="en" sz="900" dirty="0">
                <a:solidFill>
                  <a:srgbClr val="333333"/>
                </a:solidFill>
                <a:latin typeface="Segoe UI"/>
                <a:cs typeface="Segoe UI"/>
              </a:rPr>
              <a:t>Apply knowledge and ideas to create a product.</a:t>
            </a:r>
            <a:endParaRPr lang="en" sz="900" dirty="0">
              <a:solidFill>
                <a:srgbClr val="000000"/>
              </a:solidFill>
              <a:latin typeface="Segoe UI"/>
              <a:cs typeface="Segoe UI"/>
            </a:endParaRPr>
          </a:p>
          <a:p>
            <a:r>
              <a:rPr lang="en" sz="900" dirty="0">
                <a:solidFill>
                  <a:srgbClr val="333333"/>
                </a:solidFill>
                <a:latin typeface="Segoe UI"/>
                <a:cs typeface="Segoe UI"/>
              </a:rPr>
              <a:t>Use digital technologies.</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a:t>
            </a:r>
            <a:r>
              <a:rPr lang="en-GB" sz="1200" dirty="0" err="1">
                <a:latin typeface="Calibri"/>
                <a:cs typeface="Calibri"/>
              </a:rPr>
              <a:t>decsision</a:t>
            </a:r>
            <a:r>
              <a:rPr lang="en-GB" sz="1200" dirty="0">
                <a:latin typeface="Calibri"/>
                <a:cs typeface="Calibri"/>
              </a:rPr>
              <a:t>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p>
          <a:p>
            <a:r>
              <a:rPr lang="en-GB" sz="1200" dirty="0">
                <a:latin typeface="Calibri"/>
                <a:ea typeface="Calibri"/>
                <a:cs typeface="Calibri"/>
              </a:rPr>
              <a:t>Investigating and analysing existing products.</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Matter and the way it behaves defines our universe and shapes our lives.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Design thinking and engineering offer technical and creative ways to meet society’s needs and wants.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dirty="0">
                <a:latin typeface="Arial"/>
                <a:cs typeface="Arial"/>
              </a:rPr>
              <a:t>Annotating design ideas, idea development and detailed drawing.</a:t>
            </a:r>
            <a:endParaRPr lang="en-US" sz="1200" dirty="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Calculating area of materials, net diagrams.</a:t>
            </a:r>
          </a:p>
          <a:p>
            <a:r>
              <a:rPr lang="en-US" sz="1200" dirty="0">
                <a:latin typeface="Arial"/>
                <a:cs typeface="Arial"/>
              </a:rPr>
              <a:t>Testing, </a:t>
            </a:r>
            <a:r>
              <a:rPr lang="en-US" sz="1200" dirty="0" err="1">
                <a:latin typeface="Arial"/>
                <a:cs typeface="Arial"/>
              </a:rPr>
              <a:t>analysing</a:t>
            </a:r>
            <a:r>
              <a:rPr lang="en-US" sz="1200" dirty="0">
                <a:latin typeface="Arial"/>
                <a:cs typeface="Arial"/>
              </a:rPr>
              <a:t> and evaluating design ideas against fitness for purpose.</a:t>
            </a:r>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Computation is the foundation for our digital world.</a:t>
            </a:r>
            <a:endParaRPr lang="en-US"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 Physical properties of materials based on suitability for the product.</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dirty="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Using spreadsheets with key terminology to support planning for production.</a:t>
            </a:r>
            <a:endParaRPr lang="en-US" sz="1200" dirty="0">
              <a:solidFill>
                <a:srgbClr val="000000"/>
              </a:solidFill>
              <a:latin typeface="Arial"/>
              <a:cs typeface="Arial"/>
            </a:endParaRPr>
          </a:p>
          <a:p>
            <a:r>
              <a:rPr lang="en-US" sz="1200" dirty="0">
                <a:latin typeface="Arial"/>
                <a:cs typeface="Arial"/>
              </a:rPr>
              <a:t>Using 2D Design V2 to draw a scale parts and then transform into 3D visuals to represent the concept. Using varied drawing tools to present designs.</a:t>
            </a:r>
          </a:p>
          <a:p>
            <a:endParaRPr lang="en-US" sz="1200" dirty="0">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31378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dirty="0">
                <a:latin typeface="Calibri"/>
                <a:cs typeface="Calibri"/>
              </a:rPr>
              <a:t>What are you trying to achieve?</a:t>
            </a:r>
          </a:p>
          <a:p>
            <a:pPr marL="171450" indent="-171450">
              <a:buChar char="•"/>
            </a:pPr>
            <a:r>
              <a:rPr lang="en-GB" sz="1100" dirty="0">
                <a:solidFill>
                  <a:srgbClr val="1F1F1F"/>
                </a:solidFill>
                <a:latin typeface="Calibri"/>
                <a:cs typeface="Calibri"/>
              </a:rPr>
              <a:t>Ambitious, capable learners, ready to learn throughout their lives: Applying their understanding / thoughts to develop a solution. Investigating suitable materials and using their analysis to identify specific properties.</a:t>
            </a:r>
            <a:endParaRPr lang="en-GB" sz="1100" dirty="0">
              <a:solidFill>
                <a:srgbClr val="1F1F1F"/>
              </a:solidFill>
              <a:latin typeface="Calibri"/>
              <a:ea typeface="Calibri"/>
              <a:cs typeface="Calibri"/>
            </a:endParaRPr>
          </a:p>
          <a:p>
            <a:pPr marL="285750" indent="-285750">
              <a:buFont typeface="Arial"/>
              <a:buChar char="•"/>
            </a:pPr>
            <a:r>
              <a:rPr lang="en-GB" sz="1100" dirty="0">
                <a:solidFill>
                  <a:srgbClr val="1F1F1F"/>
                </a:solidFill>
                <a:latin typeface="Calibri"/>
                <a:cs typeface="Calibri"/>
              </a:rPr>
              <a:t>Enterprising, creative contributors, ready to play a full part in life and work: Analyse, Design, engineer a creative prototype product. </a:t>
            </a:r>
            <a:endParaRPr lang="en-GB" sz="1100" dirty="0">
              <a:solidFill>
                <a:srgbClr val="1F1F1F"/>
              </a:solidFill>
              <a:latin typeface="Calibri"/>
              <a:ea typeface="Calibri"/>
              <a:cs typeface="Calibri"/>
            </a:endParaRPr>
          </a:p>
          <a:p>
            <a:pPr marL="285750" indent="-285750">
              <a:buFont typeface="Arial"/>
              <a:buChar char="•"/>
            </a:pPr>
            <a:r>
              <a:rPr lang="en-GB" sz="1100" dirty="0">
                <a:solidFill>
                  <a:srgbClr val="1F1F1F"/>
                </a:solidFill>
                <a:latin typeface="Calibri"/>
                <a:cs typeface="Calibri"/>
              </a:rPr>
              <a:t>Ethical, informed citizens of Wales and the world: design and making a product from something old and turning it something new. To use and understand the principles of the 6r’s.</a:t>
            </a:r>
            <a:endParaRPr lang="en-GB" sz="1100" dirty="0">
              <a:solidFill>
                <a:srgbClr val="1F1F1F"/>
              </a:solidFill>
              <a:latin typeface="Calibri"/>
              <a:ea typeface="Calibri"/>
              <a:cs typeface="Calibri"/>
            </a:endParaRPr>
          </a:p>
          <a:p>
            <a:pPr marL="285750" indent="-285750">
              <a:buFont typeface="Arial"/>
              <a:buChar char="•"/>
            </a:pPr>
            <a:r>
              <a:rPr lang="en-GB" sz="1100" dirty="0">
                <a:solidFill>
                  <a:srgbClr val="1F1F1F"/>
                </a:solidFill>
                <a:latin typeface="Calibri"/>
                <a:cs typeface="Calibri"/>
              </a:rPr>
              <a:t>Healthy, confident individuals, ready to lead fulfilling lives as valued members of society: Changing views and opinions and awareness of green opportunities. Recycled and sustainable materials.</a:t>
            </a:r>
            <a:endParaRPr lang="en-GB" sz="1100" dirty="0">
              <a:solidFill>
                <a:srgbClr val="1F1F1F"/>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endParaRPr lang="en-GB" sz="1100" dirty="0">
              <a:latin typeface="Calibri"/>
              <a:ea typeface="Calibri"/>
              <a:cs typeface="Calibri"/>
            </a:endParaRPr>
          </a:p>
          <a:p>
            <a:r>
              <a:rPr lang="en-GB" sz="1100" dirty="0">
                <a:latin typeface="Calibri"/>
                <a:cs typeface="Calibri"/>
              </a:rPr>
              <a:t>ICT: Dragons Den</a:t>
            </a:r>
            <a:endParaRPr lang="en-US" sz="1100" dirty="0">
              <a:latin typeface="Calibri"/>
              <a:cs typeface="Calibri"/>
            </a:endParaRPr>
          </a:p>
          <a:p>
            <a:r>
              <a:rPr lang="en-GB" sz="1100" dirty="0">
                <a:latin typeface="Calibri"/>
                <a:cs typeface="Calibri"/>
              </a:rPr>
              <a:t>Mathematics: Units and co-ordinates, Nets</a:t>
            </a:r>
            <a:endParaRPr lang="en-US" sz="1100" dirty="0">
              <a:latin typeface="Calibri"/>
              <a:cs typeface="Calibri"/>
            </a:endParaRPr>
          </a:p>
          <a:p>
            <a:endParaRPr lang="en-GB" sz="1100" dirty="0">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pPr rtl="0"/>
            <a:r>
              <a:rPr lang="en-GB" sz="1100" dirty="0">
                <a:latin typeface="Calibri"/>
                <a:ea typeface="Segoe UI"/>
                <a:cs typeface="Segoe UI"/>
              </a:rPr>
              <a:t>Scale of Production.</a:t>
            </a:r>
            <a:r>
              <a:rPr lang="en-GB" sz="1100" dirty="0">
                <a:latin typeface="Calibri"/>
                <a:ea typeface="Calibri"/>
                <a:cs typeface="Calibri"/>
              </a:rPr>
              <a:t> </a:t>
            </a:r>
          </a:p>
          <a:p>
            <a:pPr rtl="0"/>
            <a:r>
              <a:rPr lang="en-GB" sz="1100" dirty="0">
                <a:latin typeface="Calibri"/>
                <a:ea typeface="Segoe UI"/>
                <a:cs typeface="Segoe UI"/>
              </a:rPr>
              <a:t>Dragon’s Den scenario: Presenting a product using concept boards and business plan.</a:t>
            </a:r>
            <a:r>
              <a:rPr lang="en-GB" sz="1100" dirty="0">
                <a:latin typeface="Calibri"/>
                <a:ea typeface="Calibri"/>
                <a:cs typeface="Calibri"/>
              </a:rPr>
              <a:t> </a:t>
            </a:r>
          </a:p>
          <a:p>
            <a:pPr rtl="0"/>
            <a:r>
              <a:rPr lang="en-GB" sz="1100" dirty="0">
                <a:latin typeface="Calibri"/>
                <a:ea typeface="Segoe UI"/>
                <a:cs typeface="Segoe UI"/>
              </a:rPr>
              <a:t>EESW: Support with recycled and sustainable products.</a:t>
            </a:r>
            <a:r>
              <a:rPr lang="en-GB" sz="1100" dirty="0">
                <a:latin typeface="Calibri"/>
                <a:ea typeface="Calibri"/>
                <a:cs typeface="Calibri"/>
              </a:rPr>
              <a:t> </a:t>
            </a:r>
          </a:p>
          <a:p>
            <a:r>
              <a:rPr lang="en-GB" sz="1100" dirty="0">
                <a:latin typeface="Calibri"/>
                <a:ea typeface="Segoe UI"/>
                <a:cs typeface="Segoe UI"/>
              </a:rPr>
              <a:t>Possible Visit: CAT centre: </a:t>
            </a:r>
            <a:r>
              <a:rPr lang="en-GB" sz="1050" err="1">
                <a:solidFill>
                  <a:srgbClr val="202124"/>
                </a:solidFill>
                <a:latin typeface="Arial"/>
                <a:ea typeface="Segoe UI"/>
                <a:cs typeface="Segoe UI"/>
              </a:rPr>
              <a:t>Llwyngwern</a:t>
            </a:r>
            <a:r>
              <a:rPr lang="en-GB" sz="1050" dirty="0">
                <a:solidFill>
                  <a:srgbClr val="202124"/>
                </a:solidFill>
                <a:latin typeface="Arial"/>
                <a:ea typeface="Segoe UI"/>
                <a:cs typeface="Segoe UI"/>
              </a:rPr>
              <a:t> Quarry, </a:t>
            </a:r>
            <a:r>
              <a:rPr lang="en-GB" sz="1050" err="1">
                <a:solidFill>
                  <a:srgbClr val="202124"/>
                </a:solidFill>
                <a:latin typeface="Arial"/>
                <a:ea typeface="Segoe UI"/>
                <a:cs typeface="Segoe UI"/>
              </a:rPr>
              <a:t>Pantperthog</a:t>
            </a:r>
            <a:r>
              <a:rPr lang="en-GB" sz="1050" dirty="0">
                <a:solidFill>
                  <a:srgbClr val="202124"/>
                </a:solidFill>
                <a:latin typeface="Arial"/>
                <a:ea typeface="Segoe UI"/>
                <a:cs typeface="Segoe UI"/>
              </a:rPr>
              <a:t>, Machynlleth SY20 9AZ. </a:t>
            </a:r>
            <a:r>
              <a:rPr lang="en-GB" sz="1050" dirty="0">
                <a:latin typeface="Arial"/>
                <a:ea typeface="Segoe UI"/>
                <a:cs typeface="Segoe UI"/>
              </a:rPr>
              <a:t>The Centre for Alternative Technology is an eco-centre in Powys, mid-Wales, dedicated to demonstrating and teaching sustainable development. CAT, despite its name, no longer concentrates its efforts exclusively on alternative technology, but provides information on all aspects </a:t>
            </a:r>
            <a:r>
              <a:rPr lang="en-GB" sz="1050">
                <a:latin typeface="Arial"/>
                <a:ea typeface="Segoe UI"/>
                <a:cs typeface="Segoe UI"/>
              </a:rPr>
              <a:t>of sustainable living.</a:t>
            </a:r>
          </a:p>
          <a:p>
            <a:r>
              <a:rPr lang="en-GB" sz="1050" dirty="0">
                <a:latin typeface="Arial"/>
                <a:cs typeface="Segoe UI"/>
              </a:rPr>
              <a:t>Using CAD to test and model design ideas. 2D to 3D modelling.</a:t>
            </a:r>
          </a:p>
          <a:p>
            <a:r>
              <a:rPr lang="en-GB" sz="1050" dirty="0">
                <a:latin typeface="Arial"/>
                <a:cs typeface="Segoe UI"/>
              </a:rPr>
              <a:t>Analysis of ideas using SWOT technique. Test manufacture for fitness for purpose.</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a:latin typeface="Calibri"/>
                <a:cs typeface="Calibri"/>
              </a:rPr>
              <a:t>How are you going to teach it?</a:t>
            </a:r>
            <a:endParaRPr lang="en-US" sz="1100">
              <a:latin typeface="Calibri"/>
              <a:cs typeface="Calibri"/>
            </a:endParaRPr>
          </a:p>
          <a:p>
            <a:r>
              <a:rPr lang="en-GB" sz="1100">
                <a:latin typeface="Calibri"/>
                <a:cs typeface="Calibri"/>
              </a:rPr>
              <a:t>Voice over presentation, linked videos to support investigation activities, physical models and demonstrations, digital investigations, practical demonstrations, manufacture. Use Dragons’ Den as a guide to present outcome.</a:t>
            </a:r>
            <a:endParaRPr lang="en-US" sz="1100">
              <a:latin typeface="Calibri"/>
              <a:cs typeface="Calibri"/>
            </a:endParaRPr>
          </a:p>
          <a:p>
            <a:r>
              <a:rPr lang="en-GB" sz="1100">
                <a:latin typeface="Calibri"/>
                <a:cs typeface="Calibri"/>
              </a:rPr>
              <a:t>Possible product could be non-powered amplifier.</a:t>
            </a:r>
            <a:endParaRPr lang="en-US" sz="1100">
              <a:latin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rPr>
              <a:t>Moving from teacher led basic skills and strategies to more complex ones.  Choosing appropriate tactics/strategies and know when  to change them.</a:t>
            </a:r>
          </a:p>
          <a:p>
            <a:r>
              <a:rPr lang="en-US" sz="1200" dirty="0">
                <a:solidFill>
                  <a:srgbClr val="1F1F1F"/>
                </a:solidFill>
                <a:latin typeface="MASSILIA VF"/>
              </a:rPr>
              <a:t>CAD demonstration moving to independent skills.</a:t>
            </a:r>
          </a:p>
          <a:p>
            <a:r>
              <a:rPr lang="en-US" sz="1200" dirty="0">
                <a:solidFill>
                  <a:srgbClr val="1F1F1F"/>
                </a:solidFill>
                <a:latin typeface="MASSILIA VF"/>
              </a:rPr>
              <a:t>Practical demonstrations leading to independent selection of tools and processes.</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a:t>
            </a:r>
            <a:r>
              <a:rPr lang="en-US" sz="1200">
                <a:solidFill>
                  <a:srgbClr val="1F1F1F"/>
                </a:solidFill>
                <a:latin typeface="MASSILIA VF"/>
              </a:rPr>
              <a:t>processes and how to work with others.</a:t>
            </a:r>
            <a:endParaRPr lang="en-US" dirty="0">
              <a:latin typeface="MASSILIA VF"/>
            </a:endParaRPr>
          </a:p>
          <a:p>
            <a:r>
              <a:rPr lang="en-US" sz="1200" dirty="0">
                <a:solidFill>
                  <a:srgbClr val="1F1F1F"/>
                </a:solidFill>
                <a:latin typeface="MASSILIA VF"/>
              </a:rPr>
              <a:t>Using feedback ( Peers ) to develop ideas.</a:t>
            </a:r>
          </a:p>
          <a:p>
            <a:r>
              <a:rPr lang="en-US" sz="1200" dirty="0">
                <a:solidFill>
                  <a:srgbClr val="1F1F1F"/>
                </a:solidFill>
                <a:latin typeface="MASSILIA VF"/>
              </a:rPr>
              <a:t>Using self analysis ( SWOT ) to </a:t>
            </a:r>
            <a:r>
              <a:rPr lang="en-US" sz="1200" dirty="0" err="1">
                <a:solidFill>
                  <a:srgbClr val="1F1F1F"/>
                </a:solidFill>
                <a:latin typeface="MASSILIA VF"/>
              </a:rPr>
              <a:t>analyse</a:t>
            </a:r>
            <a:r>
              <a:rPr lang="en-US" sz="1200" dirty="0">
                <a:solidFill>
                  <a:srgbClr val="1F1F1F"/>
                </a:solidFill>
                <a:latin typeface="MASSILIA VF"/>
              </a:rPr>
              <a:t> models before developing a final solution.</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design and make activities and </a:t>
            </a:r>
            <a:r>
              <a:rPr lang="en-US" sz="1200" dirty="0" err="1">
                <a:solidFill>
                  <a:srgbClr val="1F1F1F"/>
                </a:solidFill>
                <a:latin typeface="MASSILIA VF"/>
              </a:rPr>
              <a:t>analyse</a:t>
            </a:r>
            <a:r>
              <a:rPr lang="en-US" sz="1200" dirty="0">
                <a:solidFill>
                  <a:srgbClr val="1F1F1F"/>
                </a:solidFill>
                <a:latin typeface="MASSILIA VF"/>
              </a:rPr>
              <a:t> against fitness for purpose.</a:t>
            </a:r>
            <a:endParaRPr lang="en-US"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MASSILIA VF"/>
              </a:rPr>
              <a:t>U</a:t>
            </a:r>
            <a:r>
              <a:rPr lang="en-US" sz="1200" dirty="0">
                <a:solidFill>
                  <a:srgbClr val="1F1F1F"/>
                </a:solidFill>
                <a:latin typeface="Arial"/>
                <a:cs typeface="Arial"/>
              </a:rPr>
              <a:t>nderstanding </a:t>
            </a:r>
            <a:r>
              <a:rPr lang="en-US" sz="1200" u="sng" dirty="0">
                <a:solidFill>
                  <a:srgbClr val="1F1F1F"/>
                </a:solidFill>
                <a:latin typeface="Arial"/>
                <a:cs typeface="Arial"/>
              </a:rPr>
              <a:t>how </a:t>
            </a:r>
            <a:r>
              <a:rPr lang="en-US" sz="1200" dirty="0">
                <a:solidFill>
                  <a:srgbClr val="1F1F1F"/>
                </a:solidFill>
                <a:latin typeface="Arial"/>
                <a:cs typeface="Arial"/>
              </a:rPr>
              <a:t>to develop their own design and make skills in activities as well as </a:t>
            </a:r>
            <a:r>
              <a:rPr lang="en-US" sz="1200" err="1">
                <a:solidFill>
                  <a:srgbClr val="1F1F1F"/>
                </a:solidFill>
                <a:latin typeface="Arial"/>
                <a:cs typeface="Arial"/>
              </a:rPr>
              <a:t>utilising</a:t>
            </a:r>
            <a:r>
              <a:rPr lang="en-US" sz="1200" dirty="0">
                <a:solidFill>
                  <a:srgbClr val="1F1F1F"/>
                </a:solidFill>
                <a:latin typeface="Arial"/>
                <a:cs typeface="Arial"/>
              </a:rPr>
              <a:t> effective problem solving techniques.</a:t>
            </a:r>
          </a:p>
          <a:p>
            <a:r>
              <a:rPr lang="en-US" sz="1200" dirty="0">
                <a:solidFill>
                  <a:srgbClr val="1F1F1F"/>
                </a:solidFill>
                <a:latin typeface="Arial"/>
                <a:cs typeface="Arial"/>
              </a:rPr>
              <a:t>Analysis and problem solving</a:t>
            </a:r>
            <a:r>
              <a:rPr lang="en-US" sz="1200">
                <a:solidFill>
                  <a:srgbClr val="1F1F1F"/>
                </a:solidFill>
                <a:latin typeface="Arial"/>
                <a:cs typeface="Arial"/>
              </a:rPr>
              <a:t> skills.</a:t>
            </a:r>
            <a:endParaRPr lang="en-US" sz="1200" dirty="0">
              <a:solidFill>
                <a:srgbClr val="1F1F1F"/>
              </a:solidFill>
              <a:latin typeface="Arial"/>
              <a:cs typeface="Arial"/>
            </a:endParaRPr>
          </a:p>
          <a:p>
            <a:r>
              <a:rPr lang="en-US" sz="1200" dirty="0">
                <a:solidFill>
                  <a:srgbClr val="1F1F1F"/>
                </a:solidFill>
                <a:latin typeface="Arial"/>
                <a:cs typeface="Arial"/>
              </a:rPr>
              <a:t>Selecting tools and processes.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Arial"/>
                <a:cs typeface="Arial"/>
              </a:rPr>
              <a:t>Understand the transferable skills following the design process from one project into the next.</a:t>
            </a:r>
          </a:p>
          <a:p>
            <a:r>
              <a:rPr lang="en-US" sz="1200" dirty="0">
                <a:solidFill>
                  <a:srgbClr val="1F1F1F"/>
                </a:solidFill>
                <a:latin typeface="Arial"/>
                <a:cs typeface="Arial"/>
              </a:rPr>
              <a:t>Following the design process from task analysis, idea generation, manufacture and evaluating.</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100">
                <a:solidFill>
                  <a:srgbClr val="000000"/>
                </a:solidFill>
                <a:latin typeface="Calibri"/>
                <a:ea typeface="Calibri"/>
                <a:cs typeface="Calibri"/>
              </a:rPr>
              <a:t>Can safely use a range of tools, materials and equipment to construct for a variety of reasons</a:t>
            </a:r>
          </a:p>
          <a:p>
            <a:r>
              <a:rPr lang="en-US" sz="1100" dirty="0">
                <a:solidFill>
                  <a:srgbClr val="000000"/>
                </a:solidFill>
                <a:latin typeface="Calibri"/>
                <a:ea typeface="Calibri"/>
                <a:cs typeface="Calibri"/>
              </a:rPr>
              <a:t>I have experienced using basic prototyping techniques to improve outcomes.</a:t>
            </a:r>
          </a:p>
          <a:p>
            <a:r>
              <a:rPr lang="en-US" sz="1100" dirty="0">
                <a:solidFill>
                  <a:srgbClr val="000000"/>
                </a:solidFill>
                <a:latin typeface="Calibri"/>
                <a:ea typeface="Calibri"/>
                <a:cs typeface="Calibri"/>
              </a:rPr>
              <a:t>I can identify things in the environment which may be harmful and can act to reduce the risks to myself and others.</a:t>
            </a:r>
          </a:p>
          <a:p>
            <a:r>
              <a:rPr lang="en-US" sz="1100" dirty="0">
                <a:solidFill>
                  <a:srgbClr val="000000"/>
                </a:solidFill>
                <a:latin typeface="Calibri"/>
                <a:ea typeface="Calibri"/>
                <a:cs typeface="Calibri"/>
              </a:rPr>
              <a:t>I can explore and describe the properties of materials and justify their uses.</a:t>
            </a:r>
          </a:p>
          <a:p>
            <a:r>
              <a:rPr lang="en-US" sz="1100" dirty="0">
                <a:solidFill>
                  <a:srgbClr val="000000"/>
                </a:solidFill>
                <a:latin typeface="Calibri"/>
                <a:ea typeface="Calibri"/>
                <a:cs typeface="Calibri"/>
              </a:rPr>
              <a:t>I can ask questions and use my experience to suggest simple methods of inquiry.</a:t>
            </a:r>
          </a:p>
          <a:p>
            <a:r>
              <a:rPr lang="en-US" sz="1100" dirty="0">
                <a:solidFill>
                  <a:srgbClr val="000000"/>
                </a:solidFill>
                <a:latin typeface="Calibri"/>
                <a:ea typeface="Calibri"/>
                <a:cs typeface="Calibri"/>
              </a:rPr>
              <a:t>I can </a:t>
            </a:r>
            <a:r>
              <a:rPr lang="en-US" sz="1100" dirty="0" err="1">
                <a:solidFill>
                  <a:srgbClr val="000000"/>
                </a:solidFill>
                <a:latin typeface="Calibri"/>
                <a:ea typeface="Calibri"/>
                <a:cs typeface="Calibri"/>
              </a:rPr>
              <a:t>recognise</a:t>
            </a:r>
            <a:r>
              <a:rPr lang="en-US" sz="1100" dirty="0">
                <a:solidFill>
                  <a:srgbClr val="000000"/>
                </a:solidFill>
                <a:latin typeface="Calibri"/>
                <a:ea typeface="Calibri"/>
                <a:cs typeface="Calibri"/>
              </a:rPr>
              <a:t> that what I do, and the things I use, can have an impact on my environment and on living things.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171450" indent="-171450">
              <a:buFont typeface="Arial,Sans-Serif" panose="020B0604020202020204" pitchFamily="34" charset="0"/>
              <a:buChar char="•"/>
            </a:pPr>
            <a:r>
              <a:rPr lang="en-US" sz="1100" dirty="0">
                <a:solidFill>
                  <a:srgbClr val="000000"/>
                </a:solidFill>
                <a:latin typeface="Calibri"/>
                <a:cs typeface="Calibri"/>
              </a:rPr>
              <a:t>I 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cs typeface="Calibri"/>
              </a:rPr>
              <a:t>I can apply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cs typeface="Calibri"/>
              </a:rPr>
              <a:t>I can consider how my design proposals will solve problems and how this may affect the environment.</a:t>
            </a:r>
          </a:p>
          <a:p>
            <a:pPr marL="171450" indent="-171450">
              <a:buFont typeface="Arial,Sans-Serif" panose="020B0604020202020204" pitchFamily="34" charset="0"/>
              <a:buChar char="•"/>
            </a:pPr>
            <a:r>
              <a:rPr lang="en-US" sz="1100" dirty="0">
                <a:solidFill>
                  <a:srgbClr val="000000"/>
                </a:solidFill>
                <a:latin typeface="Calibri"/>
                <a:cs typeface="Calibri"/>
              </a:rPr>
              <a:t>I can use design communication methods to develop and present ideas, and respond to feedback.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1200" dirty="0">
                <a:solidFill>
                  <a:srgbClr val="000000"/>
                </a:solidFill>
                <a:latin typeface="Calibri"/>
                <a:cs typeface="Calibri"/>
              </a:rPr>
              <a:t>I can research, devise and use suitable methods of inquiry to investigate my scientific questions.</a:t>
            </a:r>
          </a:p>
          <a:p>
            <a:pPr marL="171450" indent="-171450">
              <a:buFont typeface="Arial" panose="020B0604020202020204" pitchFamily="34" charset="0"/>
              <a:buChar char="•"/>
            </a:pPr>
            <a:r>
              <a:rPr lang="en-US" sz="1200" dirty="0">
                <a:solidFill>
                  <a:srgbClr val="000000"/>
                </a:solidFill>
                <a:latin typeface="Calibri"/>
                <a:cs typeface="Calibri"/>
              </a:rPr>
              <a:t>I can use my findings to draw valid conclusions.</a:t>
            </a:r>
          </a:p>
          <a:p>
            <a:pPr marL="171450" indent="-171450">
              <a:buFont typeface="Arial" panose="020B0604020202020204" pitchFamily="34" charset="0"/>
              <a:buChar char="•"/>
            </a:pPr>
            <a:r>
              <a:rPr lang="en-US" sz="1100" dirty="0">
                <a:solidFill>
                  <a:srgbClr val="000000"/>
                </a:solidFill>
                <a:latin typeface="Calibri"/>
                <a:cs typeface="Calibri"/>
              </a:rPr>
              <a:t>I can </a:t>
            </a:r>
            <a:r>
              <a:rPr lang="en-US" sz="1100" dirty="0" err="1">
                <a:solidFill>
                  <a:srgbClr val="000000"/>
                </a:solidFill>
                <a:latin typeface="Calibri"/>
                <a:cs typeface="Calibri"/>
              </a:rPr>
              <a:t>recognise</a:t>
            </a:r>
            <a:r>
              <a:rPr lang="en-US" sz="1100" dirty="0">
                <a:solidFill>
                  <a:srgbClr val="000000"/>
                </a:solidFill>
                <a:latin typeface="Calibri"/>
                <a:cs typeface="Calibri"/>
              </a:rPr>
              <a:t> and act on user needs and wants in increasingly challenging contexts.</a:t>
            </a:r>
          </a:p>
          <a:p>
            <a:pPr marL="171450" indent="-171450">
              <a:buFont typeface="Arial" panose="020B0604020202020204" pitchFamily="34" charset="0"/>
              <a:buChar char="•"/>
            </a:pPr>
            <a:r>
              <a:rPr lang="en-US" sz="1100" dirty="0">
                <a:solidFill>
                  <a:srgbClr val="000000"/>
                </a:solidFill>
                <a:latin typeface="Calibri"/>
                <a:cs typeface="Calibri"/>
              </a:rPr>
              <a:t>I can develop my </a:t>
            </a:r>
            <a:r>
              <a:rPr lang="en-US" sz="1100" i="1" dirty="0">
                <a:solidFill>
                  <a:srgbClr val="000000"/>
                </a:solidFill>
                <a:latin typeface="Calibri"/>
                <a:cs typeface="Calibri"/>
              </a:rPr>
              <a:t>design thinking</a:t>
            </a:r>
            <a:r>
              <a:rPr lang="en-US" sz="1100" dirty="0">
                <a:solidFill>
                  <a:srgbClr val="000000"/>
                </a:solidFill>
                <a:latin typeface="Calibri"/>
                <a:cs typeface="Calibri"/>
              </a:rPr>
              <a:t> to test and refine my design decisions by responding to success and failure</a:t>
            </a:r>
          </a:p>
          <a:p>
            <a:pPr marL="171450" indent="-171450">
              <a:buFont typeface="Arial" panose="020B0604020202020204" pitchFamily="34" charset="0"/>
              <a:buChar char="•"/>
            </a:pPr>
            <a:r>
              <a:rPr lang="en-US" sz="1100" dirty="0">
                <a:solidFill>
                  <a:srgbClr val="000000"/>
                </a:solidFill>
                <a:latin typeface="Calibri"/>
                <a:cs typeface="Calibri"/>
              </a:rPr>
              <a:t>I can develop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to support and refine my design decisions in order to produce purposeful outcomes.</a:t>
            </a:r>
          </a:p>
          <a:p>
            <a:pPr marL="171450" indent="-171450">
              <a:buFont typeface="Arial" panose="020B0604020202020204" pitchFamily="34" charset="0"/>
              <a:buChar char="•"/>
            </a:pPr>
            <a:r>
              <a:rPr lang="en-US" sz="1100" dirty="0">
                <a:solidFill>
                  <a:srgbClr val="000000"/>
                </a:solidFill>
                <a:latin typeface="Calibri"/>
                <a:cs typeface="Calibri"/>
              </a:rPr>
              <a:t>I can use a variety of design communication methods and techniques to develop and present ideas clearly, and can respond constructively to feedback.</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3933A8-7860-1458-E953-28CA7111817F}"/>
              </a:ext>
            </a:extLst>
          </p:cNvPr>
          <p:cNvSpPr>
            <a:spLocks noGrp="1"/>
          </p:cNvSpPr>
          <p:nvPr>
            <p:ph type="body" sz="quarter" idx="26"/>
          </p:nvPr>
        </p:nvSpPr>
        <p:spPr/>
        <p:txBody>
          <a:bodyPr lIns="180000" tIns="180000" rIns="180000" bIns="180000" anchor="t">
            <a:normAutofit/>
          </a:bodyPr>
          <a:lstStyle/>
          <a:p>
            <a:r>
              <a:rPr lang="en-GB" sz="1000">
                <a:latin typeface="Calibri"/>
                <a:cs typeface="Calibri"/>
              </a:rPr>
              <a:t>To complete task analysis:-</a:t>
            </a:r>
            <a:endParaRPr lang="en-US" sz="1000">
              <a:latin typeface="Calibri"/>
              <a:cs typeface="Calibri"/>
            </a:endParaRPr>
          </a:p>
          <a:p>
            <a:r>
              <a:rPr lang="en-GB" sz="1000" dirty="0">
                <a:latin typeface="Calibri"/>
                <a:cs typeface="Calibri"/>
              </a:rPr>
              <a:t>To undertake problem solving strategies in order to analyse the task and brief.</a:t>
            </a:r>
            <a:endParaRPr lang="en-US" sz="1000" dirty="0">
              <a:latin typeface="Calibri"/>
              <a:cs typeface="Calibri"/>
            </a:endParaRPr>
          </a:p>
          <a:p>
            <a:r>
              <a:rPr lang="en-GB" sz="1000" dirty="0">
                <a:latin typeface="Calibri"/>
                <a:cs typeface="Calibri"/>
              </a:rPr>
              <a:t>Discuss and identify suitable and appropriate research activities.</a:t>
            </a:r>
            <a:endParaRPr lang="en-US" sz="1000" dirty="0">
              <a:latin typeface="Calibri"/>
              <a:cs typeface="Calibri"/>
            </a:endParaRPr>
          </a:p>
          <a:p>
            <a:r>
              <a:rPr lang="en-GB" sz="1000" dirty="0">
                <a:latin typeface="Calibri"/>
                <a:cs typeface="Calibri"/>
              </a:rPr>
              <a:t>Discuss and produce a detailed mind map using ACCESSFM</a:t>
            </a:r>
            <a:endParaRPr lang="en-US" sz="1000" dirty="0">
              <a:latin typeface="Calibri"/>
              <a:cs typeface="Calibri"/>
            </a:endParaRPr>
          </a:p>
          <a:p>
            <a:r>
              <a:rPr lang="en-GB" sz="1000" dirty="0">
                <a:latin typeface="Calibri"/>
                <a:cs typeface="Calibri"/>
              </a:rPr>
              <a:t>Identify key words, write them in hierarchy and describe.</a:t>
            </a:r>
            <a:endParaRPr lang="en-US" sz="1000" dirty="0">
              <a:latin typeface="Calibri"/>
              <a:cs typeface="Calibri"/>
            </a:endParaRPr>
          </a:p>
          <a:p>
            <a:r>
              <a:rPr lang="en-GB" sz="1000">
                <a:latin typeface="Calibri"/>
                <a:cs typeface="Calibri"/>
              </a:rPr>
              <a:t>Initial Idea Development:</a:t>
            </a:r>
            <a:endParaRPr lang="en-US" sz="1000">
              <a:latin typeface="Calibri"/>
              <a:cs typeface="Calibri"/>
            </a:endParaRPr>
          </a:p>
          <a:p>
            <a:r>
              <a:rPr lang="en-GB" sz="1000" dirty="0">
                <a:latin typeface="Calibri"/>
                <a:cs typeface="Calibri"/>
              </a:rPr>
              <a:t>To generate six different ideas for a mobile phone holder. Identify recycled or sustainable materials, include measurements and complete self-assessment.</a:t>
            </a:r>
            <a:endParaRPr lang="en-US" sz="1000" dirty="0">
              <a:latin typeface="Calibri"/>
              <a:cs typeface="Calibri"/>
            </a:endParaRPr>
          </a:p>
          <a:p>
            <a:r>
              <a:rPr lang="en-GB" sz="1000">
                <a:latin typeface="Calibri"/>
                <a:cs typeface="Calibri"/>
              </a:rPr>
              <a:t>Practical: Preparing materials, measuring materials. Watch build video.</a:t>
            </a:r>
            <a:endParaRPr lang="en-US" sz="1000">
              <a:latin typeface="Calibri"/>
              <a:cs typeface="Calibri"/>
            </a:endParaRPr>
          </a:p>
          <a:p>
            <a:r>
              <a:rPr lang="en-GB" sz="1000" dirty="0">
                <a:latin typeface="Calibri"/>
                <a:cs typeface="Calibri"/>
              </a:rPr>
              <a:t>Learn tool names and processes to mark out, cut and shape.</a:t>
            </a:r>
            <a:endParaRPr lang="en-US" sz="1000" dirty="0">
              <a:latin typeface="Calibri"/>
              <a:cs typeface="Calibri"/>
            </a:endParaRPr>
          </a:p>
          <a:p>
            <a:r>
              <a:rPr lang="en-GB" sz="1000" dirty="0">
                <a:latin typeface="Calibri"/>
                <a:cs typeface="Calibri"/>
              </a:rPr>
              <a:t>Prepare materials for assembly next lesson.</a:t>
            </a:r>
            <a:endParaRPr lang="en-US" sz="1000" dirty="0">
              <a:latin typeface="Calibri"/>
              <a:cs typeface="Calibri"/>
            </a:endParaRPr>
          </a:p>
          <a:p>
            <a:r>
              <a:rPr lang="en-GB" sz="1000" dirty="0">
                <a:latin typeface="Calibri"/>
                <a:cs typeface="Calibri"/>
              </a:rPr>
              <a:t>Apply safe working practice.</a:t>
            </a:r>
            <a:endParaRPr lang="en-US" sz="1000" dirty="0">
              <a:latin typeface="Calibri"/>
              <a:cs typeface="Calibri"/>
            </a:endParaRPr>
          </a:p>
          <a:p>
            <a:r>
              <a:rPr lang="en-GB" sz="1000" dirty="0">
                <a:latin typeface="Calibri"/>
                <a:cs typeface="Calibri"/>
              </a:rPr>
              <a:t>Practical: Assembly of components.</a:t>
            </a:r>
            <a:endParaRPr lang="en-US" sz="1000" dirty="0">
              <a:latin typeface="Calibri"/>
              <a:cs typeface="Calibri"/>
            </a:endParaRPr>
          </a:p>
          <a:p>
            <a:r>
              <a:rPr lang="en-GB" sz="1000" dirty="0">
                <a:latin typeface="Calibri"/>
                <a:cs typeface="Calibri"/>
              </a:rPr>
              <a:t>Modifications and Testing.</a:t>
            </a:r>
            <a:endParaRPr lang="en-US" sz="1000" dirty="0">
              <a:latin typeface="Calibri"/>
              <a:cs typeface="Calibri"/>
            </a:endParaRPr>
          </a:p>
          <a:p>
            <a:r>
              <a:rPr lang="en-GB" sz="1000" dirty="0">
                <a:latin typeface="Calibri"/>
                <a:cs typeface="Calibri"/>
              </a:rPr>
              <a:t>Involve Quality Control / Assurance.</a:t>
            </a:r>
            <a:endParaRPr lang="en-US" sz="1000" dirty="0">
              <a:latin typeface="Calibri"/>
              <a:cs typeface="Calibri"/>
            </a:endParaRPr>
          </a:p>
          <a:p>
            <a:endParaRPr lang="en-US" dirty="0"/>
          </a:p>
        </p:txBody>
      </p:sp>
      <p:sp>
        <p:nvSpPr>
          <p:cNvPr id="3" name="Text Placeholder 2">
            <a:extLst>
              <a:ext uri="{FF2B5EF4-FFF2-40B4-BE49-F238E27FC236}">
                <a16:creationId xmlns:a16="http://schemas.microsoft.com/office/drawing/2014/main" id="{3390874D-F757-6C6E-1527-C8270F5658AC}"/>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 / AMCAN</a:t>
            </a:r>
            <a:endParaRPr lang="en-US" dirty="0"/>
          </a:p>
        </p:txBody>
      </p:sp>
      <p:sp>
        <p:nvSpPr>
          <p:cNvPr id="4" name="Text Placeholder 3">
            <a:extLst>
              <a:ext uri="{FF2B5EF4-FFF2-40B4-BE49-F238E27FC236}">
                <a16:creationId xmlns:a16="http://schemas.microsoft.com/office/drawing/2014/main" id="{0F029CB7-EE35-F89D-A00B-B098364ADA59}"/>
              </a:ext>
            </a:extLst>
          </p:cNvPr>
          <p:cNvSpPr>
            <a:spLocks noGrp="1"/>
          </p:cNvSpPr>
          <p:nvPr>
            <p:ph type="body" sz="quarter" idx="40"/>
          </p:nvPr>
        </p:nvSpPr>
        <p:spPr/>
        <p:txBody>
          <a:bodyPr lIns="180000" tIns="180000" rIns="180000" bIns="180000" anchor="t">
            <a:normAutofit/>
          </a:bodyPr>
          <a:lstStyle/>
          <a:p>
            <a:r>
              <a:rPr lang="en-GB" sz="1000">
                <a:latin typeface="Calibri"/>
                <a:cs typeface="Calibri"/>
              </a:rPr>
              <a:t>Logical task analysis strategies used.</a:t>
            </a:r>
            <a:endParaRPr lang="en-US" sz="1000">
              <a:latin typeface="Calibri"/>
              <a:cs typeface="Calibri"/>
            </a:endParaRPr>
          </a:p>
          <a:p>
            <a:r>
              <a:rPr lang="en-GB" sz="1000" dirty="0">
                <a:latin typeface="Calibri"/>
                <a:cs typeface="Calibri"/>
              </a:rPr>
              <a:t>Descriptive analysis if the brief stating what is to be designed, why it the product is needed.</a:t>
            </a:r>
            <a:endParaRPr lang="en-US" sz="1000" dirty="0">
              <a:latin typeface="Calibri"/>
              <a:cs typeface="Calibri"/>
            </a:endParaRPr>
          </a:p>
          <a:p>
            <a:r>
              <a:rPr lang="en-GB" sz="1000" dirty="0">
                <a:latin typeface="Calibri"/>
                <a:cs typeface="Calibri"/>
              </a:rPr>
              <a:t>Detailed mind map and understanding of ACCESSFM.</a:t>
            </a:r>
            <a:endParaRPr lang="en-US" sz="1000" dirty="0">
              <a:latin typeface="Calibri"/>
              <a:cs typeface="Calibri"/>
            </a:endParaRPr>
          </a:p>
          <a:p>
            <a:r>
              <a:rPr lang="en-GB" sz="1000" dirty="0">
                <a:latin typeface="Calibri"/>
                <a:cs typeface="Calibri"/>
              </a:rPr>
              <a:t>Developed clear problem solving strategies.</a:t>
            </a:r>
            <a:endParaRPr lang="en-US" sz="1000" dirty="0">
              <a:latin typeface="Calibri"/>
              <a:cs typeface="Calibri"/>
            </a:endParaRPr>
          </a:p>
          <a:p>
            <a:r>
              <a:rPr lang="en-GB" sz="1000" dirty="0">
                <a:latin typeface="Calibri"/>
                <a:cs typeface="Calibri"/>
              </a:rPr>
              <a:t>Selected key words, identified them in hierarchy and provided a reasoned response.</a:t>
            </a:r>
            <a:endParaRPr lang="en-US" sz="1000" dirty="0">
              <a:latin typeface="Calibri"/>
              <a:cs typeface="Calibri"/>
            </a:endParaRPr>
          </a:p>
          <a:p>
            <a:r>
              <a:rPr lang="en-GB" sz="1000" dirty="0">
                <a:latin typeface="Calibri"/>
                <a:cs typeface="Calibri"/>
              </a:rPr>
              <a:t>A range of ideas leading from one to the next. ‘Thinking on paper’. All designs will be labelled with material choice, part name and measurements included. Description of how parts will be joined together. </a:t>
            </a:r>
            <a:endParaRPr lang="en-US" sz="1000" dirty="0">
              <a:latin typeface="Calibri"/>
              <a:cs typeface="Calibri"/>
            </a:endParaRPr>
          </a:p>
          <a:p>
            <a:r>
              <a:rPr lang="en-GB" sz="1000" dirty="0">
                <a:latin typeface="Calibri"/>
                <a:cs typeface="Calibri"/>
              </a:rPr>
              <a:t>Swot Analysis and used SA to describe what they have done well and how they can improve.</a:t>
            </a:r>
            <a:endParaRPr lang="en-US" sz="1000" dirty="0">
              <a:latin typeface="Calibri"/>
              <a:cs typeface="Calibri"/>
            </a:endParaRPr>
          </a:p>
          <a:p>
            <a:r>
              <a:rPr lang="en-GB" sz="1000">
                <a:latin typeface="Calibri"/>
                <a:cs typeface="Calibri"/>
              </a:rPr>
              <a:t>Accurate measuring and cutting. Meeting set manufacturing tolerance.</a:t>
            </a:r>
            <a:endParaRPr lang="en-US" sz="1000">
              <a:latin typeface="Calibri"/>
              <a:cs typeface="Calibri"/>
            </a:endParaRPr>
          </a:p>
          <a:p>
            <a:r>
              <a:rPr lang="en-GB" sz="1000" dirty="0">
                <a:latin typeface="Calibri"/>
                <a:cs typeface="Calibri"/>
              </a:rPr>
              <a:t>Applied safe working practices. Selected and used correct tools safely and applied processes.</a:t>
            </a:r>
            <a:endParaRPr lang="en-US" sz="1000" dirty="0">
              <a:latin typeface="Calibri"/>
              <a:cs typeface="Calibri"/>
            </a:endParaRPr>
          </a:p>
          <a:p>
            <a:endParaRPr lang="en-US" dirty="0"/>
          </a:p>
        </p:txBody>
      </p:sp>
      <p:sp>
        <p:nvSpPr>
          <p:cNvPr id="5" name="Text Placeholder 4">
            <a:extLst>
              <a:ext uri="{FF2B5EF4-FFF2-40B4-BE49-F238E27FC236}">
                <a16:creationId xmlns:a16="http://schemas.microsoft.com/office/drawing/2014/main" id="{A44EB68A-6CA6-A163-880D-F3B8AAEC468D}"/>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27ADAC6C-BB04-A161-ED67-266D33B88F62}"/>
              </a:ext>
            </a:extLst>
          </p:cNvPr>
          <p:cNvSpPr>
            <a:spLocks noGrp="1"/>
          </p:cNvSpPr>
          <p:nvPr>
            <p:ph type="body" sz="quarter" idx="42"/>
          </p:nvPr>
        </p:nvSpPr>
        <p:spPr/>
        <p:txBody>
          <a:bodyPr lIns="180000" tIns="180000" rIns="180000" bIns="180000" anchor="t">
            <a:normAutofit/>
          </a:bodyPr>
          <a:lstStyle/>
          <a:p>
            <a:r>
              <a:rPr lang="en-GB" sz="1000">
                <a:latin typeface="Calibri"/>
                <a:cs typeface="Calibri"/>
              </a:rPr>
              <a:t>Problem Solving, Discussing,</a:t>
            </a:r>
            <a:endParaRPr lang="en-US" sz="1000">
              <a:latin typeface="Calibri"/>
              <a:cs typeface="Calibri"/>
            </a:endParaRPr>
          </a:p>
          <a:p>
            <a:r>
              <a:rPr lang="en-GB" sz="1000" dirty="0">
                <a:latin typeface="Calibri"/>
                <a:cs typeface="Calibri"/>
              </a:rPr>
              <a:t>Analysing,</a:t>
            </a:r>
            <a:endParaRPr lang="en-US" sz="1000" dirty="0">
              <a:latin typeface="Calibri"/>
              <a:cs typeface="Calibri"/>
            </a:endParaRPr>
          </a:p>
          <a:p>
            <a:r>
              <a:rPr lang="en-GB" sz="1000" dirty="0">
                <a:latin typeface="Calibri"/>
                <a:cs typeface="Calibri"/>
              </a:rPr>
              <a:t>Justifying,</a:t>
            </a:r>
            <a:endParaRPr lang="en-US" sz="1000" dirty="0">
              <a:latin typeface="Calibri"/>
              <a:cs typeface="Calibri"/>
            </a:endParaRPr>
          </a:p>
          <a:p>
            <a:r>
              <a:rPr lang="en-GB" sz="1000" dirty="0">
                <a:latin typeface="Calibri"/>
                <a:cs typeface="Calibri"/>
              </a:rPr>
              <a:t>Presenting.</a:t>
            </a:r>
            <a:endParaRPr lang="en-US" sz="1000" dirty="0">
              <a:latin typeface="Calibri"/>
              <a:cs typeface="Calibri"/>
            </a:endParaRPr>
          </a:p>
          <a:p>
            <a:r>
              <a:rPr lang="en-GB" sz="1000">
                <a:solidFill>
                  <a:srgbClr val="000000"/>
                </a:solidFill>
                <a:latin typeface="Calibri"/>
                <a:cs typeface="Calibri"/>
              </a:rPr>
              <a:t>Problem solving, thinking on paper, quality of labelling, using numeracy, analysis techniques and presentation</a:t>
            </a:r>
          </a:p>
          <a:p>
            <a:r>
              <a:rPr lang="en-GB" sz="1000" dirty="0">
                <a:solidFill>
                  <a:srgbClr val="000000"/>
                </a:solidFill>
                <a:latin typeface="Calibri"/>
                <a:cs typeface="Calibri"/>
              </a:rPr>
              <a:t>Selecting and using tools. Measuring and cutting accurately.</a:t>
            </a:r>
          </a:p>
        </p:txBody>
      </p:sp>
      <p:sp>
        <p:nvSpPr>
          <p:cNvPr id="7" name="Text Placeholder 6">
            <a:extLst>
              <a:ext uri="{FF2B5EF4-FFF2-40B4-BE49-F238E27FC236}">
                <a16:creationId xmlns:a16="http://schemas.microsoft.com/office/drawing/2014/main" id="{0C90E8DF-6EE8-EF99-87D4-80E71EE2482C}"/>
              </a:ext>
            </a:extLst>
          </p:cNvPr>
          <p:cNvSpPr>
            <a:spLocks noGrp="1"/>
          </p:cNvSpPr>
          <p:nvPr>
            <p:ph type="body" sz="quarter" idx="43"/>
          </p:nvPr>
        </p:nvSpPr>
        <p:spPr/>
        <p:txBody>
          <a:bodyPr lIns="180000" tIns="45720" rIns="91440" bIns="45720" anchor="ctr" anchorCtr="0">
            <a:noAutofit/>
          </a:bodyPr>
          <a:lstStyle/>
          <a:p>
            <a:r>
              <a:rPr lang="en-US" dirty="0">
                <a:latin typeface="MASSILIA VF"/>
              </a:rPr>
              <a:t>Skills</a:t>
            </a:r>
          </a:p>
        </p:txBody>
      </p:sp>
      <p:sp>
        <p:nvSpPr>
          <p:cNvPr id="8" name="Text Placeholder 7">
            <a:extLst>
              <a:ext uri="{FF2B5EF4-FFF2-40B4-BE49-F238E27FC236}">
                <a16:creationId xmlns:a16="http://schemas.microsoft.com/office/drawing/2014/main" id="{B7AD4D85-8373-E1B7-58D4-A34D5AD34A88}"/>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48437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0A0D86-8CFE-AF39-B3D5-2DC5A3CCC9A0}"/>
              </a:ext>
            </a:extLst>
          </p:cNvPr>
          <p:cNvSpPr>
            <a:spLocks noGrp="1"/>
          </p:cNvSpPr>
          <p:nvPr>
            <p:ph type="body" sz="quarter" idx="26"/>
          </p:nvPr>
        </p:nvSpPr>
        <p:spPr/>
        <p:txBody>
          <a:bodyPr lIns="180000" tIns="180000" rIns="180000" bIns="180000" anchor="t">
            <a:normAutofit lnSpcReduction="10000"/>
          </a:bodyPr>
          <a:lstStyle/>
          <a:p>
            <a:r>
              <a:rPr lang="en-GB" sz="1000">
                <a:latin typeface="Calibri"/>
                <a:cs typeface="Calibri"/>
              </a:rPr>
              <a:t>Initial Idea Development:</a:t>
            </a:r>
            <a:endParaRPr lang="en-US" sz="1000">
              <a:latin typeface="Calibri"/>
              <a:cs typeface="Calibri"/>
            </a:endParaRPr>
          </a:p>
          <a:p>
            <a:r>
              <a:rPr lang="en-GB" sz="1000" dirty="0">
                <a:latin typeface="Calibri"/>
                <a:cs typeface="Calibri"/>
              </a:rPr>
              <a:t>To generate six different ideas for a non-powered amplifier. Identify recycled or sustainable materials, include measurements and complete self-assessment.</a:t>
            </a:r>
            <a:endParaRPr lang="en-US" sz="1000" dirty="0">
              <a:latin typeface="Calibri"/>
              <a:cs typeface="Calibri"/>
            </a:endParaRPr>
          </a:p>
          <a:p>
            <a:r>
              <a:rPr lang="en-GB" sz="1000" dirty="0">
                <a:latin typeface="Calibri"/>
                <a:cs typeface="Calibri"/>
              </a:rPr>
              <a:t>Consider the addition of the mobile phone holder.</a:t>
            </a:r>
            <a:endParaRPr lang="en-US" sz="1000" dirty="0">
              <a:latin typeface="Calibri"/>
              <a:cs typeface="Calibri"/>
            </a:endParaRPr>
          </a:p>
          <a:p>
            <a:r>
              <a:rPr lang="en-GB" sz="1000" dirty="0">
                <a:latin typeface="Calibri"/>
                <a:cs typeface="Calibri"/>
              </a:rPr>
              <a:t>CAD: Developing a detailed drawing.</a:t>
            </a:r>
            <a:endParaRPr lang="en-US" sz="1000" dirty="0">
              <a:latin typeface="Calibri"/>
              <a:cs typeface="Calibri"/>
            </a:endParaRPr>
          </a:p>
          <a:p>
            <a:r>
              <a:rPr lang="en-GB" sz="1000" dirty="0">
                <a:latin typeface="Calibri"/>
                <a:cs typeface="Calibri"/>
              </a:rPr>
              <a:t>Using 2D Design V2 to produce a 3</a:t>
            </a:r>
            <a:r>
              <a:rPr lang="en-GB" sz="1000" baseline="30000" dirty="0">
                <a:latin typeface="Calibri"/>
                <a:cs typeface="Calibri"/>
              </a:rPr>
              <a:t>rd</a:t>
            </a:r>
            <a:r>
              <a:rPr lang="en-GB" sz="1000" dirty="0">
                <a:latin typeface="Calibri"/>
                <a:cs typeface="Calibri"/>
              </a:rPr>
              <a:t> angle projection of their chosen design.</a:t>
            </a:r>
            <a:endParaRPr lang="en-US" sz="1000" dirty="0">
              <a:latin typeface="Calibri"/>
              <a:cs typeface="Calibri"/>
            </a:endParaRPr>
          </a:p>
          <a:p>
            <a:r>
              <a:rPr lang="en-GB" sz="1000" dirty="0">
                <a:latin typeface="Calibri"/>
                <a:cs typeface="Calibri"/>
              </a:rPr>
              <a:t>Drawn to scale showing dimensions, three elevations and material choice.</a:t>
            </a:r>
            <a:endParaRPr lang="en-US" sz="1000" dirty="0">
              <a:latin typeface="Calibri"/>
              <a:cs typeface="Calibri"/>
            </a:endParaRPr>
          </a:p>
          <a:p>
            <a:r>
              <a:rPr lang="en-GB" sz="1000">
                <a:latin typeface="Calibri"/>
                <a:cs typeface="Calibri"/>
              </a:rPr>
              <a:t>Practical: Preparing materials, measuring materials. Watch build video.</a:t>
            </a:r>
            <a:endParaRPr lang="en-US" sz="1000">
              <a:latin typeface="Calibri"/>
              <a:cs typeface="Calibri"/>
            </a:endParaRPr>
          </a:p>
          <a:p>
            <a:r>
              <a:rPr lang="en-GB" sz="1000" dirty="0">
                <a:latin typeface="Calibri"/>
                <a:cs typeface="Calibri"/>
              </a:rPr>
              <a:t>Learn tool names and processes to mark out, cut and shape.</a:t>
            </a:r>
            <a:endParaRPr lang="en-US" sz="1000" dirty="0">
              <a:latin typeface="Calibri"/>
              <a:cs typeface="Calibri"/>
            </a:endParaRPr>
          </a:p>
          <a:p>
            <a:r>
              <a:rPr lang="en-GB" sz="1000" dirty="0">
                <a:latin typeface="Calibri"/>
                <a:cs typeface="Calibri"/>
              </a:rPr>
              <a:t>Prepare materials.</a:t>
            </a:r>
            <a:endParaRPr lang="en-US" sz="1000" dirty="0">
              <a:latin typeface="Calibri"/>
              <a:cs typeface="Calibri"/>
            </a:endParaRPr>
          </a:p>
          <a:p>
            <a:r>
              <a:rPr lang="en-GB" sz="1000" dirty="0">
                <a:latin typeface="Calibri"/>
                <a:cs typeface="Calibri"/>
              </a:rPr>
              <a:t>Assembly of components.</a:t>
            </a:r>
            <a:endParaRPr lang="en-US" sz="1000" dirty="0">
              <a:latin typeface="Calibri"/>
              <a:cs typeface="Calibri"/>
            </a:endParaRPr>
          </a:p>
          <a:p>
            <a:r>
              <a:rPr lang="en-GB" sz="1000" dirty="0">
                <a:latin typeface="Calibri"/>
                <a:cs typeface="Calibri"/>
              </a:rPr>
              <a:t>Combine mobile phone holder with the non-powered amplifier.</a:t>
            </a:r>
            <a:endParaRPr lang="en-US" sz="1000" dirty="0">
              <a:latin typeface="Calibri"/>
              <a:cs typeface="Calibri"/>
            </a:endParaRPr>
          </a:p>
          <a:p>
            <a:r>
              <a:rPr lang="en-GB" sz="1000" dirty="0">
                <a:latin typeface="Calibri"/>
                <a:cs typeface="Calibri"/>
              </a:rPr>
              <a:t>Apply safe working practice.</a:t>
            </a:r>
            <a:endParaRPr lang="en-US" sz="1000" dirty="0">
              <a:latin typeface="Calibri"/>
              <a:cs typeface="Calibri"/>
            </a:endParaRPr>
          </a:p>
          <a:p>
            <a:r>
              <a:rPr lang="en-GB" sz="1000" dirty="0">
                <a:latin typeface="Calibri"/>
                <a:cs typeface="Calibri"/>
              </a:rPr>
              <a:t>Modifications and Testing.</a:t>
            </a:r>
            <a:endParaRPr lang="en-US" sz="1000" dirty="0">
              <a:latin typeface="Calibri"/>
              <a:cs typeface="Calibri"/>
            </a:endParaRPr>
          </a:p>
          <a:p>
            <a:r>
              <a:rPr lang="en-GB" sz="1000" dirty="0">
                <a:latin typeface="Calibri"/>
                <a:cs typeface="Calibri"/>
              </a:rPr>
              <a:t>Involve Quality Control / Assurance.</a:t>
            </a:r>
            <a:endParaRPr lang="en-US" sz="1000" dirty="0">
              <a:latin typeface="Calibri"/>
              <a:cs typeface="Calibri"/>
            </a:endParaRPr>
          </a:p>
          <a:p>
            <a:r>
              <a:rPr lang="en-GB" sz="1000" dirty="0">
                <a:latin typeface="Calibri"/>
                <a:cs typeface="Calibri"/>
              </a:rPr>
              <a:t>Modifications and Testing.</a:t>
            </a:r>
            <a:endParaRPr lang="en-US" sz="1000" dirty="0">
              <a:latin typeface="Calibri"/>
              <a:cs typeface="Calibri"/>
            </a:endParaRPr>
          </a:p>
          <a:p>
            <a:r>
              <a:rPr lang="en-GB" sz="1000" dirty="0">
                <a:latin typeface="Calibri"/>
                <a:cs typeface="Calibri"/>
              </a:rPr>
              <a:t>Involve Quality Control / Assurance.</a:t>
            </a:r>
            <a:endParaRPr lang="en-US" sz="1000" dirty="0">
              <a:latin typeface="Calibri"/>
              <a:cs typeface="Calibri"/>
            </a:endParaRPr>
          </a:p>
          <a:p>
            <a:r>
              <a:rPr lang="en-GB" sz="1000" dirty="0">
                <a:latin typeface="Calibri"/>
                <a:cs typeface="Calibri"/>
              </a:rPr>
              <a:t>Evaluate the product: Fitness for purpose. Include user questionnaire.</a:t>
            </a:r>
            <a:endParaRPr lang="en-US" sz="1000" dirty="0">
              <a:latin typeface="Calibri"/>
              <a:cs typeface="Calibri"/>
            </a:endParaRPr>
          </a:p>
          <a:p>
            <a:endParaRPr lang="en-US" dirty="0"/>
          </a:p>
        </p:txBody>
      </p:sp>
      <p:sp>
        <p:nvSpPr>
          <p:cNvPr id="3" name="Text Placeholder 2">
            <a:extLst>
              <a:ext uri="{FF2B5EF4-FFF2-40B4-BE49-F238E27FC236}">
                <a16:creationId xmlns:a16="http://schemas.microsoft.com/office/drawing/2014/main" id="{ECDDBD62-B6D4-D51B-5266-DC0FDE8C6884}"/>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 / AMCAN</a:t>
            </a:r>
            <a:endParaRPr lang="en-US" dirty="0"/>
          </a:p>
        </p:txBody>
      </p:sp>
      <p:sp>
        <p:nvSpPr>
          <p:cNvPr id="4" name="Text Placeholder 3">
            <a:extLst>
              <a:ext uri="{FF2B5EF4-FFF2-40B4-BE49-F238E27FC236}">
                <a16:creationId xmlns:a16="http://schemas.microsoft.com/office/drawing/2014/main" id="{FC8A9C96-6639-1057-FEA5-6EA1751E8FFD}"/>
              </a:ext>
            </a:extLst>
          </p:cNvPr>
          <p:cNvSpPr>
            <a:spLocks noGrp="1"/>
          </p:cNvSpPr>
          <p:nvPr>
            <p:ph type="body" sz="quarter" idx="40"/>
          </p:nvPr>
        </p:nvSpPr>
        <p:spPr/>
        <p:txBody>
          <a:bodyPr lIns="180000" tIns="180000" rIns="180000" bIns="180000" anchor="t">
            <a:normAutofit/>
          </a:bodyPr>
          <a:lstStyle/>
          <a:p>
            <a:r>
              <a:rPr lang="en-GB" sz="1000" dirty="0">
                <a:solidFill>
                  <a:srgbClr val="000000"/>
                </a:solidFill>
                <a:latin typeface="Calibri"/>
                <a:cs typeface="Calibri"/>
              </a:rPr>
              <a:t>A range of ideas leading from one to the next. Showing ‘thinking on paper’. All drawings will be labelled with material choice, part name and measurements included. Description of how parts will be joined together. Comment on what they have done well and </a:t>
            </a:r>
            <a:r>
              <a:rPr lang="en-GB" sz="1000">
                <a:solidFill>
                  <a:srgbClr val="000000"/>
                </a:solidFill>
                <a:latin typeface="Calibri"/>
                <a:cs typeface="Calibri"/>
              </a:rPr>
              <a:t>how they can improve.</a:t>
            </a:r>
          </a:p>
          <a:p>
            <a:r>
              <a:rPr lang="en-GB" sz="1000">
                <a:solidFill>
                  <a:srgbClr val="000000"/>
                </a:solidFill>
                <a:latin typeface="Calibri"/>
                <a:cs typeface="Calibri"/>
              </a:rPr>
              <a:t>Ability to transfer drawings from paper to CAD.</a:t>
            </a:r>
          </a:p>
          <a:p>
            <a:r>
              <a:rPr lang="en-GB" sz="1000" dirty="0">
                <a:solidFill>
                  <a:srgbClr val="000000"/>
                </a:solidFill>
                <a:latin typeface="Calibri"/>
                <a:cs typeface="Calibri"/>
              </a:rPr>
              <a:t>To draw a detailed orthographic drawing.</a:t>
            </a:r>
          </a:p>
          <a:p>
            <a:r>
              <a:rPr lang="en-GB" sz="1000" dirty="0">
                <a:solidFill>
                  <a:srgbClr val="000000"/>
                </a:solidFill>
                <a:latin typeface="Calibri"/>
                <a:cs typeface="Calibri"/>
              </a:rPr>
              <a:t>Drawn to scale.</a:t>
            </a:r>
          </a:p>
          <a:p>
            <a:r>
              <a:rPr lang="en-GB" sz="1000" dirty="0">
                <a:solidFill>
                  <a:srgbClr val="000000"/>
                </a:solidFill>
                <a:latin typeface="Calibri"/>
                <a:cs typeface="Calibri"/>
              </a:rPr>
              <a:t>Dimensions included.</a:t>
            </a:r>
          </a:p>
          <a:p>
            <a:r>
              <a:rPr lang="en-GB" sz="1000" dirty="0">
                <a:solidFill>
                  <a:srgbClr val="000000"/>
                </a:solidFill>
                <a:latin typeface="Calibri"/>
                <a:cs typeface="Calibri"/>
              </a:rPr>
              <a:t>Material choice indicated.</a:t>
            </a:r>
          </a:p>
          <a:p>
            <a:r>
              <a:rPr lang="en-GB" sz="1000" dirty="0">
                <a:solidFill>
                  <a:srgbClr val="000000"/>
                </a:solidFill>
                <a:latin typeface="Calibri"/>
                <a:cs typeface="Calibri"/>
              </a:rPr>
              <a:t>Correct use of lines.</a:t>
            </a:r>
          </a:p>
          <a:p>
            <a:r>
              <a:rPr lang="en-GB" sz="1000">
                <a:solidFill>
                  <a:srgbClr val="000000"/>
                </a:solidFill>
                <a:latin typeface="Calibri"/>
                <a:cs typeface="Calibri"/>
              </a:rPr>
              <a:t>Accurate measuring and cutting. Meeting set manufacturing tolerance.</a:t>
            </a:r>
          </a:p>
          <a:p>
            <a:r>
              <a:rPr lang="en-GB" sz="1000" dirty="0">
                <a:solidFill>
                  <a:srgbClr val="000000"/>
                </a:solidFill>
                <a:latin typeface="Calibri"/>
                <a:cs typeface="Calibri"/>
              </a:rPr>
              <a:t>Applied safe working practices. Selected and used correct tools safely and applied processes.</a:t>
            </a:r>
          </a:p>
          <a:p>
            <a:r>
              <a:rPr lang="en-GB" sz="1000">
                <a:solidFill>
                  <a:srgbClr val="000000"/>
                </a:solidFill>
                <a:latin typeface="Calibri"/>
                <a:cs typeface="Calibri"/>
              </a:rPr>
              <a:t>Used QC to evaluate product against Fitness for Purpose.</a:t>
            </a:r>
          </a:p>
          <a:p>
            <a:r>
              <a:rPr lang="en-GB" sz="1000" dirty="0">
                <a:solidFill>
                  <a:srgbClr val="000000"/>
                </a:solidFill>
                <a:latin typeface="Calibri"/>
                <a:cs typeface="Calibri"/>
              </a:rPr>
              <a:t>Analysed design and outcome against the requirements of the brief.</a:t>
            </a:r>
          </a:p>
          <a:p>
            <a:r>
              <a:rPr lang="en-GB" sz="1000" dirty="0">
                <a:solidFill>
                  <a:srgbClr val="000000"/>
                </a:solidFill>
                <a:latin typeface="Calibri"/>
                <a:cs typeface="Calibri"/>
              </a:rPr>
              <a:t>Developed a user questionnaire for your outcome. Analysed and displayed the results.</a:t>
            </a:r>
          </a:p>
          <a:p>
            <a:endParaRPr lang="en-GB" sz="1000" dirty="0">
              <a:solidFill>
                <a:srgbClr val="000000"/>
              </a:solidFill>
              <a:latin typeface="Calibri"/>
              <a:cs typeface="Calibri"/>
            </a:endParaRPr>
          </a:p>
        </p:txBody>
      </p:sp>
      <p:sp>
        <p:nvSpPr>
          <p:cNvPr id="5" name="Text Placeholder 4">
            <a:extLst>
              <a:ext uri="{FF2B5EF4-FFF2-40B4-BE49-F238E27FC236}">
                <a16:creationId xmlns:a16="http://schemas.microsoft.com/office/drawing/2014/main" id="{F90C321D-B248-FEF0-0A80-59C9007A6503}"/>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741D41E6-A0E1-A15A-FC08-9C4EE613BE03}"/>
              </a:ext>
            </a:extLst>
          </p:cNvPr>
          <p:cNvSpPr>
            <a:spLocks noGrp="1"/>
          </p:cNvSpPr>
          <p:nvPr>
            <p:ph type="body" sz="quarter" idx="42"/>
          </p:nvPr>
        </p:nvSpPr>
        <p:spPr/>
        <p:txBody>
          <a:bodyPr lIns="180000" tIns="180000" rIns="180000" bIns="180000" anchor="t">
            <a:normAutofit/>
          </a:bodyPr>
          <a:lstStyle/>
          <a:p>
            <a:r>
              <a:rPr lang="en-GB" sz="1000" dirty="0">
                <a:solidFill>
                  <a:srgbClr val="000000"/>
                </a:solidFill>
                <a:latin typeface="Calibri"/>
                <a:cs typeface="Calibri"/>
              </a:rPr>
              <a:t>Problem solving, thinking on paper, quality of labelling, </a:t>
            </a:r>
            <a:r>
              <a:rPr lang="en-GB" sz="1000">
                <a:solidFill>
                  <a:srgbClr val="000000"/>
                </a:solidFill>
                <a:latin typeface="Calibri"/>
                <a:cs typeface="Calibri"/>
              </a:rPr>
              <a:t>using numeracy, analysis techniques and presentation</a:t>
            </a:r>
          </a:p>
          <a:p>
            <a:r>
              <a:rPr lang="en-GB" sz="900">
                <a:solidFill>
                  <a:srgbClr val="000000"/>
                </a:solidFill>
                <a:latin typeface="Calibri"/>
                <a:cs typeface="Calibri"/>
              </a:rPr>
              <a:t>Thinking, discussing, sharing, digital, measuring.</a:t>
            </a:r>
          </a:p>
          <a:p>
            <a:r>
              <a:rPr lang="en-GB" sz="1000">
                <a:solidFill>
                  <a:srgbClr val="000000"/>
                </a:solidFill>
                <a:latin typeface="Calibri"/>
                <a:cs typeface="Calibri"/>
              </a:rPr>
              <a:t>Selecting and using tools. Measuring and cutting accurately.</a:t>
            </a:r>
          </a:p>
          <a:p>
            <a:r>
              <a:rPr lang="en-GB" sz="1000" dirty="0">
                <a:solidFill>
                  <a:srgbClr val="000000"/>
                </a:solidFill>
                <a:latin typeface="Calibri"/>
                <a:cs typeface="Calibri"/>
              </a:rPr>
              <a:t>Ability to analyse data.</a:t>
            </a:r>
          </a:p>
          <a:p>
            <a:r>
              <a:rPr lang="en-GB" sz="1000" dirty="0">
                <a:solidFill>
                  <a:srgbClr val="000000"/>
                </a:solidFill>
                <a:latin typeface="Calibri"/>
                <a:cs typeface="Calibri"/>
              </a:rPr>
              <a:t>To undertake test procedures.</a:t>
            </a:r>
          </a:p>
          <a:p>
            <a:r>
              <a:rPr lang="en-GB" sz="1000" dirty="0">
                <a:solidFill>
                  <a:srgbClr val="000000"/>
                </a:solidFill>
                <a:latin typeface="Calibri"/>
                <a:cs typeface="Calibri"/>
              </a:rPr>
              <a:t>Adapt and utilise QA and QC.</a:t>
            </a:r>
          </a:p>
          <a:p>
            <a:r>
              <a:rPr lang="en-GB" sz="1000" dirty="0">
                <a:solidFill>
                  <a:srgbClr val="000000"/>
                </a:solidFill>
                <a:latin typeface="Calibri"/>
                <a:cs typeface="Calibri"/>
              </a:rPr>
              <a:t>Problem solving, </a:t>
            </a:r>
            <a:r>
              <a:rPr lang="en-GB" sz="900" dirty="0">
                <a:solidFill>
                  <a:srgbClr val="000000"/>
                </a:solidFill>
                <a:latin typeface="Calibri"/>
                <a:cs typeface="Calibri"/>
              </a:rPr>
              <a:t>Thinking, discussing, sharing, analysing and evaluating.</a:t>
            </a:r>
          </a:p>
        </p:txBody>
      </p:sp>
      <p:sp>
        <p:nvSpPr>
          <p:cNvPr id="7" name="Text Placeholder 6">
            <a:extLst>
              <a:ext uri="{FF2B5EF4-FFF2-40B4-BE49-F238E27FC236}">
                <a16:creationId xmlns:a16="http://schemas.microsoft.com/office/drawing/2014/main" id="{D7C59161-06FB-8A8A-370D-0A0E0DAF1454}"/>
              </a:ext>
            </a:extLst>
          </p:cNvPr>
          <p:cNvSpPr>
            <a:spLocks noGrp="1"/>
          </p:cNvSpPr>
          <p:nvPr>
            <p:ph type="body" sz="quarter" idx="43"/>
          </p:nvPr>
        </p:nvSpPr>
        <p:spPr/>
        <p:txBody>
          <a:bodyPr lIns="180000" tIns="45720" rIns="91440" bIns="45720" anchor="ctr" anchorCtr="0">
            <a:noAutofit/>
          </a:bodyPr>
          <a:lstStyle/>
          <a:p>
            <a:r>
              <a:rPr lang="en-US" dirty="0"/>
              <a:t>Skills</a:t>
            </a:r>
          </a:p>
        </p:txBody>
      </p:sp>
      <p:sp>
        <p:nvSpPr>
          <p:cNvPr id="8" name="Text Placeholder 7">
            <a:extLst>
              <a:ext uri="{FF2B5EF4-FFF2-40B4-BE49-F238E27FC236}">
                <a16:creationId xmlns:a16="http://schemas.microsoft.com/office/drawing/2014/main" id="{6DA70C32-A89E-8EC7-02C3-E87BD49966CD}"/>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1872626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rtl="0"/>
            <a:r>
              <a:rPr lang="en-GB" sz="1100" baseline="0">
                <a:latin typeface="Calibri"/>
                <a:ea typeface="Segoe UI"/>
                <a:cs typeface="Segoe UI"/>
              </a:rPr>
              <a:t>Objectives: </a:t>
            </a:r>
            <a:r>
              <a:rPr lang="en-US" sz="1100">
                <a:latin typeface="Calibri"/>
                <a:ea typeface="Segoe UI"/>
                <a:cs typeface="Segoe UI"/>
              </a:rPr>
              <a:t>​</a:t>
            </a:r>
          </a:p>
          <a:p>
            <a:pPr rtl="0"/>
            <a:r>
              <a:rPr lang="en-GB" sz="1100" baseline="0">
                <a:latin typeface="Calibri"/>
                <a:ea typeface="Segoe UI"/>
                <a:cs typeface="Segoe UI"/>
              </a:rPr>
              <a:t>To use previous knowledge of recycled and sustainable materials and apply this to modify something old into something new. </a:t>
            </a:r>
            <a:r>
              <a:rPr lang="en-US" sz="1100">
                <a:latin typeface="Calibri"/>
                <a:ea typeface="Segoe UI"/>
                <a:cs typeface="Segoe UI"/>
              </a:rPr>
              <a:t>​</a:t>
            </a:r>
          </a:p>
          <a:p>
            <a:pPr rtl="0"/>
            <a:r>
              <a:rPr lang="en-GB" sz="1100" baseline="0">
                <a:latin typeface="Calibri"/>
                <a:ea typeface="Segoe UI"/>
                <a:cs typeface="Segoe UI"/>
              </a:rPr>
              <a:t>Understand, select and apply properties of materials through design development and planning. </a:t>
            </a:r>
            <a:r>
              <a:rPr lang="en-US" sz="1100">
                <a:latin typeface="Calibri"/>
                <a:ea typeface="Segoe UI"/>
                <a:cs typeface="Segoe UI"/>
              </a:rPr>
              <a:t>​</a:t>
            </a:r>
          </a:p>
          <a:p>
            <a:pPr rtl="0"/>
            <a:r>
              <a:rPr lang="en-GB" sz="1100" baseline="0">
                <a:latin typeface="Calibri"/>
                <a:ea typeface="Segoe UI"/>
                <a:cs typeface="Segoe UI"/>
              </a:rPr>
              <a:t>To manufacture a prototype product along with a business plan. </a:t>
            </a:r>
            <a:r>
              <a:rPr lang="en-US" sz="1100">
                <a:latin typeface="Calibri"/>
                <a:ea typeface="Segoe UI"/>
                <a:cs typeface="Segoe UI"/>
              </a:rPr>
              <a:t>​</a:t>
            </a:r>
          </a:p>
          <a:p>
            <a:pPr rtl="0"/>
            <a:r>
              <a:rPr lang="en-GB" sz="1100" baseline="0">
                <a:latin typeface="Calibri"/>
                <a:ea typeface="Segoe UI"/>
                <a:cs typeface="Segoe UI"/>
              </a:rPr>
              <a:t>Develop concept boards and a presentation to support their prototype product. </a:t>
            </a:r>
            <a:r>
              <a:rPr lang="en-US" sz="1100">
                <a:latin typeface="Calibri"/>
                <a:ea typeface="Segoe UI"/>
                <a:cs typeface="Segoe UI"/>
              </a:rPr>
              <a:t>​</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To develop thinking and problem solving</a:t>
            </a:r>
            <a:r>
              <a:rPr lang="en-US" sz="900">
                <a:latin typeface="MASSILIA VF"/>
              </a:rPr>
              <a:t> skills through analysis tasks.</a:t>
            </a:r>
            <a:endParaRPr lang="en-US" sz="900" dirty="0"/>
          </a:p>
          <a:p>
            <a:r>
              <a:rPr lang="en-US" sz="900" dirty="0">
                <a:latin typeface="MASSILIA VF"/>
              </a:rPr>
              <a:t>To model and </a:t>
            </a:r>
            <a:r>
              <a:rPr lang="en-US" sz="900" err="1">
                <a:latin typeface="MASSILIA VF"/>
              </a:rPr>
              <a:t>analyse</a:t>
            </a:r>
            <a:r>
              <a:rPr lang="en-US" sz="900">
                <a:latin typeface="MASSILIA VF"/>
              </a:rPr>
              <a:t> ideas through CAD.</a:t>
            </a:r>
            <a:endParaRPr lang="en-US" sz="900" dirty="0"/>
          </a:p>
          <a:p>
            <a:r>
              <a:rPr lang="en-US" sz="900" dirty="0">
                <a:latin typeface="MASSILIA VF"/>
              </a:rPr>
              <a:t>To produce sketch models, gain constructive feedback and develop creative solutions to a given problem.</a:t>
            </a:r>
          </a:p>
          <a:p>
            <a:r>
              <a:rPr lang="en-US" sz="900" dirty="0">
                <a:latin typeface="MASSILIA VF"/>
              </a:rPr>
              <a:t>Creative designs with functionable features.</a:t>
            </a: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lnSpcReduction="10000"/>
          </a:bodyPr>
          <a:lstStyle/>
          <a:p>
            <a:r>
              <a:rPr lang="en-US" sz="1200" dirty="0">
                <a:latin typeface="Arial"/>
                <a:cs typeface="Arial"/>
              </a:rPr>
              <a:t>Learn how undertake research activities to gather information, select and scan.</a:t>
            </a:r>
            <a:endParaRPr lang="en-US" sz="1200" dirty="0">
              <a:solidFill>
                <a:srgbClr val="000000"/>
              </a:solidFill>
              <a:latin typeface="Arial"/>
              <a:cs typeface="Arial"/>
            </a:endParaRPr>
          </a:p>
          <a:p>
            <a:r>
              <a:rPr lang="en-US" sz="1200" dirty="0">
                <a:latin typeface="Arial"/>
                <a:cs typeface="Arial"/>
              </a:rPr>
              <a:t>Learn how to draw using both 2D and 3D methods to model ideas and present detailed drawings.</a:t>
            </a:r>
            <a:endParaRPr lang="en-US" sz="1200" dirty="0">
              <a:solidFill>
                <a:srgbClr val="000000"/>
              </a:solidFill>
              <a:latin typeface="Arial"/>
              <a:cs typeface="Arial"/>
            </a:endParaRPr>
          </a:p>
          <a:p>
            <a:r>
              <a:rPr lang="en-US" sz="1200" dirty="0">
                <a:latin typeface="Arial"/>
                <a:cs typeface="Arial"/>
              </a:rPr>
              <a:t>Learn how to test and record findings before developing a solution.</a:t>
            </a:r>
          </a:p>
          <a:p>
            <a:r>
              <a:rPr lang="en-US" sz="1200" dirty="0">
                <a:latin typeface="Arial"/>
                <a:cs typeface="Arial"/>
              </a:rPr>
              <a:t>Learn how to meet specific measuring </a:t>
            </a:r>
            <a:r>
              <a:rPr lang="en-US" sz="1200">
                <a:latin typeface="Arial"/>
                <a:cs typeface="Arial"/>
              </a:rPr>
              <a:t>tolerances through manufacture.</a:t>
            </a:r>
          </a:p>
          <a:p>
            <a:r>
              <a:rPr lang="en-US" sz="1200" dirty="0">
                <a:latin typeface="Arial"/>
                <a:cs typeface="Arial"/>
              </a:rPr>
              <a:t>Developing numeracy skills through calculations using both area and volume.</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GB" sz="800" dirty="0">
                <a:latin typeface="Calibri"/>
                <a:ea typeface="Calibri"/>
                <a:cs typeface="Calibri"/>
              </a:rPr>
              <a:t>Key words as part of the design process. Writing an initial specification in bullet point format, then produce a piece of extended writing using paragraph format. </a:t>
            </a:r>
            <a:endParaRPr lang="en-US" sz="800" dirty="0">
              <a:solidFill>
                <a:srgbClr val="000000"/>
              </a:solidFill>
              <a:latin typeface="Calibri"/>
              <a:ea typeface="Calibri"/>
              <a:cs typeface="Calibri"/>
            </a:endParaRPr>
          </a:p>
          <a:p>
            <a:r>
              <a:rPr lang="en-GB" sz="800" dirty="0">
                <a:latin typeface="Calibri"/>
                <a:ea typeface="Calibri"/>
                <a:cs typeface="Calibri"/>
              </a:rPr>
              <a:t>Developing planning procedures. Producing a presentation. Writing an evaluation. Objective reasoned explanations. </a:t>
            </a:r>
            <a:endParaRPr lang="en-US" sz="800" dirty="0">
              <a:solidFill>
                <a:srgbClr val="000000"/>
              </a:solidFill>
              <a:latin typeface="Calibri"/>
              <a:ea typeface="Calibri"/>
              <a:cs typeface="Calibri"/>
            </a:endParaRPr>
          </a:p>
          <a:p>
            <a:r>
              <a:rPr lang="en-GB" sz="800" dirty="0">
                <a:latin typeface="Calibri"/>
                <a:ea typeface="Calibri"/>
                <a:cs typeface="Calibri"/>
              </a:rPr>
              <a:t>Measuring the components, meeting manufacturing tolerance, using scale and ratio. Assembly drawing and Isometric Drawing.</a:t>
            </a:r>
            <a:endParaRPr lang="en-US" sz="800" dirty="0">
              <a:solidFill>
                <a:srgbClr val="000000"/>
              </a:solidFill>
              <a:latin typeface="Calibri"/>
              <a:ea typeface="Calibri"/>
              <a:cs typeface="Calibri"/>
            </a:endParaRPr>
          </a:p>
          <a:p>
            <a:r>
              <a:rPr lang="en-GB" sz="800" dirty="0">
                <a:latin typeface="Calibri"/>
                <a:ea typeface="Calibri"/>
                <a:cs typeface="Calibri"/>
              </a:rPr>
              <a:t>Through manufacture, cutting, measuring and preparing materials. Measuring in mm. Drawing to scale 1:1. Scale / ratio and proportion.</a:t>
            </a:r>
            <a:endParaRPr lang="en-US"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Working in groups, sharing ideas, discussing whilst </a:t>
            </a:r>
            <a:r>
              <a:rPr lang="en-US" sz="900" dirty="0" err="1">
                <a:latin typeface="MASSILIA VF"/>
              </a:rPr>
              <a:t>analysing</a:t>
            </a:r>
            <a:r>
              <a:rPr lang="en-US" sz="900" dirty="0">
                <a:latin typeface="MASSILIA VF"/>
              </a:rPr>
              <a:t> the task and existing products. Identifying strengths, weaknesses and looking for potential opportunities for further development to improve the product.</a:t>
            </a:r>
          </a:p>
          <a:p>
            <a:r>
              <a:rPr lang="en-US" sz="900" dirty="0">
                <a:latin typeface="MASSILIA VF"/>
              </a:rPr>
              <a:t>To model ideas, </a:t>
            </a:r>
            <a:r>
              <a:rPr lang="en-US" sz="900" err="1">
                <a:latin typeface="MASSILIA VF"/>
              </a:rPr>
              <a:t>analyse</a:t>
            </a:r>
            <a:r>
              <a:rPr lang="en-US" sz="900">
                <a:latin typeface="MASSILIA VF"/>
              </a:rPr>
              <a:t>, suggest modifications before developing a final solution.</a:t>
            </a:r>
          </a:p>
          <a:p>
            <a:r>
              <a:rPr lang="en-US" sz="900" dirty="0">
                <a:latin typeface="MASSILIA VF"/>
              </a:rPr>
              <a:t>Testing prototypes against specific criteria.</a:t>
            </a:r>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282</cp:revision>
  <dcterms:created xsi:type="dcterms:W3CDTF">2024-02-26T09:08:58Z</dcterms:created>
  <dcterms:modified xsi:type="dcterms:W3CDTF">2024-07-01T18:16:05Z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