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9" r:id="rId9"/>
    <p:sldId id="278" r:id="rId10"/>
    <p:sldId id="279" r:id="rId11"/>
    <p:sldId id="282" r:id="rId12"/>
    <p:sldId id="287" r:id="rId13"/>
    <p:sldId id="288" r:id="rId14"/>
    <p:sldId id="284" r:id="rId1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0C2D0C-25EB-8D1E-6D67-CA5D90B0B743}" v="821" dt="2024-07-02T18:43:07.8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Jennings" userId="S::christopher.jennings@connahsquayhs.org.uk::f74f5d19-7dfd-4d59-ba62-6ecbd51b1e2c" providerId="AD" clId="Web-{5C0C2D0C-25EB-8D1E-6D67-CA5D90B0B743}"/>
    <pc:docChg chg="addSld delSld modSld">
      <pc:chgData name="Christopher Jennings" userId="S::christopher.jennings@connahsquayhs.org.uk::f74f5d19-7dfd-4d59-ba62-6ecbd51b1e2c" providerId="AD" clId="Web-{5C0C2D0C-25EB-8D1E-6D67-CA5D90B0B743}" dt="2024-07-02T18:43:07.837" v="828" actId="20577"/>
      <pc:docMkLst>
        <pc:docMk/>
      </pc:docMkLst>
      <pc:sldChg chg="modSp">
        <pc:chgData name="Christopher Jennings" userId="S::christopher.jennings@connahsquayhs.org.uk::f74f5d19-7dfd-4d59-ba62-6ecbd51b1e2c" providerId="AD" clId="Web-{5C0C2D0C-25EB-8D1E-6D67-CA5D90B0B743}" dt="2024-07-02T18:24:24.526" v="295" actId="20577"/>
        <pc:sldMkLst>
          <pc:docMk/>
          <pc:sldMk cId="1981651252" sldId="278"/>
        </pc:sldMkLst>
        <pc:spChg chg="mod">
          <ac:chgData name="Christopher Jennings" userId="S::christopher.jennings@connahsquayhs.org.uk::f74f5d19-7dfd-4d59-ba62-6ecbd51b1e2c" providerId="AD" clId="Web-{5C0C2D0C-25EB-8D1E-6D67-CA5D90B0B743}" dt="2024-07-02T18:24:24.526" v="295" actId="20577"/>
          <ac:spMkLst>
            <pc:docMk/>
            <pc:sldMk cId="1981651252" sldId="278"/>
            <ac:spMk id="7" creationId="{2E5624FB-155B-4395-46B6-A4D8F5D58C9A}"/>
          </ac:spMkLst>
        </pc:spChg>
      </pc:sldChg>
      <pc:sldChg chg="modSp">
        <pc:chgData name="Christopher Jennings" userId="S::christopher.jennings@connahsquayhs.org.uk::f74f5d19-7dfd-4d59-ba62-6ecbd51b1e2c" providerId="AD" clId="Web-{5C0C2D0C-25EB-8D1E-6D67-CA5D90B0B743}" dt="2024-07-02T18:28:15.032" v="580" actId="20577"/>
        <pc:sldMkLst>
          <pc:docMk/>
          <pc:sldMk cId="2744657230" sldId="279"/>
        </pc:sldMkLst>
        <pc:spChg chg="mod">
          <ac:chgData name="Christopher Jennings" userId="S::christopher.jennings@connahsquayhs.org.uk::f74f5d19-7dfd-4d59-ba62-6ecbd51b1e2c" providerId="AD" clId="Web-{5C0C2D0C-25EB-8D1E-6D67-CA5D90B0B743}" dt="2024-07-02T18:26:09.983" v="428"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5C0C2D0C-25EB-8D1E-6D67-CA5D90B0B743}" dt="2024-07-02T18:27:06.687" v="521"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5C0C2D0C-25EB-8D1E-6D67-CA5D90B0B743}" dt="2024-07-02T18:28:01.016" v="568"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5C0C2D0C-25EB-8D1E-6D67-CA5D90B0B743}" dt="2024-07-02T18:28:15.032" v="580" actId="20577"/>
          <ac:spMkLst>
            <pc:docMk/>
            <pc:sldMk cId="2744657230" sldId="279"/>
            <ac:spMk id="11" creationId="{BE434E36-C7AA-5216-328F-AB4594226D84}"/>
          </ac:spMkLst>
        </pc:spChg>
      </pc:sldChg>
      <pc:sldChg chg="del">
        <pc:chgData name="Christopher Jennings" userId="S::christopher.jennings@connahsquayhs.org.uk::f74f5d19-7dfd-4d59-ba62-6ecbd51b1e2c" providerId="AD" clId="Web-{5C0C2D0C-25EB-8D1E-6D67-CA5D90B0B743}" dt="2024-07-02T18:14:12.162" v="30"/>
        <pc:sldMkLst>
          <pc:docMk/>
          <pc:sldMk cId="2458432041" sldId="280"/>
        </pc:sldMkLst>
      </pc:sldChg>
      <pc:sldChg chg="modSp">
        <pc:chgData name="Christopher Jennings" userId="S::christopher.jennings@connahsquayhs.org.uk::f74f5d19-7dfd-4d59-ba62-6ecbd51b1e2c" providerId="AD" clId="Web-{5C0C2D0C-25EB-8D1E-6D67-CA5D90B0B743}" dt="2024-07-02T18:43:07.837" v="828" actId="20577"/>
        <pc:sldMkLst>
          <pc:docMk/>
          <pc:sldMk cId="632769890" sldId="284"/>
        </pc:sldMkLst>
        <pc:spChg chg="mod">
          <ac:chgData name="Christopher Jennings" userId="S::christopher.jennings@connahsquayhs.org.uk::f74f5d19-7dfd-4d59-ba62-6ecbd51b1e2c" providerId="AD" clId="Web-{5C0C2D0C-25EB-8D1E-6D67-CA5D90B0B743}" dt="2024-07-02T18:29:38.628" v="667" actId="20577"/>
          <ac:spMkLst>
            <pc:docMk/>
            <pc:sldMk cId="632769890" sldId="284"/>
            <ac:spMk id="2" creationId="{7E6C883F-1227-F311-38A5-B4E17D09B7AB}"/>
          </ac:spMkLst>
        </pc:spChg>
        <pc:spChg chg="mod">
          <ac:chgData name="Christopher Jennings" userId="S::christopher.jennings@connahsquayhs.org.uk::f74f5d19-7dfd-4d59-ba62-6ecbd51b1e2c" providerId="AD" clId="Web-{5C0C2D0C-25EB-8D1E-6D67-CA5D90B0B743}" dt="2024-07-02T18:12:42.066" v="1" actId="20577"/>
          <ac:spMkLst>
            <pc:docMk/>
            <pc:sldMk cId="632769890" sldId="284"/>
            <ac:spMk id="4" creationId="{235860F6-C416-1E2E-120E-314D539F4A7E}"/>
          </ac:spMkLst>
        </pc:spChg>
        <pc:spChg chg="mod">
          <ac:chgData name="Christopher Jennings" userId="S::christopher.jennings@connahsquayhs.org.uk::f74f5d19-7dfd-4d59-ba62-6ecbd51b1e2c" providerId="AD" clId="Web-{5C0C2D0C-25EB-8D1E-6D67-CA5D90B0B743}" dt="2024-07-02T18:13:46.662" v="29" actId="20577"/>
          <ac:spMkLst>
            <pc:docMk/>
            <pc:sldMk cId="632769890" sldId="284"/>
            <ac:spMk id="9" creationId="{E5C5155A-67AA-9F8F-5734-B567AC294D97}"/>
          </ac:spMkLst>
        </pc:spChg>
        <pc:spChg chg="mod">
          <ac:chgData name="Christopher Jennings" userId="S::christopher.jennings@connahsquayhs.org.uk::f74f5d19-7dfd-4d59-ba62-6ecbd51b1e2c" providerId="AD" clId="Web-{5C0C2D0C-25EB-8D1E-6D67-CA5D90B0B743}" dt="2024-07-02T18:43:07.837" v="828" actId="20577"/>
          <ac:spMkLst>
            <pc:docMk/>
            <pc:sldMk cId="632769890" sldId="284"/>
            <ac:spMk id="10" creationId="{59B49D29-3501-5F1D-BF03-49B083B72B1A}"/>
          </ac:spMkLst>
        </pc:spChg>
        <pc:spChg chg="mod">
          <ac:chgData name="Christopher Jennings" userId="S::christopher.jennings@connahsquayhs.org.uk::f74f5d19-7dfd-4d59-ba62-6ecbd51b1e2c" providerId="AD" clId="Web-{5C0C2D0C-25EB-8D1E-6D67-CA5D90B0B743}" dt="2024-07-02T18:30:38.317" v="756" actId="20577"/>
          <ac:spMkLst>
            <pc:docMk/>
            <pc:sldMk cId="632769890" sldId="284"/>
            <ac:spMk id="11" creationId="{73CA8E55-50A9-4198-412B-A239F349004B}"/>
          </ac:spMkLst>
        </pc:spChg>
      </pc:sldChg>
      <pc:sldChg chg="modSp add">
        <pc:chgData name="Christopher Jennings" userId="S::christopher.jennings@connahsquayhs.org.uk::f74f5d19-7dfd-4d59-ba62-6ecbd51b1e2c" providerId="AD" clId="Web-{5C0C2D0C-25EB-8D1E-6D67-CA5D90B0B743}" dt="2024-07-02T18:17:31.984" v="185" actId="20577"/>
        <pc:sldMkLst>
          <pc:docMk/>
          <pc:sldMk cId="2313785319" sldId="289"/>
        </pc:sldMkLst>
        <pc:spChg chg="mod">
          <ac:chgData name="Christopher Jennings" userId="S::christopher.jennings@connahsquayhs.org.uk::f74f5d19-7dfd-4d59-ba62-6ecbd51b1e2c" providerId="AD" clId="Web-{5C0C2D0C-25EB-8D1E-6D67-CA5D90B0B743}" dt="2024-07-02T18:17:31.984" v="185" actId="20577"/>
          <ac:spMkLst>
            <pc:docMk/>
            <pc:sldMk cId="2313785319" sldId="289"/>
            <ac:spMk id="2" creationId="{92C753A5-51E1-7A44-E9A0-95DE87F723AA}"/>
          </ac:spMkLst>
        </pc:spChg>
        <pc:spChg chg="mod">
          <ac:chgData name="Christopher Jennings" userId="S::christopher.jennings@connahsquayhs.org.uk::f74f5d19-7dfd-4d59-ba62-6ecbd51b1e2c" providerId="AD" clId="Web-{5C0C2D0C-25EB-8D1E-6D67-CA5D90B0B743}" dt="2024-07-02T18:15:50.821" v="111" actId="20577"/>
          <ac:spMkLst>
            <pc:docMk/>
            <pc:sldMk cId="2313785319" sldId="289"/>
            <ac:spMk id="6" creationId="{25C07CEA-84F6-8C26-6F95-D4919D0C9E00}"/>
          </ac:spMkLst>
        </pc:spChg>
        <pc:spChg chg="mod">
          <ac:chgData name="Christopher Jennings" userId="S::christopher.jennings@connahsquayhs.org.uk::f74f5d19-7dfd-4d59-ba62-6ecbd51b1e2c" providerId="AD" clId="Web-{5C0C2D0C-25EB-8D1E-6D67-CA5D90B0B743}" dt="2024-07-02T18:17:21.952" v="183" actId="20577"/>
          <ac:spMkLst>
            <pc:docMk/>
            <pc:sldMk cId="2313785319" sldId="289"/>
            <ac:spMk id="9" creationId="{EB471203-1AAC-9AB9-5F39-2F8AA3FA98B7}"/>
          </ac:spMkLst>
        </pc:spChg>
      </pc:sldChg>
    </pc:docChg>
  </pc:docChgLst>
  <pc:docChgLst>
    <pc:chgData name="Christopher Jennings" userId="S::christopher.jennings@connahsquayhs.org.uk::f74f5d19-7dfd-4d59-ba62-6ecbd51b1e2c" providerId="AD" clId="Web-{AE02F879-74C2-28AF-AA61-83C848EB8979}"/>
    <pc:docChg chg="addSld modSld">
      <pc:chgData name="Christopher Jennings" userId="S::christopher.jennings@connahsquayhs.org.uk::f74f5d19-7dfd-4d59-ba62-6ecbd51b1e2c" providerId="AD" clId="Web-{AE02F879-74C2-28AF-AA61-83C848EB8979}" dt="2024-06-27T18:15:55.975" v="121" actId="20577"/>
      <pc:docMkLst>
        <pc:docMk/>
      </pc:docMkLst>
      <pc:sldChg chg="modSp">
        <pc:chgData name="Christopher Jennings" userId="S::christopher.jennings@connahsquayhs.org.uk::f74f5d19-7dfd-4d59-ba62-6ecbd51b1e2c" providerId="AD" clId="Web-{AE02F879-74C2-28AF-AA61-83C848EB8979}" dt="2024-06-27T18:06:41.616" v="9" actId="20577"/>
        <pc:sldMkLst>
          <pc:docMk/>
          <pc:sldMk cId="1981651252" sldId="278"/>
        </pc:sldMkLst>
        <pc:spChg chg="mod">
          <ac:chgData name="Christopher Jennings" userId="S::christopher.jennings@connahsquayhs.org.uk::f74f5d19-7dfd-4d59-ba62-6ecbd51b1e2c" providerId="AD" clId="Web-{AE02F879-74C2-28AF-AA61-83C848EB8979}" dt="2024-06-27T18:06:08.068" v="3"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AE02F879-74C2-28AF-AA61-83C848EB8979}" dt="2024-06-27T18:06:36.491" v="7"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AE02F879-74C2-28AF-AA61-83C848EB8979}" dt="2024-06-27T18:06:41.616" v="9"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AE02F879-74C2-28AF-AA61-83C848EB8979}" dt="2024-06-27T18:06:23.616" v="5"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AE02F879-74C2-28AF-AA61-83C848EB8979}" dt="2024-06-27T18:15:11.740" v="117" actId="20577"/>
        <pc:sldMkLst>
          <pc:docMk/>
          <pc:sldMk cId="2744657230" sldId="279"/>
        </pc:sldMkLst>
        <pc:spChg chg="mod">
          <ac:chgData name="Christopher Jennings" userId="S::christopher.jennings@connahsquayhs.org.uk::f74f5d19-7dfd-4d59-ba62-6ecbd51b1e2c" providerId="AD" clId="Web-{AE02F879-74C2-28AF-AA61-83C848EB8979}" dt="2024-06-27T18:14:26.113" v="111"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AE02F879-74C2-28AF-AA61-83C848EB8979}" dt="2024-06-27T18:14:41.364" v="112"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AE02F879-74C2-28AF-AA61-83C848EB8979}" dt="2024-06-27T18:14:50.286" v="113"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AE02F879-74C2-28AF-AA61-83C848EB8979}" dt="2024-06-27T18:14:59.583" v="115"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AE02F879-74C2-28AF-AA61-83C848EB8979}" dt="2024-06-27T18:15:11.740" v="117"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AE02F879-74C2-28AF-AA61-83C848EB8979}" dt="2024-06-27T18:07:34.165" v="16" actId="20577"/>
        <pc:sldMkLst>
          <pc:docMk/>
          <pc:sldMk cId="2458432041" sldId="280"/>
        </pc:sldMkLst>
        <pc:spChg chg="mod">
          <ac:chgData name="Christopher Jennings" userId="S::christopher.jennings@connahsquayhs.org.uk::f74f5d19-7dfd-4d59-ba62-6ecbd51b1e2c" providerId="AD" clId="Web-{AE02F879-74C2-28AF-AA61-83C848EB8979}" dt="2024-06-27T18:05:41.724" v="1"/>
          <ac:spMkLst>
            <pc:docMk/>
            <pc:sldMk cId="2458432041" sldId="280"/>
            <ac:spMk id="2" creationId="{92C753A5-51E1-7A44-E9A0-95DE87F723AA}"/>
          </ac:spMkLst>
        </pc:spChg>
        <pc:spChg chg="mod">
          <ac:chgData name="Christopher Jennings" userId="S::christopher.jennings@connahsquayhs.org.uk::f74f5d19-7dfd-4d59-ba62-6ecbd51b1e2c" providerId="AD" clId="Web-{AE02F879-74C2-28AF-AA61-83C848EB8979}" dt="2024-06-27T18:05:25.552" v="0"/>
          <ac:spMkLst>
            <pc:docMk/>
            <pc:sldMk cId="2458432041" sldId="280"/>
            <ac:spMk id="6" creationId="{25C07CEA-84F6-8C26-6F95-D4919D0C9E00}"/>
          </ac:spMkLst>
        </pc:spChg>
        <pc:spChg chg="mod">
          <ac:chgData name="Christopher Jennings" userId="S::christopher.jennings@connahsquayhs.org.uk::f74f5d19-7dfd-4d59-ba62-6ecbd51b1e2c" providerId="AD" clId="Web-{AE02F879-74C2-28AF-AA61-83C848EB8979}" dt="2024-06-27T18:07:11.945" v="14" actId="20577"/>
          <ac:spMkLst>
            <pc:docMk/>
            <pc:sldMk cId="2458432041" sldId="280"/>
            <ac:spMk id="8" creationId="{97EB6683-88F8-01FA-20AA-E88062DEF1CC}"/>
          </ac:spMkLst>
        </pc:spChg>
        <pc:spChg chg="mod">
          <ac:chgData name="Christopher Jennings" userId="S::christopher.jennings@connahsquayhs.org.uk::f74f5d19-7dfd-4d59-ba62-6ecbd51b1e2c" providerId="AD" clId="Web-{AE02F879-74C2-28AF-AA61-83C848EB8979}" dt="2024-06-27T18:07:34.165" v="16" actId="20577"/>
          <ac:spMkLst>
            <pc:docMk/>
            <pc:sldMk cId="2458432041" sldId="280"/>
            <ac:spMk id="9" creationId="{EB471203-1AAC-9AB9-5F39-2F8AA3FA98B7}"/>
          </ac:spMkLst>
        </pc:spChg>
      </pc:sldChg>
      <pc:sldChg chg="modSp">
        <pc:chgData name="Christopher Jennings" userId="S::christopher.jennings@connahsquayhs.org.uk::f74f5d19-7dfd-4d59-ba62-6ecbd51b1e2c" providerId="AD" clId="Web-{AE02F879-74C2-28AF-AA61-83C848EB8979}" dt="2024-06-27T18:15:55.975" v="121" actId="20577"/>
        <pc:sldMkLst>
          <pc:docMk/>
          <pc:sldMk cId="3785915959" sldId="282"/>
        </pc:sldMkLst>
        <pc:spChg chg="mod">
          <ac:chgData name="Christopher Jennings" userId="S::christopher.jennings@connahsquayhs.org.uk::f74f5d19-7dfd-4d59-ba62-6ecbd51b1e2c" providerId="AD" clId="Web-{AE02F879-74C2-28AF-AA61-83C848EB8979}" dt="2024-06-27T18:15:27.193" v="118" actId="20577"/>
          <ac:spMkLst>
            <pc:docMk/>
            <pc:sldMk cId="3785915959" sldId="282"/>
            <ac:spMk id="2" creationId="{FF1F1BCE-76F1-3B00-C414-643188F0671E}"/>
          </ac:spMkLst>
        </pc:spChg>
        <pc:spChg chg="mod">
          <ac:chgData name="Christopher Jennings" userId="S::christopher.jennings@connahsquayhs.org.uk::f74f5d19-7dfd-4d59-ba62-6ecbd51b1e2c" providerId="AD" clId="Web-{AE02F879-74C2-28AF-AA61-83C848EB8979}" dt="2024-06-27T18:15:55.975" v="121" actId="20577"/>
          <ac:spMkLst>
            <pc:docMk/>
            <pc:sldMk cId="3785915959" sldId="282"/>
            <ac:spMk id="4" creationId="{F5F439B9-3B25-1165-7EFF-B0C4845E1093}"/>
          </ac:spMkLst>
        </pc:spChg>
      </pc:sldChg>
      <pc:sldChg chg="modSp new">
        <pc:chgData name="Christopher Jennings" userId="S::christopher.jennings@connahsquayhs.org.uk::f74f5d19-7dfd-4d59-ba62-6ecbd51b1e2c" providerId="AD" clId="Web-{AE02F879-74C2-28AF-AA61-83C848EB8979}" dt="2024-06-27T18:11:17.702" v="75" actId="20577"/>
        <pc:sldMkLst>
          <pc:docMk/>
          <pc:sldMk cId="1864766092" sldId="287"/>
        </pc:sldMkLst>
        <pc:spChg chg="mod">
          <ac:chgData name="Christopher Jennings" userId="S::christopher.jennings@connahsquayhs.org.uk::f74f5d19-7dfd-4d59-ba62-6ecbd51b1e2c" providerId="AD" clId="Web-{AE02F879-74C2-28AF-AA61-83C848EB8979}" dt="2024-06-27T18:09:25.340" v="59" actId="20577"/>
          <ac:spMkLst>
            <pc:docMk/>
            <pc:sldMk cId="1864766092" sldId="287"/>
            <ac:spMk id="2" creationId="{CB7ED38F-3F61-97B2-8FA6-DEDA84531D07}"/>
          </ac:spMkLst>
        </pc:spChg>
        <pc:spChg chg="mod">
          <ac:chgData name="Christopher Jennings" userId="S::christopher.jennings@connahsquayhs.org.uk::f74f5d19-7dfd-4d59-ba62-6ecbd51b1e2c" providerId="AD" clId="Web-{AE02F879-74C2-28AF-AA61-83C848EB8979}" dt="2024-06-27T18:08:20.572" v="38" actId="20577"/>
          <ac:spMkLst>
            <pc:docMk/>
            <pc:sldMk cId="1864766092" sldId="287"/>
            <ac:spMk id="3" creationId="{7D9481C8-045F-B91A-DF06-BC7AD0C5A8D4}"/>
          </ac:spMkLst>
        </pc:spChg>
        <pc:spChg chg="mod">
          <ac:chgData name="Christopher Jennings" userId="S::christopher.jennings@connahsquayhs.org.uk::f74f5d19-7dfd-4d59-ba62-6ecbd51b1e2c" providerId="AD" clId="Web-{AE02F879-74C2-28AF-AA61-83C848EB8979}" dt="2024-06-27T18:10:21.247" v="65" actId="20577"/>
          <ac:spMkLst>
            <pc:docMk/>
            <pc:sldMk cId="1864766092" sldId="287"/>
            <ac:spMk id="4" creationId="{7DF99F4C-2E50-4624-A13E-1933722A7710}"/>
          </ac:spMkLst>
        </pc:spChg>
        <pc:spChg chg="mod">
          <ac:chgData name="Christopher Jennings" userId="S::christopher.jennings@connahsquayhs.org.uk::f74f5d19-7dfd-4d59-ba62-6ecbd51b1e2c" providerId="AD" clId="Web-{AE02F879-74C2-28AF-AA61-83C848EB8979}" dt="2024-06-27T18:08:25.541" v="51" actId="20577"/>
          <ac:spMkLst>
            <pc:docMk/>
            <pc:sldMk cId="1864766092" sldId="287"/>
            <ac:spMk id="5" creationId="{FB45EC36-493F-07C6-735B-9E317F5C3602}"/>
          </ac:spMkLst>
        </pc:spChg>
        <pc:spChg chg="mod">
          <ac:chgData name="Christopher Jennings" userId="S::christopher.jennings@connahsquayhs.org.uk::f74f5d19-7dfd-4d59-ba62-6ecbd51b1e2c" providerId="AD" clId="Web-{AE02F879-74C2-28AF-AA61-83C848EB8979}" dt="2024-06-27T18:11:17.702" v="75" actId="20577"/>
          <ac:spMkLst>
            <pc:docMk/>
            <pc:sldMk cId="1864766092" sldId="287"/>
            <ac:spMk id="6" creationId="{3D3480A3-A640-FD20-FCB9-0AFF0753DB61}"/>
          </ac:spMkLst>
        </pc:spChg>
        <pc:spChg chg="mod">
          <ac:chgData name="Christopher Jennings" userId="S::christopher.jennings@connahsquayhs.org.uk::f74f5d19-7dfd-4d59-ba62-6ecbd51b1e2c" providerId="AD" clId="Web-{AE02F879-74C2-28AF-AA61-83C848EB8979}" dt="2024-06-27T18:08:41.229" v="53" actId="20577"/>
          <ac:spMkLst>
            <pc:docMk/>
            <pc:sldMk cId="1864766092" sldId="287"/>
            <ac:spMk id="7" creationId="{AAAE719B-CD24-51BE-44B6-E2F63F43D5F8}"/>
          </ac:spMkLst>
        </pc:spChg>
        <pc:spChg chg="mod">
          <ac:chgData name="Christopher Jennings" userId="S::christopher.jennings@connahsquayhs.org.uk::f74f5d19-7dfd-4d59-ba62-6ecbd51b1e2c" providerId="AD" clId="Web-{AE02F879-74C2-28AF-AA61-83C848EB8979}" dt="2024-06-27T18:08:05.337" v="20" actId="20577"/>
          <ac:spMkLst>
            <pc:docMk/>
            <pc:sldMk cId="1864766092" sldId="287"/>
            <ac:spMk id="8" creationId="{C2A6BD4C-F1FC-DDC1-D30D-738F141A0157}"/>
          </ac:spMkLst>
        </pc:spChg>
      </pc:sldChg>
      <pc:sldChg chg="modSp new">
        <pc:chgData name="Christopher Jennings" userId="S::christopher.jennings@connahsquayhs.org.uk::f74f5d19-7dfd-4d59-ba62-6ecbd51b1e2c" providerId="AD" clId="Web-{AE02F879-74C2-28AF-AA61-83C848EB8979}" dt="2024-06-27T18:13:28.627" v="109" actId="20577"/>
        <pc:sldMkLst>
          <pc:docMk/>
          <pc:sldMk cId="3555357404" sldId="288"/>
        </pc:sldMkLst>
        <pc:spChg chg="mod">
          <ac:chgData name="Christopher Jennings" userId="S::christopher.jennings@connahsquayhs.org.uk::f74f5d19-7dfd-4d59-ba62-6ecbd51b1e2c" providerId="AD" clId="Web-{AE02F879-74C2-28AF-AA61-83C848EB8979}" dt="2024-06-27T18:12:27.720" v="100" actId="20577"/>
          <ac:spMkLst>
            <pc:docMk/>
            <pc:sldMk cId="3555357404" sldId="288"/>
            <ac:spMk id="2" creationId="{613D06D3-B48C-BE82-F4A1-C5BDBA8EB126}"/>
          </ac:spMkLst>
        </pc:spChg>
        <pc:spChg chg="mod">
          <ac:chgData name="Christopher Jennings" userId="S::christopher.jennings@connahsquayhs.org.uk::f74f5d19-7dfd-4d59-ba62-6ecbd51b1e2c" providerId="AD" clId="Web-{AE02F879-74C2-28AF-AA61-83C848EB8979}" dt="2024-06-27T18:11:36.453" v="89" actId="20577"/>
          <ac:spMkLst>
            <pc:docMk/>
            <pc:sldMk cId="3555357404" sldId="288"/>
            <ac:spMk id="3" creationId="{9B349843-2FA6-6F6A-261A-6033846AEBF8}"/>
          </ac:spMkLst>
        </pc:spChg>
        <pc:spChg chg="mod">
          <ac:chgData name="Christopher Jennings" userId="S::christopher.jennings@connahsquayhs.org.uk::f74f5d19-7dfd-4d59-ba62-6ecbd51b1e2c" providerId="AD" clId="Web-{AE02F879-74C2-28AF-AA61-83C848EB8979}" dt="2024-06-27T18:12:56.673" v="104" actId="20577"/>
          <ac:spMkLst>
            <pc:docMk/>
            <pc:sldMk cId="3555357404" sldId="288"/>
            <ac:spMk id="4" creationId="{F7FEB8B0-7145-B7F9-0066-751AC3F584C8}"/>
          </ac:spMkLst>
        </pc:spChg>
        <pc:spChg chg="mod">
          <ac:chgData name="Christopher Jennings" userId="S::christopher.jennings@connahsquayhs.org.uk::f74f5d19-7dfd-4d59-ba62-6ecbd51b1e2c" providerId="AD" clId="Web-{AE02F879-74C2-28AF-AA61-83C848EB8979}" dt="2024-06-27T18:11:42.515" v="95" actId="20577"/>
          <ac:spMkLst>
            <pc:docMk/>
            <pc:sldMk cId="3555357404" sldId="288"/>
            <ac:spMk id="5" creationId="{D21C87AD-6CDD-BF0E-1BA4-32E7F33FF239}"/>
          </ac:spMkLst>
        </pc:spChg>
        <pc:spChg chg="mod">
          <ac:chgData name="Christopher Jennings" userId="S::christopher.jennings@connahsquayhs.org.uk::f74f5d19-7dfd-4d59-ba62-6ecbd51b1e2c" providerId="AD" clId="Web-{AE02F879-74C2-28AF-AA61-83C848EB8979}" dt="2024-06-27T18:13:28.627" v="109" actId="20577"/>
          <ac:spMkLst>
            <pc:docMk/>
            <pc:sldMk cId="3555357404" sldId="288"/>
            <ac:spMk id="6" creationId="{8862C0AC-B375-1139-9C74-D17B736ED96C}"/>
          </ac:spMkLst>
        </pc:spChg>
        <pc:spChg chg="mod">
          <ac:chgData name="Christopher Jennings" userId="S::christopher.jennings@connahsquayhs.org.uk::f74f5d19-7dfd-4d59-ba62-6ecbd51b1e2c" providerId="AD" clId="Web-{AE02F879-74C2-28AF-AA61-83C848EB8979}" dt="2024-06-27T18:12:11.188" v="97" actId="20577"/>
          <ac:spMkLst>
            <pc:docMk/>
            <pc:sldMk cId="3555357404" sldId="288"/>
            <ac:spMk id="7" creationId="{CD896EF3-768B-F565-2985-051EC3D3B52A}"/>
          </ac:spMkLst>
        </pc:spChg>
        <pc:spChg chg="mod">
          <ac:chgData name="Christopher Jennings" userId="S::christopher.jennings@connahsquayhs.org.uk::f74f5d19-7dfd-4d59-ba62-6ecbd51b1e2c" providerId="AD" clId="Web-{AE02F879-74C2-28AF-AA61-83C848EB8979}" dt="2024-06-27T18:11:28.077" v="79" actId="20577"/>
          <ac:spMkLst>
            <pc:docMk/>
            <pc:sldMk cId="3555357404" sldId="288"/>
            <ac:spMk id="8" creationId="{0693B0C8-5146-0561-F44C-CA83411BE07F}"/>
          </ac:spMkLst>
        </pc:spChg>
      </pc:sldChg>
    </pc:docChg>
  </pc:docChgLst>
  <pc:docChgLst>
    <pc:chgData clId="Web-{AE02F879-74C2-28AF-AA61-83C848EB8979}"/>
    <pc:docChg chg="modSld">
      <pc:chgData name="" userId="" providerId="" clId="Web-{AE02F879-74C2-28AF-AA61-83C848EB8979}" dt="2024-06-27T18:04:25.675" v="11" actId="20577"/>
      <pc:docMkLst>
        <pc:docMk/>
      </pc:docMkLst>
      <pc:sldChg chg="modSp">
        <pc:chgData name="" userId="" providerId="" clId="Web-{AE02F879-74C2-28AF-AA61-83C848EB8979}" dt="2024-06-27T18:04:25.675" v="11" actId="20577"/>
        <pc:sldMkLst>
          <pc:docMk/>
          <pc:sldMk cId="3948252949" sldId="286"/>
        </pc:sldMkLst>
        <pc:spChg chg="mod">
          <ac:chgData name="" userId="" providerId="" clId="Web-{AE02F879-74C2-28AF-AA61-83C848EB8979}" dt="2024-06-27T18:04:25.675" v="11"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CAD CAM Numeracy |Ruler</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b="1" dirty="0">
                <a:latin typeface="Segoe UI"/>
                <a:cs typeface="Segoe UI"/>
              </a:rPr>
              <a:t>Technology Vision at CQHS</a:t>
            </a:r>
            <a:endParaRPr lang="en-US" dirty="0">
              <a:solidFill>
                <a:srgbClr val="000000"/>
              </a:solidFill>
              <a:latin typeface="Segoe UI"/>
              <a:cs typeface="Segoe UI"/>
            </a:endParaRPr>
          </a:p>
          <a:p>
            <a:r>
              <a:rPr lang="en-US" sz="900" dirty="0" err="1">
                <a:solidFill>
                  <a:srgbClr val="202124"/>
                </a:solidFill>
                <a:latin typeface="Arial"/>
                <a:cs typeface="Arial"/>
              </a:rPr>
              <a:t>Technoleg</a:t>
            </a:r>
            <a:r>
              <a:rPr lang="en-US" sz="9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 Our aim is to teach learners to understand and consider the wider impacts on local areas and wider environments around Wales. When designing and manufacturing products, learners are encouraged to consider carefully materials and components that are required through their design and make tasks.</a:t>
            </a:r>
            <a:endParaRPr lang="en-US" sz="900" dirty="0">
              <a:solidFill>
                <a:srgbClr val="000000"/>
              </a:solidFill>
              <a:latin typeface="Arial"/>
              <a:cs typeface="Arial"/>
            </a:endParaRPr>
          </a:p>
          <a:p>
            <a:r>
              <a:rPr lang="en-US" sz="900" dirty="0">
                <a:solidFill>
                  <a:srgbClr val="202124"/>
                </a:solidFill>
                <a:latin typeface="Arial"/>
                <a:cs typeface="Arial"/>
              </a:rPr>
              <a:t>When delivering our curriculum, staff expose learners to a wide variety of real life contexts allowing for the subject to become brought to life. This inspires learners to learn more about how products evolve, how technology has been adapted and how new materials have </a:t>
            </a:r>
            <a:r>
              <a:rPr lang="en-US" sz="900" dirty="0" err="1">
                <a:solidFill>
                  <a:srgbClr val="202124"/>
                </a:solidFill>
                <a:latin typeface="Arial"/>
                <a:cs typeface="Arial"/>
              </a:rPr>
              <a:t>revolutionised</a:t>
            </a:r>
            <a:r>
              <a:rPr lang="en-US" sz="900" dirty="0">
                <a:solidFill>
                  <a:srgbClr val="202124"/>
                </a:solidFill>
                <a:latin typeface="Arial"/>
                <a:cs typeface="Arial"/>
              </a:rPr>
              <a:t> how products are manufactured and used with the clear aim of improving how we live. </a:t>
            </a:r>
            <a:r>
              <a:rPr lang="en-US" sz="900" dirty="0">
                <a:solidFill>
                  <a:srgbClr val="161615"/>
                </a:solidFill>
                <a:latin typeface="Arial"/>
                <a:cs typeface="Arial"/>
              </a:rPr>
              <a:t>It helps us to understand and give meaning to the world in which we live and to strive to make our learners think more about Wales, their local area and the world we are living in. Through our curriculum we aim to provide learners with an all-round experience that will engage their creativity, develop clear problem solving strategies and ensures that our learners combine these skills to design and manufacture outcomes that solve specific real problems.</a:t>
            </a:r>
            <a:endParaRPr lang="en-US" sz="900" dirty="0">
              <a:solidFill>
                <a:srgbClr val="000000"/>
              </a:solidFill>
              <a:latin typeface="Arial"/>
              <a:cs typeface="Arial"/>
            </a:endParaRPr>
          </a:p>
          <a:p>
            <a:r>
              <a:rPr lang="en" sz="900" dirty="0">
                <a:solidFill>
                  <a:srgbClr val="333333"/>
                </a:solidFill>
                <a:latin typeface="Arial"/>
                <a:cs typeface="Arial"/>
              </a:rPr>
              <a:t>Through the range of design and make tasks, our year KS3 learners are empowered to develop their skills as ambitious capable learners, healthy confident individuals, enterprising creative contributors and ethical informed citizens.  The curriculum has been developed to ensure that each SOL encompasses on one more of the four purposes with the intention of moving their skills forward in order to meet the needs of this area of the curriculum.  </a:t>
            </a:r>
            <a:endParaRPr lang="en-US" sz="900" dirty="0">
              <a:solidFill>
                <a:srgbClr val="000000"/>
              </a:solidFill>
              <a:latin typeface="Arial"/>
              <a:cs typeface="Arial"/>
            </a:endParaRPr>
          </a:p>
          <a:p>
            <a:r>
              <a:rPr lang="en" sz="900" dirty="0">
                <a:solidFill>
                  <a:srgbClr val="333333"/>
                </a:solidFill>
                <a:latin typeface="Segoe UI"/>
                <a:cs typeface="Segoe UI"/>
              </a:rPr>
              <a:t>Year 7</a:t>
            </a:r>
            <a:endParaRPr lang="en" sz="900" dirty="0">
              <a:solidFill>
                <a:srgbClr val="000000"/>
              </a:solidFill>
              <a:latin typeface="Segoe UI"/>
              <a:cs typeface="Segoe UI"/>
            </a:endParaRPr>
          </a:p>
          <a:p>
            <a:r>
              <a:rPr lang="en" sz="900" dirty="0" err="1">
                <a:solidFill>
                  <a:srgbClr val="333333"/>
                </a:solidFill>
                <a:latin typeface="Segoe UI"/>
                <a:cs typeface="Segoe UI"/>
              </a:rPr>
              <a:t>Questionning</a:t>
            </a:r>
            <a:r>
              <a:rPr lang="en" sz="900" dirty="0">
                <a:solidFill>
                  <a:srgbClr val="333333"/>
                </a:solidFill>
                <a:latin typeface="Segoe UI"/>
                <a:cs typeface="Segoe UI"/>
              </a:rPr>
              <a:t> and problem solving.</a:t>
            </a:r>
            <a:endParaRPr lang="en" sz="900" dirty="0">
              <a:solidFill>
                <a:srgbClr val="000000"/>
              </a:solidFill>
              <a:latin typeface="Segoe UI"/>
              <a:cs typeface="Segoe UI"/>
            </a:endParaRPr>
          </a:p>
          <a:p>
            <a:r>
              <a:rPr lang="en" sz="900" dirty="0">
                <a:solidFill>
                  <a:srgbClr val="333333"/>
                </a:solidFill>
                <a:latin typeface="Segoe UI"/>
                <a:cs typeface="Segoe UI"/>
              </a:rPr>
              <a:t>Research and evaluate.</a:t>
            </a:r>
            <a:endParaRPr lang="en" sz="900" dirty="0">
              <a:solidFill>
                <a:srgbClr val="000000"/>
              </a:solidFill>
              <a:latin typeface="Segoe UI"/>
              <a:cs typeface="Segoe UI"/>
            </a:endParaRPr>
          </a:p>
          <a:p>
            <a:r>
              <a:rPr lang="en" sz="900" dirty="0">
                <a:solidFill>
                  <a:srgbClr val="333333"/>
                </a:solidFill>
                <a:latin typeface="Segoe UI"/>
                <a:cs typeface="Segoe UI"/>
              </a:rPr>
              <a:t>Evaluate and use evidence.</a:t>
            </a:r>
            <a:endParaRPr lang="en" sz="900" dirty="0">
              <a:solidFill>
                <a:srgbClr val="000000"/>
              </a:solidFill>
              <a:latin typeface="Segoe UI"/>
              <a:cs typeface="Segoe UI"/>
            </a:endParaRPr>
          </a:p>
          <a:p>
            <a:r>
              <a:rPr lang="en" sz="900" dirty="0">
                <a:solidFill>
                  <a:srgbClr val="333333"/>
                </a:solidFill>
                <a:latin typeface="Segoe UI"/>
                <a:cs typeface="Segoe UI"/>
              </a:rPr>
              <a:t>Take measured decisions.</a:t>
            </a:r>
            <a:endParaRPr lang="en" sz="900" dirty="0">
              <a:solidFill>
                <a:srgbClr val="000000"/>
              </a:solidFill>
              <a:latin typeface="Segoe UI"/>
              <a:cs typeface="Segoe UI"/>
            </a:endParaRPr>
          </a:p>
          <a:p>
            <a:r>
              <a:rPr lang="en" sz="900" dirty="0">
                <a:solidFill>
                  <a:srgbClr val="333333"/>
                </a:solidFill>
                <a:latin typeface="Segoe UI"/>
                <a:cs typeface="Segoe UI"/>
              </a:rPr>
              <a:t>Explaining ideas and concepts.</a:t>
            </a:r>
            <a:endParaRPr lang="en" sz="900" dirty="0">
              <a:solidFill>
                <a:srgbClr val="000000"/>
              </a:solidFill>
              <a:latin typeface="Segoe UI"/>
              <a:cs typeface="Segoe UI"/>
            </a:endParaRPr>
          </a:p>
          <a:p>
            <a:r>
              <a:rPr lang="en" sz="900" dirty="0">
                <a:solidFill>
                  <a:srgbClr val="333333"/>
                </a:solidFill>
                <a:latin typeface="Segoe UI"/>
                <a:cs typeface="Segoe UI"/>
              </a:rPr>
              <a:t>Creative thinking.</a:t>
            </a:r>
            <a:endParaRPr lang="en" sz="900" dirty="0">
              <a:solidFill>
                <a:srgbClr val="000000"/>
              </a:solidFill>
              <a:latin typeface="Segoe UI"/>
              <a:cs typeface="Segoe UI"/>
            </a:endParaRPr>
          </a:p>
          <a:p>
            <a:r>
              <a:rPr lang="en" sz="900" dirty="0">
                <a:solidFill>
                  <a:srgbClr val="333333"/>
                </a:solidFill>
                <a:latin typeface="Segoe UI"/>
                <a:cs typeface="Segoe UI"/>
              </a:rPr>
              <a:t>Apply knowledge and ideas to create a product.</a:t>
            </a:r>
            <a:endParaRPr lang="en" sz="900" dirty="0">
              <a:solidFill>
                <a:srgbClr val="000000"/>
              </a:solidFill>
              <a:latin typeface="Segoe UI"/>
              <a:cs typeface="Segoe UI"/>
            </a:endParaRPr>
          </a:p>
          <a:p>
            <a:r>
              <a:rPr lang="en" sz="900" dirty="0">
                <a:solidFill>
                  <a:srgbClr val="333333"/>
                </a:solidFill>
                <a:latin typeface="Segoe UI"/>
                <a:cs typeface="Segoe UI"/>
              </a:rPr>
              <a:t>Use digital technologies.</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decision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p>
          <a:p>
            <a:r>
              <a:rPr lang="en-GB" sz="1200" dirty="0">
                <a:latin typeface="Calibri"/>
                <a:ea typeface="Calibri"/>
                <a:cs typeface="Calibri"/>
              </a:rPr>
              <a:t>Investigating and analysing existing products.</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Matter and the way it behaves defines our universe and shapes our lives.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Design thinking and engineering offer technical and creative ways to meet society’s needs and wants.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dirty="0">
                <a:latin typeface="Arial"/>
                <a:cs typeface="Arial"/>
              </a:rPr>
              <a:t>Annotating design ideas, idea development and detailed drawing.</a:t>
            </a:r>
            <a:endParaRPr lang="en-US" sz="1200" dirty="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Calculating area of materials, MDF sheet. Calculate how many rulers can be manufactured from one sheet?</a:t>
            </a:r>
          </a:p>
          <a:p>
            <a:r>
              <a:rPr lang="en-US" sz="1200" dirty="0">
                <a:latin typeface="Arial"/>
                <a:cs typeface="Arial"/>
              </a:rPr>
              <a:t>Testing, </a:t>
            </a:r>
            <a:r>
              <a:rPr lang="en-US" sz="1200" err="1">
                <a:latin typeface="Arial"/>
                <a:cs typeface="Arial"/>
              </a:rPr>
              <a:t>analysing</a:t>
            </a:r>
            <a:r>
              <a:rPr lang="en-US" sz="1200" dirty="0">
                <a:latin typeface="Arial"/>
                <a:cs typeface="Arial"/>
              </a:rPr>
              <a:t> and evaluating design ideas against fitness for purpose.</a:t>
            </a:r>
          </a:p>
          <a:p>
            <a:r>
              <a:rPr lang="en-US" sz="1200" dirty="0">
                <a:latin typeface="Arial"/>
                <a:cs typeface="Arial"/>
              </a:rPr>
              <a:t>Developing ideas for a </a:t>
            </a:r>
            <a:r>
              <a:rPr lang="en-US" sz="1200" dirty="0" err="1">
                <a:latin typeface="Arial"/>
                <a:cs typeface="Arial"/>
              </a:rPr>
              <a:t>customised</a:t>
            </a:r>
            <a:r>
              <a:rPr lang="en-US" sz="1200" dirty="0">
                <a:latin typeface="Arial"/>
                <a:cs typeface="Arial"/>
              </a:rPr>
              <a:t> ruler</a:t>
            </a:r>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Computation is the foundation for our digital world.</a:t>
            </a:r>
            <a:endParaRPr lang="en-US"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 Physical properties of materials based on suitability for the product.</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dirty="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Using spreadsheets with key terminology to support planning for production.</a:t>
            </a:r>
            <a:endParaRPr lang="en-US" sz="1200" dirty="0">
              <a:solidFill>
                <a:srgbClr val="000000"/>
              </a:solidFill>
              <a:latin typeface="Arial"/>
              <a:cs typeface="Arial"/>
            </a:endParaRPr>
          </a:p>
          <a:p>
            <a:r>
              <a:rPr lang="en-US" sz="1200" dirty="0">
                <a:latin typeface="Arial"/>
                <a:cs typeface="Arial"/>
              </a:rPr>
              <a:t>Using 2D Design V2 to draw a 300mm ruler, add mm lines on both edges, </a:t>
            </a:r>
            <a:r>
              <a:rPr lang="en-US" sz="1200" dirty="0" err="1">
                <a:latin typeface="Arial"/>
                <a:cs typeface="Arial"/>
              </a:rPr>
              <a:t>idenify</a:t>
            </a:r>
            <a:r>
              <a:rPr lang="en-US" sz="1200" dirty="0">
                <a:latin typeface="Arial"/>
                <a:cs typeface="Arial"/>
              </a:rPr>
              <a:t> where 5mm and 10mm lies. Add numbers in mm and cm. </a:t>
            </a:r>
          </a:p>
          <a:p>
            <a:r>
              <a:rPr lang="en-US" sz="1200" dirty="0">
                <a:latin typeface="Arial"/>
                <a:cs typeface="Arial"/>
              </a:rPr>
              <a:t>Manufacture using CAM.</a:t>
            </a:r>
          </a:p>
          <a:p>
            <a:endParaRPr lang="en-US" sz="1200" dirty="0">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31378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285750" indent="-285750">
              <a:buFont typeface="Symbol"/>
              <a:buChar char="•"/>
            </a:pPr>
            <a:r>
              <a:rPr lang="en-GB" sz="1100">
                <a:solidFill>
                  <a:srgbClr val="1F1F1F"/>
                </a:solidFill>
                <a:latin typeface="Calibri"/>
                <a:cs typeface="Calibri"/>
              </a:rPr>
              <a:t>Ambitious, capable learners, ready to learn throughout their lives: Applying their understanding / thoughts to develop a solution. Investigating suitable materials and using their analysis to identify specific properties.</a:t>
            </a:r>
          </a:p>
          <a:p>
            <a:pPr marL="285750" indent="-285750">
              <a:buFont typeface="Symbol"/>
              <a:buChar char="•"/>
            </a:pPr>
            <a:r>
              <a:rPr lang="en-GB" sz="1100" dirty="0">
                <a:solidFill>
                  <a:srgbClr val="1F1F1F"/>
                </a:solidFill>
                <a:latin typeface="Calibri"/>
                <a:cs typeface="Calibri"/>
              </a:rPr>
              <a:t>Enterprising, creative contributors, ready to play a full part in life and work: Design, engineer a creative prototype 300mm ruler to help them to convert measurements.</a:t>
            </a:r>
          </a:p>
          <a:p>
            <a:pPr marL="285750" indent="-285750">
              <a:buFont typeface="Symbol"/>
              <a:buChar char="•"/>
            </a:pPr>
            <a:r>
              <a:rPr lang="en-GB" sz="1100" dirty="0">
                <a:solidFill>
                  <a:srgbClr val="1F1F1F"/>
                </a:solidFill>
                <a:latin typeface="Calibri"/>
                <a:cs typeface="Calibri"/>
              </a:rPr>
              <a:t>Ethical, informed citizens of Wales and the world: design and making a product to aid Year 7 learners. Educational aid.</a:t>
            </a:r>
          </a:p>
          <a:p>
            <a:pPr marL="285750" indent="-285750">
              <a:buFont typeface="Symbol"/>
              <a:buChar char="•"/>
            </a:pPr>
            <a:r>
              <a:rPr lang="en-GB" sz="1100" dirty="0">
                <a:solidFill>
                  <a:srgbClr val="1F1F1F"/>
                </a:solidFill>
                <a:latin typeface="Calibri"/>
                <a:cs typeface="Calibri"/>
              </a:rPr>
              <a:t>Healthy, confident individuals, ready to lead fulfilling lives as valued members of society: Changing views and opinions and awareness of green opportunities. Recycled and sustainable materials.</a:t>
            </a: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dirty="0">
                <a:solidFill>
                  <a:srgbClr val="000000"/>
                </a:solidFill>
                <a:latin typeface="Calibri"/>
                <a:cs typeface="Calibri"/>
              </a:rPr>
              <a:t>Mathematics: Multiplication and Division.</a:t>
            </a:r>
            <a:endParaRPr lang="en-US" sz="1100" dirty="0">
              <a:solidFill>
                <a:srgbClr val="000000"/>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20000"/>
          </a:bodyPr>
          <a:lstStyle/>
          <a:p>
            <a:r>
              <a:rPr lang="en-GB" sz="1100" b="1" dirty="0">
                <a:solidFill>
                  <a:srgbClr val="000000"/>
                </a:solidFill>
                <a:latin typeface="Arial"/>
                <a:cs typeface="Arial"/>
              </a:rPr>
              <a:t>Creativity and innovation</a:t>
            </a:r>
            <a:endParaRPr lang="en-GB" sz="1100" b="1" dirty="0">
              <a:latin typeface="Arial"/>
              <a:cs typeface="Arial"/>
            </a:endParaRPr>
          </a:p>
          <a:p>
            <a:r>
              <a:rPr lang="en-GB" sz="1100" dirty="0">
                <a:solidFill>
                  <a:srgbClr val="000000"/>
                </a:solidFill>
                <a:latin typeface="Arial"/>
                <a:ea typeface="Calibri"/>
                <a:cs typeface="Calibri"/>
              </a:rPr>
              <a:t>Learners should be given space to be curious and inquisitive, and to generate many ideas. They should be supported to link and connect  experiences, knowledge and skills. Then explore and justify alternative solutions. They should be able to identify opportunities and communicate their strategies.</a:t>
            </a:r>
            <a:endParaRPr lang="en-GB" sz="1100">
              <a:latin typeface="Arial"/>
              <a:cs typeface="Arial"/>
            </a:endParaRPr>
          </a:p>
          <a:p>
            <a:r>
              <a:rPr lang="en-GB" sz="1100" b="1" dirty="0">
                <a:solidFill>
                  <a:srgbClr val="000000"/>
                </a:solidFill>
                <a:latin typeface="Arial"/>
                <a:cs typeface="Arial"/>
              </a:rPr>
              <a:t>Critical thinking and problem-solving</a:t>
            </a:r>
            <a:endParaRPr lang="en-GB" sz="1100" b="1" dirty="0">
              <a:latin typeface="Arial"/>
              <a:cs typeface="Arial"/>
            </a:endParaRPr>
          </a:p>
          <a:p>
            <a:r>
              <a:rPr lang="en-GB" sz="1100" dirty="0">
                <a:solidFill>
                  <a:srgbClr val="000000"/>
                </a:solidFill>
                <a:latin typeface="Arial"/>
                <a:ea typeface="Calibri"/>
                <a:cs typeface="Calibri"/>
              </a:rPr>
              <a:t>Learners should be supported to ask meaningful questions, and to evaluate information, evidence and situations through task analysis and product analysis. They should be able to analyse using SWOT technique and justify possible solutions, recognising potential issues and problems.</a:t>
            </a:r>
            <a:endParaRPr lang="en-GB" sz="1100" dirty="0">
              <a:latin typeface="Arial"/>
            </a:endParaRPr>
          </a:p>
          <a:p>
            <a:r>
              <a:rPr lang="en-GB" sz="1100" b="1" dirty="0">
                <a:solidFill>
                  <a:srgbClr val="000000"/>
                </a:solidFill>
                <a:latin typeface="Arial"/>
                <a:cs typeface="Arial"/>
              </a:rPr>
              <a:t>Designing and Planning </a:t>
            </a:r>
            <a:endParaRPr lang="en-GB" sz="1100" b="1" dirty="0">
              <a:latin typeface="Arial"/>
              <a:cs typeface="Arial"/>
            </a:endParaRPr>
          </a:p>
          <a:p>
            <a:r>
              <a:rPr lang="en-GB" sz="1200" dirty="0">
                <a:solidFill>
                  <a:srgbClr val="000000"/>
                </a:solidFill>
                <a:latin typeface="Arial"/>
                <a:ea typeface="Calibri"/>
                <a:cs typeface="Calibri"/>
              </a:rPr>
              <a:t> Learners should be able to develop ideas, make decisions and monitor their results. They should be able to reflect and adapt, as well as manage time, people and resources.</a:t>
            </a:r>
            <a:endParaRPr lang="en-GB">
              <a:latin typeface="Arial"/>
            </a:endParaRPr>
          </a:p>
          <a:p>
            <a:endParaRPr lang="en-GB" sz="1100" dirty="0">
              <a:solidFill>
                <a:srgbClr val="000000"/>
              </a:solidFill>
              <a:latin typeface="Arial"/>
              <a:ea typeface="Calibri"/>
              <a:cs typeface="Calibri"/>
            </a:endParaRPr>
          </a:p>
          <a:p>
            <a:endParaRPr lang="en-GB" sz="1200" dirty="0">
              <a:solidFill>
                <a:srgbClr val="000000"/>
              </a:solidFill>
              <a:latin typeface="MASSILIA VF"/>
              <a:ea typeface="Calibri"/>
              <a:cs typeface="Calibri"/>
            </a:endParaRPr>
          </a:p>
          <a:p>
            <a:endParaRPr lang="en-GB" sz="1100" dirty="0">
              <a:latin typeface="Calibri"/>
              <a:ea typeface="Calibri"/>
              <a:cs typeface="Calibri"/>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dirty="0">
                <a:latin typeface="Calibri"/>
                <a:cs typeface="Calibri"/>
              </a:rPr>
              <a:t>How are you going to teach it?</a:t>
            </a:r>
            <a:endParaRPr lang="en-US" sz="1100" dirty="0">
              <a:latin typeface="Calibri"/>
              <a:cs typeface="Calibri"/>
            </a:endParaRPr>
          </a:p>
          <a:p>
            <a:r>
              <a:rPr lang="en-GB" sz="1100" dirty="0">
                <a:latin typeface="Calibri"/>
                <a:cs typeface="Calibri"/>
              </a:rPr>
              <a:t>Voice over presentation, linked videos to support investigation activities, physical models and demonstrations, digital investigations, practical demonstrations, manufacture.</a:t>
            </a:r>
            <a:endParaRPr lang="en-US" sz="1100" dirty="0">
              <a:latin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rPr>
              <a:t>Moving from teacher led basic skills and strategies to more complex ones.  Choosing appropriate tactics/strategies and know when  to change them.</a:t>
            </a:r>
          </a:p>
          <a:p>
            <a:r>
              <a:rPr lang="en-US" sz="1200" dirty="0">
                <a:solidFill>
                  <a:srgbClr val="1F1F1F"/>
                </a:solidFill>
                <a:latin typeface="MASSILIA VF"/>
              </a:rPr>
              <a:t>Learners will observe CAD demonstration. Using line drawing tool, </a:t>
            </a:r>
            <a:r>
              <a:rPr lang="en-US" sz="1200">
                <a:solidFill>
                  <a:srgbClr val="1F1F1F"/>
                </a:solidFill>
                <a:latin typeface="MASSILIA VF"/>
              </a:rPr>
              <a:t>setting grid and adding mm plus numbers. </a:t>
            </a:r>
          </a:p>
          <a:p>
            <a:r>
              <a:rPr lang="en-US" sz="1200" dirty="0">
                <a:solidFill>
                  <a:srgbClr val="1F1F1F"/>
                </a:solidFill>
                <a:latin typeface="MASSILIA VF"/>
              </a:rPr>
              <a:t>Attempt to draw the 300mm ruler. Mm on top and cm below. Add décor to </a:t>
            </a:r>
            <a:r>
              <a:rPr lang="en-US" sz="1200" dirty="0" err="1">
                <a:solidFill>
                  <a:srgbClr val="1F1F1F"/>
                </a:solidFill>
                <a:latin typeface="MASSILIA VF"/>
              </a:rPr>
              <a:t>customise</a:t>
            </a:r>
            <a:r>
              <a:rPr lang="en-US" sz="1200" dirty="0">
                <a:solidFill>
                  <a:srgbClr val="1F1F1F"/>
                </a:solidFill>
                <a:latin typeface="MASSILIA VF"/>
              </a:rPr>
              <a:t> including adding two formula.</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a:t>
            </a:r>
            <a:r>
              <a:rPr lang="en-US" sz="1200">
                <a:solidFill>
                  <a:srgbClr val="1F1F1F"/>
                </a:solidFill>
                <a:latin typeface="MASSILIA VF"/>
              </a:rPr>
              <a:t>processes and how to work with others.</a:t>
            </a:r>
            <a:endParaRPr lang="en-US" dirty="0"/>
          </a:p>
          <a:p>
            <a:r>
              <a:rPr lang="en-US" sz="1200" dirty="0">
                <a:solidFill>
                  <a:srgbClr val="1F1F1F"/>
                </a:solidFill>
                <a:latin typeface="MASSILIA VF"/>
              </a:rPr>
              <a:t>Using CAD and CAM to manufacture a product that they can use in school in each </a:t>
            </a:r>
            <a:r>
              <a:rPr lang="en-US" sz="1200">
                <a:solidFill>
                  <a:srgbClr val="1F1F1F"/>
                </a:solidFill>
                <a:latin typeface="MASSILIA VF"/>
              </a:rPr>
              <a:t>lesson.</a:t>
            </a:r>
          </a:p>
          <a:p>
            <a:r>
              <a:rPr lang="en-US" sz="1200" dirty="0">
                <a:solidFill>
                  <a:srgbClr val="1F1F1F"/>
                </a:solidFill>
                <a:latin typeface="MASSILIA VF"/>
              </a:rPr>
              <a:t>Developing their measuring and converting measurement skills.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rPr>
              <a:t>Linking the design and make activities and </a:t>
            </a:r>
            <a:r>
              <a:rPr lang="en-US" sz="1200" dirty="0" err="1">
                <a:solidFill>
                  <a:srgbClr val="1F1F1F"/>
                </a:solidFill>
              </a:rPr>
              <a:t>analyse</a:t>
            </a:r>
            <a:r>
              <a:rPr lang="en-US" sz="1200" dirty="0">
                <a:solidFill>
                  <a:srgbClr val="1F1F1F"/>
                </a:solidFill>
              </a:rPr>
              <a:t> against fitness for purpose.</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Arial"/>
                <a:cs typeface="Arial"/>
              </a:rPr>
              <a:t>Understanding </a:t>
            </a:r>
            <a:r>
              <a:rPr lang="en-US" sz="1200" u="sng" dirty="0">
                <a:solidFill>
                  <a:srgbClr val="1F1F1F"/>
                </a:solidFill>
                <a:latin typeface="Arial"/>
                <a:cs typeface="Arial"/>
              </a:rPr>
              <a:t>how </a:t>
            </a:r>
            <a:r>
              <a:rPr lang="en-US" sz="1200" dirty="0">
                <a:solidFill>
                  <a:srgbClr val="1F1F1F"/>
                </a:solidFill>
                <a:latin typeface="Arial"/>
                <a:cs typeface="Arial"/>
              </a:rPr>
              <a:t>to develop their own design and make skills in activities as well as </a:t>
            </a:r>
            <a:r>
              <a:rPr lang="en-US" sz="1200" dirty="0" err="1">
                <a:solidFill>
                  <a:srgbClr val="1F1F1F"/>
                </a:solidFill>
                <a:latin typeface="Arial"/>
                <a:cs typeface="Arial"/>
              </a:rPr>
              <a:t>utilising</a:t>
            </a:r>
            <a:r>
              <a:rPr lang="en-US" sz="1200" dirty="0">
                <a:solidFill>
                  <a:srgbClr val="1F1F1F"/>
                </a:solidFill>
                <a:latin typeface="Arial"/>
                <a:cs typeface="Arial"/>
              </a:rPr>
              <a:t> effective problem solving techniques.</a:t>
            </a:r>
          </a:p>
          <a:p>
            <a:r>
              <a:rPr lang="en-US" sz="1200" dirty="0">
                <a:solidFill>
                  <a:srgbClr val="1F1F1F"/>
                </a:solidFill>
                <a:latin typeface="Arial"/>
                <a:cs typeface="Arial"/>
              </a:rPr>
              <a:t>Establishing task </a:t>
            </a:r>
            <a:r>
              <a:rPr lang="en-US" sz="1200" dirty="0" err="1">
                <a:solidFill>
                  <a:srgbClr val="1F1F1F"/>
                </a:solidFill>
                <a:latin typeface="Arial"/>
                <a:cs typeface="Arial"/>
              </a:rPr>
              <a:t>anlaysis</a:t>
            </a:r>
            <a:r>
              <a:rPr lang="en-US" sz="1200" dirty="0">
                <a:solidFill>
                  <a:srgbClr val="1F1F1F"/>
                </a:solidFill>
                <a:latin typeface="Arial"/>
                <a:cs typeface="Arial"/>
              </a:rPr>
              <a:t> skills, problem solving skills and how to </a:t>
            </a:r>
            <a:r>
              <a:rPr lang="en-US" sz="1200" dirty="0" err="1">
                <a:solidFill>
                  <a:srgbClr val="1F1F1F"/>
                </a:solidFill>
                <a:latin typeface="Arial"/>
                <a:cs typeface="Arial"/>
              </a:rPr>
              <a:t>analyse</a:t>
            </a:r>
            <a:r>
              <a:rPr lang="en-US" sz="1200" dirty="0">
                <a:solidFill>
                  <a:srgbClr val="1F1F1F"/>
                </a:solidFill>
                <a:latin typeface="Arial"/>
                <a:cs typeface="Arial"/>
              </a:rPr>
              <a:t>.</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MASSILIA VF"/>
              </a:rPr>
              <a:t>Understand the transferable skills following the design process from one project into the next.</a:t>
            </a:r>
          </a:p>
          <a:p>
            <a:r>
              <a:rPr lang="en-US" sz="1200" dirty="0">
                <a:solidFill>
                  <a:srgbClr val="1F1F1F"/>
                </a:solidFill>
                <a:latin typeface="MASSILIA VF"/>
              </a:rPr>
              <a:t>Application of the design process. </a:t>
            </a:r>
          </a:p>
          <a:p>
            <a:endParaRPr lang="en-US" sz="1200" dirty="0">
              <a:solidFill>
                <a:srgbClr val="1F1F1F"/>
              </a:solidFill>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100" dirty="0">
                <a:solidFill>
                  <a:srgbClr val="000000"/>
                </a:solidFill>
                <a:latin typeface="Calibri"/>
                <a:cs typeface="Calibri"/>
              </a:rPr>
              <a:t>can safely use a range of tools, materials and equipment to construct for a variety of reasons</a:t>
            </a:r>
          </a:p>
          <a:p>
            <a:r>
              <a:rPr lang="en-US" sz="1100" dirty="0">
                <a:solidFill>
                  <a:srgbClr val="000000"/>
                </a:solidFill>
                <a:latin typeface="Calibri"/>
                <a:cs typeface="Calibri"/>
              </a:rPr>
              <a:t>I have experienced using basic prototyping techniques to improve outcomes.</a:t>
            </a:r>
          </a:p>
          <a:p>
            <a:r>
              <a:rPr lang="en-US" sz="1100" dirty="0">
                <a:solidFill>
                  <a:srgbClr val="000000"/>
                </a:solidFill>
                <a:latin typeface="Calibri"/>
                <a:cs typeface="Calibri"/>
              </a:rPr>
              <a:t>I can identify things in the environment which may be harmful and can act to reduce the risks to myself and others.</a:t>
            </a:r>
          </a:p>
          <a:p>
            <a:r>
              <a:rPr lang="en-US" sz="1100" dirty="0">
                <a:solidFill>
                  <a:srgbClr val="000000"/>
                </a:solidFill>
                <a:latin typeface="Calibri"/>
                <a:cs typeface="Calibri"/>
              </a:rPr>
              <a:t>I can explore and describe the properties of materials and justify their uses.</a:t>
            </a:r>
          </a:p>
          <a:p>
            <a:r>
              <a:rPr lang="en-US" sz="1100" dirty="0">
                <a:solidFill>
                  <a:srgbClr val="000000"/>
                </a:solidFill>
                <a:latin typeface="Calibri"/>
                <a:cs typeface="Calibri"/>
              </a:rPr>
              <a:t>I can ask questions and use my experience to suggest simple methods of inquiry.</a:t>
            </a:r>
          </a:p>
          <a:p>
            <a:r>
              <a:rPr lang="en-US" sz="1100" dirty="0">
                <a:solidFill>
                  <a:srgbClr val="000000"/>
                </a:solidFill>
                <a:latin typeface="Calibri"/>
                <a:cs typeface="Calibri"/>
              </a:rPr>
              <a:t>I can </a:t>
            </a:r>
            <a:r>
              <a:rPr lang="en-US" sz="1100" dirty="0" err="1">
                <a:solidFill>
                  <a:srgbClr val="000000"/>
                </a:solidFill>
                <a:latin typeface="Calibri"/>
                <a:cs typeface="Calibri"/>
              </a:rPr>
              <a:t>recognise</a:t>
            </a:r>
            <a:r>
              <a:rPr lang="en-US" sz="1100" dirty="0">
                <a:solidFill>
                  <a:srgbClr val="000000"/>
                </a:solidFill>
                <a:latin typeface="Calibri"/>
                <a:cs typeface="Calibri"/>
              </a:rPr>
              <a:t> that what I do, and the things I use, can have an impact on my environment and on living things.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171450" indent="-171450">
              <a:buFont typeface="Arial,Sans-Serif" panose="020B0604020202020204" pitchFamily="34" charset="0"/>
              <a:buChar char="•"/>
            </a:pPr>
            <a:r>
              <a:rPr lang="en-US" sz="1100" dirty="0">
                <a:solidFill>
                  <a:srgbClr val="000000"/>
                </a:solidFill>
                <a:latin typeface="Calibri"/>
                <a:cs typeface="Calibri"/>
              </a:rPr>
              <a:t>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cs typeface="Calibri"/>
              </a:rPr>
              <a:t>I can apply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cs typeface="Calibri"/>
              </a:rPr>
              <a:t>I can consider how my design proposals will solve problems and how this may affect the environment.</a:t>
            </a:r>
          </a:p>
          <a:p>
            <a:pPr marL="171450" indent="-171450">
              <a:buFont typeface="Arial,Sans-Serif" panose="020B0604020202020204" pitchFamily="34" charset="0"/>
              <a:buChar char="•"/>
            </a:pPr>
            <a:r>
              <a:rPr lang="en-US" sz="1100" dirty="0">
                <a:solidFill>
                  <a:srgbClr val="000000"/>
                </a:solidFill>
                <a:latin typeface="Calibri"/>
                <a:cs typeface="Calibri"/>
              </a:rPr>
              <a:t>I can use design communication methods to develop and present ideas, and respond to feedback.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B7ED38F-3F61-97B2-8FA6-DEDA84531D07}"/>
              </a:ext>
            </a:extLst>
          </p:cNvPr>
          <p:cNvSpPr>
            <a:spLocks noGrp="1"/>
          </p:cNvSpPr>
          <p:nvPr>
            <p:ph type="body" sz="quarter" idx="26"/>
          </p:nvPr>
        </p:nvSpPr>
        <p:spPr/>
        <p:txBody>
          <a:bodyPr lIns="180000" tIns="180000" rIns="180000" bIns="180000" anchor="t">
            <a:normAutofit/>
          </a:bodyPr>
          <a:lstStyle/>
          <a:p>
            <a:r>
              <a:rPr lang="en-GB" sz="900">
                <a:latin typeface="Calibri"/>
                <a:cs typeface="Calibri"/>
              </a:rPr>
              <a:t>To analyse and understand the purpose of a </a:t>
            </a:r>
            <a:r>
              <a:rPr lang="en-GB" sz="900" b="1" u="sng">
                <a:latin typeface="Calibri"/>
                <a:cs typeface="Calibri"/>
              </a:rPr>
              <a:t>Design Brief.</a:t>
            </a:r>
            <a:endParaRPr lang="en-US" sz="900">
              <a:latin typeface="Calibri"/>
              <a:cs typeface="Calibri"/>
            </a:endParaRPr>
          </a:p>
          <a:p>
            <a:r>
              <a:rPr lang="en-GB" sz="900">
                <a:latin typeface="Calibri"/>
                <a:cs typeface="Calibri"/>
              </a:rPr>
              <a:t>Identify areas of research.</a:t>
            </a:r>
            <a:endParaRPr lang="en-US" sz="900">
              <a:latin typeface="Calibri"/>
              <a:cs typeface="Calibri"/>
            </a:endParaRPr>
          </a:p>
          <a:p>
            <a:r>
              <a:rPr lang="en-GB" sz="900">
                <a:latin typeface="Calibri"/>
                <a:cs typeface="Calibri"/>
              </a:rPr>
              <a:t>Develop technical language.</a:t>
            </a:r>
            <a:endParaRPr lang="en-US" sz="900">
              <a:latin typeface="Calibri"/>
              <a:cs typeface="Calibri"/>
            </a:endParaRPr>
          </a:p>
          <a:p>
            <a:r>
              <a:rPr lang="en-GB" sz="900">
                <a:latin typeface="Calibri"/>
                <a:cs typeface="Calibri"/>
              </a:rPr>
              <a:t>To use ACCESS FM</a:t>
            </a:r>
            <a:endParaRPr lang="en-US" sz="900">
              <a:latin typeface="Calibri"/>
              <a:cs typeface="Calibri"/>
            </a:endParaRPr>
          </a:p>
          <a:p>
            <a:r>
              <a:rPr lang="en-GB" sz="900">
                <a:latin typeface="Calibri"/>
                <a:cs typeface="Calibri"/>
              </a:rPr>
              <a:t>To carry out task analysis in order to develop a mind map.</a:t>
            </a:r>
            <a:endParaRPr lang="en-US" sz="900">
              <a:latin typeface="Calibri"/>
              <a:cs typeface="Calibri"/>
            </a:endParaRPr>
          </a:p>
          <a:p>
            <a:r>
              <a:rPr lang="en-GB" sz="900">
                <a:latin typeface="Calibri"/>
                <a:cs typeface="Calibri"/>
              </a:rPr>
              <a:t>Numeracy Key Task.</a:t>
            </a:r>
            <a:endParaRPr lang="en-US" sz="900">
              <a:latin typeface="Calibri"/>
              <a:cs typeface="Calibri"/>
            </a:endParaRPr>
          </a:p>
          <a:p>
            <a:r>
              <a:rPr lang="en-GB" sz="900" dirty="0">
                <a:latin typeface="Calibri"/>
                <a:cs typeface="Calibri"/>
              </a:rPr>
              <a:t>To accurately convert measurements from cm to mm.</a:t>
            </a:r>
            <a:endParaRPr lang="en-US" sz="900" dirty="0">
              <a:latin typeface="Calibri"/>
              <a:cs typeface="Calibri"/>
            </a:endParaRPr>
          </a:p>
          <a:p>
            <a:r>
              <a:rPr lang="en-GB" sz="900" dirty="0">
                <a:latin typeface="Calibri"/>
                <a:cs typeface="Calibri"/>
              </a:rPr>
              <a:t>To identify the formula for area.</a:t>
            </a:r>
            <a:endParaRPr lang="en-US" sz="900" dirty="0">
              <a:latin typeface="Calibri"/>
              <a:cs typeface="Calibri"/>
            </a:endParaRPr>
          </a:p>
          <a:p>
            <a:r>
              <a:rPr lang="en-GB" sz="900" dirty="0">
                <a:latin typeface="Calibri"/>
                <a:cs typeface="Calibri"/>
              </a:rPr>
              <a:t>To use ‘Area’ to undertake a series of calculations along with multiplication and division.</a:t>
            </a:r>
            <a:endParaRPr lang="en-US" sz="900" dirty="0">
              <a:latin typeface="Calibri"/>
              <a:cs typeface="Calibri"/>
            </a:endParaRPr>
          </a:p>
          <a:p>
            <a:r>
              <a:rPr lang="en-GB" sz="900" dirty="0">
                <a:latin typeface="Calibri"/>
                <a:cs typeface="Calibri"/>
              </a:rPr>
              <a:t>To use cost. </a:t>
            </a:r>
            <a:endParaRPr lang="en-US" sz="900" dirty="0">
              <a:latin typeface="Calibri"/>
              <a:cs typeface="Calibri"/>
            </a:endParaRPr>
          </a:p>
          <a:p>
            <a:r>
              <a:rPr lang="en-GB" sz="900">
                <a:latin typeface="Calibri"/>
                <a:cs typeface="Calibri"/>
              </a:rPr>
              <a:t>Writing a specification:</a:t>
            </a:r>
            <a:endParaRPr lang="en-US" sz="900">
              <a:latin typeface="Calibri"/>
              <a:cs typeface="Calibri"/>
            </a:endParaRPr>
          </a:p>
          <a:p>
            <a:r>
              <a:rPr lang="en-GB" sz="900" dirty="0">
                <a:latin typeface="Calibri"/>
                <a:cs typeface="Calibri"/>
              </a:rPr>
              <a:t>Use ACCESSFM to write a specification. Clear, descriptive and logical statements to explain each required feature. The specification will help to guide designing and planning.</a:t>
            </a:r>
            <a:endParaRPr lang="en-US" sz="900" dirty="0">
              <a:latin typeface="Calibri"/>
              <a:cs typeface="Calibri"/>
            </a:endParaRPr>
          </a:p>
          <a:p>
            <a:r>
              <a:rPr lang="en-GB" sz="900">
                <a:latin typeface="Calibri"/>
                <a:cs typeface="Calibri"/>
              </a:rPr>
              <a:t>Planning for Production:</a:t>
            </a:r>
            <a:endParaRPr lang="en-US" sz="900">
              <a:latin typeface="Calibri"/>
              <a:cs typeface="Calibri"/>
            </a:endParaRPr>
          </a:p>
          <a:p>
            <a:r>
              <a:rPr lang="en-GB" sz="900" dirty="0">
                <a:latin typeface="Calibri"/>
                <a:cs typeface="Calibri"/>
              </a:rPr>
              <a:t>To learn how to produce two different forms of planning procedures. Identify flow chart symbols and produce a flow chart. Add detail to the procedures and produce more detailed descriptions as a step by step guide.</a:t>
            </a:r>
            <a:endParaRPr lang="en-US" sz="900" dirty="0">
              <a:latin typeface="Calibri"/>
              <a:cs typeface="Calibri"/>
            </a:endParaRPr>
          </a:p>
          <a:p>
            <a:r>
              <a:rPr lang="en-GB" sz="900">
                <a:latin typeface="Calibri"/>
                <a:cs typeface="Calibri"/>
              </a:rPr>
              <a:t>CAD: 2D Design V2:</a:t>
            </a:r>
            <a:endParaRPr lang="en-US" sz="900">
              <a:latin typeface="Calibri"/>
              <a:cs typeface="Calibri"/>
            </a:endParaRPr>
          </a:p>
          <a:p>
            <a:r>
              <a:rPr lang="en-GB" sz="900" dirty="0">
                <a:latin typeface="Calibri"/>
                <a:cs typeface="Calibri"/>
              </a:rPr>
              <a:t>To learn basic skills with CAD, setting up a page, altering grid co-ordinates, drawing to scale, drawing a rectangle and adding numbers.</a:t>
            </a:r>
            <a:endParaRPr lang="en-US" sz="900" dirty="0">
              <a:latin typeface="Calibri"/>
              <a:cs typeface="Calibri"/>
            </a:endParaRPr>
          </a:p>
          <a:p>
            <a:endParaRPr lang="en-US" dirty="0"/>
          </a:p>
        </p:txBody>
      </p:sp>
      <p:sp>
        <p:nvSpPr>
          <p:cNvPr id="3" name="Text Placeholder 2">
            <a:extLst>
              <a:ext uri="{FF2B5EF4-FFF2-40B4-BE49-F238E27FC236}">
                <a16:creationId xmlns:a16="http://schemas.microsoft.com/office/drawing/2014/main" id="{7D9481C8-045F-B91A-DF06-BC7AD0C5A8D4}"/>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 /AMCAN</a:t>
            </a:r>
            <a:endParaRPr lang="en-US" dirty="0"/>
          </a:p>
        </p:txBody>
      </p:sp>
      <p:sp>
        <p:nvSpPr>
          <p:cNvPr id="4" name="Text Placeholder 3">
            <a:extLst>
              <a:ext uri="{FF2B5EF4-FFF2-40B4-BE49-F238E27FC236}">
                <a16:creationId xmlns:a16="http://schemas.microsoft.com/office/drawing/2014/main" id="{7DF99F4C-2E50-4624-A13E-1933722A7710}"/>
              </a:ext>
            </a:extLst>
          </p:cNvPr>
          <p:cNvSpPr>
            <a:spLocks noGrp="1"/>
          </p:cNvSpPr>
          <p:nvPr>
            <p:ph type="body" sz="quarter" idx="40"/>
          </p:nvPr>
        </p:nvSpPr>
        <p:spPr/>
        <p:txBody>
          <a:bodyPr lIns="180000" tIns="180000" rIns="180000" bIns="180000" anchor="t">
            <a:normAutofit/>
          </a:bodyPr>
          <a:lstStyle/>
          <a:p>
            <a:r>
              <a:rPr lang="en-GB" sz="900">
                <a:latin typeface="Calibri"/>
                <a:cs typeface="Calibri"/>
              </a:rPr>
              <a:t>Clear and logical task analysis Analyse of the brief.</a:t>
            </a:r>
            <a:endParaRPr lang="en-US" sz="900">
              <a:latin typeface="Calibri"/>
              <a:cs typeface="Calibri"/>
            </a:endParaRPr>
          </a:p>
          <a:p>
            <a:r>
              <a:rPr lang="en-GB" sz="900" dirty="0">
                <a:latin typeface="Calibri"/>
                <a:cs typeface="Calibri"/>
              </a:rPr>
              <a:t>Identify areas of research.</a:t>
            </a:r>
            <a:endParaRPr lang="en-US" sz="900" dirty="0">
              <a:latin typeface="Calibri"/>
              <a:cs typeface="Calibri"/>
            </a:endParaRPr>
          </a:p>
          <a:p>
            <a:r>
              <a:rPr lang="en-GB" sz="900" dirty="0">
                <a:latin typeface="Calibri"/>
                <a:cs typeface="Calibri"/>
              </a:rPr>
              <a:t>Produce a mind map using ACCESS FM features.</a:t>
            </a:r>
            <a:endParaRPr lang="en-US" sz="900" dirty="0">
              <a:latin typeface="Calibri"/>
              <a:cs typeface="Calibri"/>
            </a:endParaRPr>
          </a:p>
          <a:p>
            <a:r>
              <a:rPr lang="en-GB" sz="900" dirty="0">
                <a:latin typeface="Calibri"/>
                <a:cs typeface="Calibri"/>
              </a:rPr>
              <a:t>Identify key words which will be used to guide designing.</a:t>
            </a:r>
            <a:endParaRPr lang="en-US" sz="900" dirty="0">
              <a:latin typeface="Calibri"/>
              <a:cs typeface="Calibri"/>
            </a:endParaRPr>
          </a:p>
          <a:p>
            <a:r>
              <a:rPr lang="en-GB" sz="900" dirty="0">
                <a:latin typeface="Calibri"/>
                <a:cs typeface="Calibri"/>
              </a:rPr>
              <a:t>Key words are highlighted in order of importance.</a:t>
            </a:r>
            <a:endParaRPr lang="en-US" sz="900" dirty="0">
              <a:latin typeface="Calibri"/>
              <a:cs typeface="Calibri"/>
            </a:endParaRPr>
          </a:p>
          <a:p>
            <a:r>
              <a:rPr lang="en-GB" sz="900">
                <a:latin typeface="Calibri"/>
                <a:cs typeface="Calibri"/>
              </a:rPr>
              <a:t>Correct conversion of cm to mm’s</a:t>
            </a:r>
            <a:endParaRPr lang="en-US" sz="900">
              <a:latin typeface="Calibri"/>
              <a:cs typeface="Calibri"/>
            </a:endParaRPr>
          </a:p>
          <a:p>
            <a:r>
              <a:rPr lang="en-GB" sz="900" dirty="0">
                <a:latin typeface="Calibri"/>
                <a:cs typeface="Calibri"/>
              </a:rPr>
              <a:t>Correct measurement of lines writing measurements in cm and mm’s. Correct identification of the formula for area and calculation for number of rulers and cost for a class and year group. </a:t>
            </a:r>
            <a:endParaRPr lang="en-US" sz="900" dirty="0">
              <a:latin typeface="Calibri"/>
              <a:cs typeface="Calibri"/>
            </a:endParaRPr>
          </a:p>
          <a:p>
            <a:r>
              <a:rPr lang="en-GB" sz="900" dirty="0">
                <a:latin typeface="Calibri"/>
                <a:cs typeface="Calibri"/>
              </a:rPr>
              <a:t>Used ACCESSFM features with descriptions developed using bullet point format.</a:t>
            </a:r>
            <a:endParaRPr lang="en-US" sz="900" dirty="0">
              <a:latin typeface="Calibri"/>
              <a:cs typeface="Calibri"/>
            </a:endParaRPr>
          </a:p>
          <a:p>
            <a:r>
              <a:rPr lang="en-GB" sz="900" dirty="0">
                <a:latin typeface="Calibri"/>
                <a:cs typeface="Calibri"/>
              </a:rPr>
              <a:t>Described each feature sufficiently to enable a third party to develop designs..</a:t>
            </a:r>
            <a:endParaRPr lang="en-US" sz="900" dirty="0">
              <a:latin typeface="Calibri"/>
              <a:cs typeface="Calibri"/>
            </a:endParaRPr>
          </a:p>
          <a:p>
            <a:r>
              <a:rPr lang="en-GB" sz="900" dirty="0">
                <a:latin typeface="Calibri"/>
                <a:cs typeface="Calibri"/>
              </a:rPr>
              <a:t>Understand why planning procedures are vital for successful manufacture. </a:t>
            </a:r>
            <a:endParaRPr lang="en-US" sz="900" dirty="0">
              <a:latin typeface="Calibri"/>
              <a:cs typeface="Calibri"/>
            </a:endParaRPr>
          </a:p>
          <a:p>
            <a:r>
              <a:rPr lang="en-GB" sz="900" dirty="0">
                <a:latin typeface="Calibri"/>
                <a:cs typeface="Calibri"/>
              </a:rPr>
              <a:t>Produced a correct sequence of making steps and produced this within a flow chart.</a:t>
            </a:r>
            <a:endParaRPr lang="en-US" sz="900" dirty="0">
              <a:latin typeface="Calibri"/>
              <a:cs typeface="Calibri"/>
            </a:endParaRPr>
          </a:p>
          <a:p>
            <a:r>
              <a:rPr lang="en-GB" sz="900" dirty="0">
                <a:latin typeface="Calibri"/>
                <a:cs typeface="Calibri"/>
              </a:rPr>
              <a:t>Produced detailed descriptions as a step by step guide.</a:t>
            </a:r>
            <a:endParaRPr lang="en-US" sz="900" dirty="0">
              <a:latin typeface="Calibri"/>
              <a:cs typeface="Calibri"/>
            </a:endParaRPr>
          </a:p>
          <a:p>
            <a:r>
              <a:rPr lang="en-US" sz="900" dirty="0">
                <a:solidFill>
                  <a:srgbClr val="000000"/>
                </a:solidFill>
                <a:latin typeface="Calibri"/>
                <a:cs typeface="Calibri"/>
              </a:rPr>
              <a:t>Developed a good understanding of 2D Design V2. Correct grid setting, accurate drawing of shapes and addition of lines and numbers</a:t>
            </a:r>
            <a:endParaRPr lang="en-US" dirty="0"/>
          </a:p>
        </p:txBody>
      </p:sp>
      <p:sp>
        <p:nvSpPr>
          <p:cNvPr id="5" name="Text Placeholder 4">
            <a:extLst>
              <a:ext uri="{FF2B5EF4-FFF2-40B4-BE49-F238E27FC236}">
                <a16:creationId xmlns:a16="http://schemas.microsoft.com/office/drawing/2014/main" id="{FB45EC36-493F-07C6-735B-9E317F5C3602}"/>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3D3480A3-A640-FD20-FCB9-0AFF0753DB61}"/>
              </a:ext>
            </a:extLst>
          </p:cNvPr>
          <p:cNvSpPr>
            <a:spLocks noGrp="1"/>
          </p:cNvSpPr>
          <p:nvPr>
            <p:ph type="body" sz="quarter" idx="42"/>
          </p:nvPr>
        </p:nvSpPr>
        <p:spPr/>
        <p:txBody>
          <a:bodyPr lIns="180000" tIns="180000" rIns="180000" bIns="180000" anchor="t">
            <a:normAutofit/>
          </a:bodyPr>
          <a:lstStyle/>
          <a:p>
            <a:r>
              <a:rPr lang="en-GB" sz="900" dirty="0">
                <a:solidFill>
                  <a:srgbClr val="000000"/>
                </a:solidFill>
                <a:latin typeface="Calibri"/>
                <a:cs typeface="Calibri"/>
              </a:rPr>
              <a:t>Problem Solving, Analysis Strategies, Identifying, Reasoning, Discussing and Presenting.</a:t>
            </a:r>
          </a:p>
          <a:p>
            <a:r>
              <a:rPr lang="en-GB" sz="900" dirty="0">
                <a:solidFill>
                  <a:srgbClr val="000000"/>
                </a:solidFill>
                <a:latin typeface="Calibri"/>
                <a:cs typeface="Calibri"/>
              </a:rPr>
              <a:t>Problem solving, thinking, sharing, discussing, calculations – multiplication and division.</a:t>
            </a:r>
          </a:p>
          <a:p>
            <a:r>
              <a:rPr lang="en-GB" sz="900" dirty="0">
                <a:solidFill>
                  <a:srgbClr val="000000"/>
                </a:solidFill>
                <a:latin typeface="Calibri"/>
                <a:cs typeface="Calibri"/>
              </a:rPr>
              <a:t>Thinking, discussing, communicating and providing clear and </a:t>
            </a:r>
            <a:r>
              <a:rPr lang="en-GB" sz="900">
                <a:solidFill>
                  <a:srgbClr val="000000"/>
                </a:solidFill>
                <a:latin typeface="Calibri"/>
                <a:cs typeface="Calibri"/>
              </a:rPr>
              <a:t>logical statements.</a:t>
            </a:r>
          </a:p>
          <a:p>
            <a:r>
              <a:rPr lang="en-GB" sz="900" dirty="0">
                <a:solidFill>
                  <a:srgbClr val="000000"/>
                </a:solidFill>
                <a:latin typeface="Calibri"/>
                <a:cs typeface="Calibri"/>
              </a:rPr>
              <a:t>Thinking, discussing, communicating and providing clear and logical statements, planning.</a:t>
            </a:r>
          </a:p>
          <a:p>
            <a:r>
              <a:rPr lang="en-GB" sz="900" dirty="0">
                <a:solidFill>
                  <a:srgbClr val="000000"/>
                </a:solidFill>
                <a:latin typeface="Calibri"/>
                <a:cs typeface="Calibri"/>
              </a:rPr>
              <a:t>Thinking, discussing, sharing, digital, measuring.</a:t>
            </a:r>
          </a:p>
        </p:txBody>
      </p:sp>
      <p:sp>
        <p:nvSpPr>
          <p:cNvPr id="7" name="Text Placeholder 6">
            <a:extLst>
              <a:ext uri="{FF2B5EF4-FFF2-40B4-BE49-F238E27FC236}">
                <a16:creationId xmlns:a16="http://schemas.microsoft.com/office/drawing/2014/main" id="{AAAE719B-CD24-51BE-44B6-E2F63F43D5F8}"/>
              </a:ext>
            </a:extLst>
          </p:cNvPr>
          <p:cNvSpPr>
            <a:spLocks noGrp="1"/>
          </p:cNvSpPr>
          <p:nvPr>
            <p:ph type="body" sz="quarter" idx="43"/>
          </p:nvPr>
        </p:nvSpPr>
        <p:spPr/>
        <p:txBody>
          <a:bodyPr lIns="180000" tIns="45720" rIns="91440" bIns="45720" anchor="ctr" anchorCtr="0">
            <a:noAutofit/>
          </a:bodyPr>
          <a:lstStyle/>
          <a:p>
            <a:r>
              <a:rPr lang="en-US" dirty="0">
                <a:latin typeface="MASSILIA VF"/>
              </a:rPr>
              <a:t>Skills</a:t>
            </a:r>
          </a:p>
        </p:txBody>
      </p:sp>
      <p:sp>
        <p:nvSpPr>
          <p:cNvPr id="8" name="Text Placeholder 7">
            <a:extLst>
              <a:ext uri="{FF2B5EF4-FFF2-40B4-BE49-F238E27FC236}">
                <a16:creationId xmlns:a16="http://schemas.microsoft.com/office/drawing/2014/main" id="{C2A6BD4C-F1FC-DDC1-D30D-738F141A0157}"/>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1864766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3D06D3-B48C-BE82-F4A1-C5BDBA8EB126}"/>
              </a:ext>
            </a:extLst>
          </p:cNvPr>
          <p:cNvSpPr>
            <a:spLocks noGrp="1"/>
          </p:cNvSpPr>
          <p:nvPr>
            <p:ph type="body" sz="quarter" idx="26"/>
          </p:nvPr>
        </p:nvSpPr>
        <p:spPr/>
        <p:txBody>
          <a:bodyPr lIns="180000" tIns="180000" rIns="180000" bIns="180000" anchor="t">
            <a:normAutofit/>
          </a:bodyPr>
          <a:lstStyle/>
          <a:p>
            <a:r>
              <a:rPr lang="en-GB" sz="900">
                <a:latin typeface="Calibri"/>
                <a:cs typeface="Calibri"/>
              </a:rPr>
              <a:t>CAD: 2D Design V2:</a:t>
            </a:r>
            <a:endParaRPr lang="en-US" sz="900">
              <a:latin typeface="Calibri"/>
              <a:cs typeface="Calibri"/>
            </a:endParaRPr>
          </a:p>
          <a:p>
            <a:r>
              <a:rPr lang="en-GB" sz="900">
                <a:latin typeface="Calibri"/>
                <a:cs typeface="Calibri"/>
              </a:rPr>
              <a:t>To draw a rectangle 300 x 30mm</a:t>
            </a:r>
            <a:endParaRPr lang="en-US" sz="900">
              <a:latin typeface="Calibri"/>
              <a:cs typeface="Calibri"/>
            </a:endParaRPr>
          </a:p>
          <a:p>
            <a:r>
              <a:rPr lang="en-GB" sz="900">
                <a:latin typeface="Calibri"/>
                <a:cs typeface="Calibri"/>
              </a:rPr>
              <a:t>To add 600 individual mm lines to form both sides of a ruler.</a:t>
            </a:r>
            <a:endParaRPr lang="en-US" sz="900">
              <a:latin typeface="Calibri"/>
              <a:cs typeface="Calibri"/>
            </a:endParaRPr>
          </a:p>
          <a:p>
            <a:r>
              <a:rPr lang="en-GB" sz="900">
                <a:latin typeface="Calibri"/>
                <a:cs typeface="Calibri"/>
              </a:rPr>
              <a:t>To add numbers in both 10’s and 1’s.</a:t>
            </a:r>
            <a:endParaRPr lang="en-US" sz="900">
              <a:latin typeface="Calibri"/>
              <a:cs typeface="Calibri"/>
            </a:endParaRPr>
          </a:p>
          <a:p>
            <a:r>
              <a:rPr lang="en-GB" sz="900">
                <a:latin typeface="Calibri"/>
                <a:cs typeface="Calibri"/>
              </a:rPr>
              <a:t>To customise the ruler.</a:t>
            </a:r>
            <a:endParaRPr lang="en-US" sz="900">
              <a:latin typeface="Calibri"/>
              <a:cs typeface="Calibri"/>
            </a:endParaRPr>
          </a:p>
          <a:p>
            <a:r>
              <a:rPr lang="en-GB" sz="1000">
                <a:latin typeface="Calibri"/>
                <a:cs typeface="Calibri"/>
              </a:rPr>
              <a:t>CAD CAM:</a:t>
            </a:r>
            <a:endParaRPr lang="en-US" sz="1000">
              <a:latin typeface="Calibri"/>
              <a:cs typeface="Calibri"/>
            </a:endParaRPr>
          </a:p>
          <a:p>
            <a:r>
              <a:rPr lang="en-GB" sz="1000" dirty="0">
                <a:latin typeface="Calibri"/>
                <a:cs typeface="Calibri"/>
              </a:rPr>
              <a:t>Quality Control procedures to check accuracy of CAD drawing.</a:t>
            </a:r>
            <a:endParaRPr lang="en-US" sz="1000" dirty="0">
              <a:latin typeface="Calibri"/>
              <a:cs typeface="Calibri"/>
            </a:endParaRPr>
          </a:p>
          <a:p>
            <a:r>
              <a:rPr lang="en-GB" sz="1000" dirty="0">
                <a:latin typeface="Calibri"/>
                <a:cs typeface="Calibri"/>
              </a:rPr>
              <a:t>Programming skills when exporting, importing and applying settings to the laser cutter. Depth of cut, speed and temperature. Health and safety / risk assessment.</a:t>
            </a:r>
            <a:endParaRPr lang="en-US" sz="1000" dirty="0">
              <a:latin typeface="Calibri"/>
              <a:cs typeface="Calibri"/>
            </a:endParaRPr>
          </a:p>
          <a:p>
            <a:endParaRPr lang="en-US" sz="1000" dirty="0">
              <a:latin typeface="Calibri"/>
              <a:cs typeface="Calibri"/>
            </a:endParaRPr>
          </a:p>
          <a:p>
            <a:r>
              <a:rPr lang="en-GB" sz="1000" dirty="0">
                <a:latin typeface="Calibri"/>
                <a:cs typeface="Calibri"/>
              </a:rPr>
              <a:t>Evaluation:</a:t>
            </a:r>
            <a:endParaRPr lang="en-US" sz="1000" dirty="0">
              <a:latin typeface="Calibri"/>
              <a:cs typeface="Calibri"/>
            </a:endParaRPr>
          </a:p>
          <a:p>
            <a:r>
              <a:rPr lang="en-GB" sz="1000" dirty="0">
                <a:latin typeface="Calibri"/>
                <a:cs typeface="Calibri"/>
              </a:rPr>
              <a:t>Introduce SWOT analysis.</a:t>
            </a:r>
            <a:endParaRPr lang="en-US" sz="1000" dirty="0">
              <a:latin typeface="Calibri"/>
              <a:cs typeface="Calibri"/>
            </a:endParaRPr>
          </a:p>
          <a:p>
            <a:r>
              <a:rPr lang="en-GB" sz="1000" dirty="0">
                <a:latin typeface="Calibri"/>
                <a:cs typeface="Calibri"/>
              </a:rPr>
              <a:t>Identify strengths and weaknesses.</a:t>
            </a:r>
            <a:endParaRPr lang="en-US" sz="1000" dirty="0">
              <a:latin typeface="Calibri"/>
              <a:cs typeface="Calibri"/>
            </a:endParaRPr>
          </a:p>
          <a:p>
            <a:r>
              <a:rPr lang="en-GB" sz="1000" dirty="0">
                <a:latin typeface="Calibri"/>
                <a:cs typeface="Calibri"/>
              </a:rPr>
              <a:t>Analysis against specification criteria.</a:t>
            </a:r>
            <a:endParaRPr lang="en-US" sz="1000" dirty="0">
              <a:latin typeface="Calibri"/>
              <a:cs typeface="Calibri"/>
            </a:endParaRPr>
          </a:p>
          <a:p>
            <a:endParaRPr lang="en-US" dirty="0"/>
          </a:p>
        </p:txBody>
      </p:sp>
      <p:sp>
        <p:nvSpPr>
          <p:cNvPr id="3" name="Text Placeholder 2">
            <a:extLst>
              <a:ext uri="{FF2B5EF4-FFF2-40B4-BE49-F238E27FC236}">
                <a16:creationId xmlns:a16="http://schemas.microsoft.com/office/drawing/2014/main" id="{9B349843-2FA6-6F6A-261A-6033846AEBF8}"/>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 AMCAN</a:t>
            </a:r>
            <a:endParaRPr lang="en-US" dirty="0"/>
          </a:p>
        </p:txBody>
      </p:sp>
      <p:sp>
        <p:nvSpPr>
          <p:cNvPr id="4" name="Text Placeholder 3">
            <a:extLst>
              <a:ext uri="{FF2B5EF4-FFF2-40B4-BE49-F238E27FC236}">
                <a16:creationId xmlns:a16="http://schemas.microsoft.com/office/drawing/2014/main" id="{F7FEB8B0-7145-B7F9-0066-751AC3F584C8}"/>
              </a:ext>
            </a:extLst>
          </p:cNvPr>
          <p:cNvSpPr>
            <a:spLocks noGrp="1"/>
          </p:cNvSpPr>
          <p:nvPr>
            <p:ph type="body" sz="quarter" idx="40"/>
          </p:nvPr>
        </p:nvSpPr>
        <p:spPr/>
        <p:txBody>
          <a:bodyPr lIns="180000" tIns="180000" rIns="180000" bIns="180000" anchor="t">
            <a:normAutofit/>
          </a:bodyPr>
          <a:lstStyle/>
          <a:p>
            <a:r>
              <a:rPr lang="en-GB" sz="900" dirty="0">
                <a:solidFill>
                  <a:srgbClr val="000000"/>
                </a:solidFill>
                <a:latin typeface="Calibri"/>
                <a:cs typeface="Calibri"/>
              </a:rPr>
              <a:t>Accurate 300mm ruler, drawn to scale with both cm and mm.</a:t>
            </a:r>
            <a:endParaRPr lang="en-US" sz="900">
              <a:solidFill>
                <a:srgbClr val="000000"/>
              </a:solidFill>
              <a:latin typeface="Calibri"/>
              <a:cs typeface="Calibri"/>
            </a:endParaRPr>
          </a:p>
          <a:p>
            <a:r>
              <a:rPr lang="en-GB" sz="900">
                <a:solidFill>
                  <a:srgbClr val="000000"/>
                </a:solidFill>
                <a:latin typeface="Calibri"/>
                <a:cs typeface="Calibri"/>
              </a:rPr>
              <a:t>Accurate 300mm ruler, drawn to scale with both cm and mm.</a:t>
            </a:r>
          </a:p>
          <a:p>
            <a:r>
              <a:rPr lang="en-GB" sz="900" dirty="0">
                <a:solidFill>
                  <a:srgbClr val="000000"/>
                </a:solidFill>
                <a:latin typeface="Calibri"/>
                <a:cs typeface="Calibri"/>
              </a:rPr>
              <a:t>Completed QC test procedures.</a:t>
            </a:r>
          </a:p>
          <a:p>
            <a:r>
              <a:rPr lang="en-GB" sz="900" dirty="0">
                <a:solidFill>
                  <a:srgbClr val="000000"/>
                </a:solidFill>
                <a:latin typeface="Calibri"/>
                <a:cs typeface="Calibri"/>
              </a:rPr>
              <a:t>Successful programming steps applied.</a:t>
            </a:r>
          </a:p>
          <a:p>
            <a:r>
              <a:rPr lang="en-GB" sz="900" dirty="0">
                <a:solidFill>
                  <a:srgbClr val="000000"/>
                </a:solidFill>
                <a:latin typeface="Calibri"/>
                <a:cs typeface="Calibri"/>
              </a:rPr>
              <a:t>Manufactured / cut the ruler.</a:t>
            </a:r>
          </a:p>
          <a:p>
            <a:endParaRPr lang="en-GB" sz="900" dirty="0">
              <a:solidFill>
                <a:srgbClr val="000000"/>
              </a:solidFill>
              <a:latin typeface="Calibri"/>
              <a:cs typeface="Calibri"/>
            </a:endParaRPr>
          </a:p>
          <a:p>
            <a:endParaRPr lang="en-GB" sz="900" dirty="0">
              <a:solidFill>
                <a:srgbClr val="000000"/>
              </a:solidFill>
              <a:latin typeface="Calibri"/>
              <a:cs typeface="Calibri"/>
            </a:endParaRPr>
          </a:p>
          <a:p>
            <a:endParaRPr lang="en-GB" sz="900" dirty="0">
              <a:solidFill>
                <a:srgbClr val="000000"/>
              </a:solidFill>
              <a:latin typeface="Calibri"/>
              <a:cs typeface="Calibri"/>
            </a:endParaRPr>
          </a:p>
          <a:p>
            <a:endParaRPr lang="en-GB" sz="900" dirty="0">
              <a:solidFill>
                <a:srgbClr val="000000"/>
              </a:solidFill>
              <a:latin typeface="Calibri"/>
              <a:cs typeface="Calibri"/>
            </a:endParaRPr>
          </a:p>
          <a:p>
            <a:endParaRPr lang="en-GB" sz="900" dirty="0">
              <a:solidFill>
                <a:srgbClr val="000000"/>
              </a:solidFill>
              <a:latin typeface="Calibri"/>
              <a:cs typeface="Calibri"/>
            </a:endParaRPr>
          </a:p>
          <a:p>
            <a:endParaRPr lang="en-GB" sz="900" dirty="0">
              <a:solidFill>
                <a:srgbClr val="000000"/>
              </a:solidFill>
              <a:latin typeface="Calibri"/>
              <a:cs typeface="Calibri"/>
            </a:endParaRPr>
          </a:p>
          <a:p>
            <a:endParaRPr lang="en-GB" sz="900" dirty="0">
              <a:solidFill>
                <a:srgbClr val="000000"/>
              </a:solidFill>
              <a:latin typeface="Calibri"/>
              <a:cs typeface="Calibri"/>
            </a:endParaRPr>
          </a:p>
          <a:p>
            <a:r>
              <a:rPr lang="en-GB" sz="900" dirty="0">
                <a:solidFill>
                  <a:srgbClr val="000000"/>
                </a:solidFill>
                <a:latin typeface="Calibri"/>
                <a:cs typeface="Calibri"/>
              </a:rPr>
              <a:t>Detailed and objective evaluation showing reasoned response.</a:t>
            </a:r>
          </a:p>
          <a:p>
            <a:r>
              <a:rPr lang="en-GB" sz="900" dirty="0">
                <a:solidFill>
                  <a:srgbClr val="000000"/>
                </a:solidFill>
                <a:latin typeface="Calibri"/>
                <a:cs typeface="Calibri"/>
              </a:rPr>
              <a:t>Analysed outcome using SWOT analysis.</a:t>
            </a:r>
          </a:p>
          <a:p>
            <a:r>
              <a:rPr lang="en-GB" sz="900" dirty="0">
                <a:solidFill>
                  <a:srgbClr val="000000"/>
                </a:solidFill>
                <a:latin typeface="Calibri"/>
                <a:cs typeface="Calibri"/>
              </a:rPr>
              <a:t>Consider fitness for purpose.</a:t>
            </a:r>
          </a:p>
          <a:p>
            <a:endParaRPr lang="en-GB" sz="900" dirty="0">
              <a:solidFill>
                <a:srgbClr val="000000"/>
              </a:solidFill>
              <a:latin typeface="Calibri"/>
              <a:cs typeface="Calibri"/>
            </a:endParaRPr>
          </a:p>
        </p:txBody>
      </p:sp>
      <p:sp>
        <p:nvSpPr>
          <p:cNvPr id="5" name="Text Placeholder 4">
            <a:extLst>
              <a:ext uri="{FF2B5EF4-FFF2-40B4-BE49-F238E27FC236}">
                <a16:creationId xmlns:a16="http://schemas.microsoft.com/office/drawing/2014/main" id="{D21C87AD-6CDD-BF0E-1BA4-32E7F33FF239}"/>
              </a:ext>
            </a:extLst>
          </p:cNvPr>
          <p:cNvSpPr>
            <a:spLocks noGrp="1"/>
          </p:cNvSpPr>
          <p:nvPr>
            <p:ph type="body" sz="quarter" idx="41"/>
          </p:nvPr>
        </p:nvSpPr>
        <p:spPr/>
        <p:txBody>
          <a:bodyPr lIns="180000" tIns="45720" rIns="91440" bIns="45720" anchor="ctr" anchorCtr="0">
            <a:noAutofit/>
          </a:bodyPr>
          <a:lstStyle/>
          <a:p>
            <a:r>
              <a:rPr lang="en-US" dirty="0" err="1">
                <a:latin typeface="MASSILIA VF"/>
              </a:rPr>
              <a:t>Suiccess</a:t>
            </a:r>
            <a:r>
              <a:rPr lang="en-US" dirty="0">
                <a:latin typeface="MASSILIA VF"/>
              </a:rPr>
              <a:t> Criteria</a:t>
            </a:r>
            <a:endParaRPr lang="en-US" dirty="0"/>
          </a:p>
        </p:txBody>
      </p:sp>
      <p:sp>
        <p:nvSpPr>
          <p:cNvPr id="6" name="Text Placeholder 5">
            <a:extLst>
              <a:ext uri="{FF2B5EF4-FFF2-40B4-BE49-F238E27FC236}">
                <a16:creationId xmlns:a16="http://schemas.microsoft.com/office/drawing/2014/main" id="{8862C0AC-B375-1139-9C74-D17B736ED96C}"/>
              </a:ext>
            </a:extLst>
          </p:cNvPr>
          <p:cNvSpPr>
            <a:spLocks noGrp="1"/>
          </p:cNvSpPr>
          <p:nvPr>
            <p:ph type="body" sz="quarter" idx="42"/>
          </p:nvPr>
        </p:nvSpPr>
        <p:spPr/>
        <p:txBody>
          <a:bodyPr lIns="180000" tIns="180000" rIns="180000" bIns="180000" anchor="t">
            <a:normAutofit/>
          </a:bodyPr>
          <a:lstStyle/>
          <a:p>
            <a:r>
              <a:rPr lang="en-GB" sz="900">
                <a:solidFill>
                  <a:srgbClr val="000000"/>
                </a:solidFill>
                <a:latin typeface="Calibri"/>
                <a:cs typeface="Calibri"/>
              </a:rPr>
              <a:t>Thinking, discussing, sharing, digital, measuring.</a:t>
            </a:r>
            <a:endParaRPr lang="en-US" sz="900">
              <a:latin typeface="Calibri"/>
              <a:cs typeface="Calibri"/>
            </a:endParaRPr>
          </a:p>
          <a:p>
            <a:endParaRPr lang="en-GB" sz="1000" dirty="0">
              <a:latin typeface="Calibri"/>
              <a:cs typeface="Calibri"/>
            </a:endParaRPr>
          </a:p>
          <a:p>
            <a:r>
              <a:rPr lang="en-GB" sz="1000" dirty="0">
                <a:latin typeface="Calibri"/>
                <a:cs typeface="Calibri"/>
              </a:rPr>
              <a:t>Problem solving, </a:t>
            </a:r>
            <a:r>
              <a:rPr lang="en-GB" sz="900" dirty="0">
                <a:latin typeface="Calibri"/>
                <a:cs typeface="Calibri"/>
              </a:rPr>
              <a:t>Thinking, discussing, sharing, digital, measuring.</a:t>
            </a:r>
            <a:endParaRPr lang="en-US" sz="900">
              <a:latin typeface="Calibri"/>
              <a:cs typeface="Calibri"/>
            </a:endParaRPr>
          </a:p>
          <a:p>
            <a:endParaRPr lang="en-US" sz="900" dirty="0">
              <a:latin typeface="Calibri"/>
              <a:cs typeface="Calibri"/>
            </a:endParaRPr>
          </a:p>
          <a:p>
            <a:endParaRPr lang="en-US" sz="900" dirty="0">
              <a:latin typeface="Calibri"/>
              <a:cs typeface="Calibri"/>
            </a:endParaRPr>
          </a:p>
          <a:p>
            <a:endParaRPr lang="en-US" sz="900" dirty="0">
              <a:latin typeface="Calibri"/>
              <a:cs typeface="Calibri"/>
            </a:endParaRPr>
          </a:p>
          <a:p>
            <a:endParaRPr lang="en-US" sz="900" dirty="0">
              <a:latin typeface="Calibri"/>
              <a:cs typeface="Calibri"/>
            </a:endParaRPr>
          </a:p>
          <a:p>
            <a:endParaRPr lang="en-US" sz="900" dirty="0">
              <a:latin typeface="Calibri"/>
              <a:cs typeface="Calibri"/>
            </a:endParaRPr>
          </a:p>
          <a:p>
            <a:endParaRPr lang="en-US" sz="900" dirty="0">
              <a:latin typeface="Calibri"/>
              <a:cs typeface="Calibri"/>
            </a:endParaRPr>
          </a:p>
          <a:p>
            <a:r>
              <a:rPr lang="en-GB" sz="1000" dirty="0">
                <a:latin typeface="Calibri"/>
                <a:cs typeface="Calibri"/>
              </a:rPr>
              <a:t>Problem solving, </a:t>
            </a:r>
            <a:r>
              <a:rPr lang="en-GB" sz="900" dirty="0">
                <a:latin typeface="Calibri"/>
                <a:cs typeface="Calibri"/>
              </a:rPr>
              <a:t>Thinking, discussing, sharing, analysing and evaluating.</a:t>
            </a:r>
            <a:endParaRPr lang="en-US" sz="900" dirty="0">
              <a:latin typeface="Calibri"/>
              <a:cs typeface="Calibri"/>
            </a:endParaRPr>
          </a:p>
          <a:p>
            <a:endParaRPr lang="en-US" dirty="0"/>
          </a:p>
        </p:txBody>
      </p:sp>
      <p:sp>
        <p:nvSpPr>
          <p:cNvPr id="7" name="Text Placeholder 6">
            <a:extLst>
              <a:ext uri="{FF2B5EF4-FFF2-40B4-BE49-F238E27FC236}">
                <a16:creationId xmlns:a16="http://schemas.microsoft.com/office/drawing/2014/main" id="{CD896EF3-768B-F565-2985-051EC3D3B52A}"/>
              </a:ext>
            </a:extLst>
          </p:cNvPr>
          <p:cNvSpPr>
            <a:spLocks noGrp="1"/>
          </p:cNvSpPr>
          <p:nvPr>
            <p:ph type="body" sz="quarter" idx="43"/>
          </p:nvPr>
        </p:nvSpPr>
        <p:spPr/>
        <p:txBody>
          <a:bodyPr lIns="180000" tIns="45720" rIns="91440" bIns="45720" anchor="ctr" anchorCtr="0">
            <a:noAutofit/>
          </a:bodyPr>
          <a:lstStyle/>
          <a:p>
            <a:r>
              <a:rPr lang="en-US" dirty="0">
                <a:latin typeface="MASSILIA VF"/>
              </a:rPr>
              <a:t>Skills</a:t>
            </a:r>
          </a:p>
        </p:txBody>
      </p:sp>
      <p:sp>
        <p:nvSpPr>
          <p:cNvPr id="8" name="Text Placeholder 7">
            <a:extLst>
              <a:ext uri="{FF2B5EF4-FFF2-40B4-BE49-F238E27FC236}">
                <a16:creationId xmlns:a16="http://schemas.microsoft.com/office/drawing/2014/main" id="{0693B0C8-5146-0561-F44C-CA83411BE07F}"/>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355535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rPr>
              <a:t>Learners will have a basic understanding of how to use a ruler.</a:t>
            </a:r>
            <a:endParaRPr lang="en-US" sz="900" dirty="0"/>
          </a:p>
          <a:p>
            <a:r>
              <a:rPr lang="en-US" sz="900">
                <a:latin typeface="MASSILIA VF"/>
              </a:rPr>
              <a:t>Some understanding how to convert between mm and cm.</a:t>
            </a:r>
            <a:endParaRPr lang="en-US" sz="900" dirty="0"/>
          </a:p>
          <a:p>
            <a:r>
              <a:rPr lang="en-US" sz="900" dirty="0">
                <a:latin typeface="MASSILIA VF"/>
              </a:rPr>
              <a:t>Basic understanding of CAD from use on chrome books.</a:t>
            </a:r>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GB" sz="800" dirty="0">
                <a:latin typeface="Calibri"/>
                <a:ea typeface="Calibri"/>
                <a:cs typeface="Calibri"/>
              </a:rPr>
              <a:t>Quay Concepts has recognised the need for Year 7 learners to be able to measure and calculate using both ‘</a:t>
            </a:r>
            <a:r>
              <a:rPr lang="en-GB" sz="800" b="1" dirty="0">
                <a:latin typeface="Calibri"/>
                <a:ea typeface="Calibri"/>
                <a:cs typeface="Calibri"/>
              </a:rPr>
              <a:t>cm’ </a:t>
            </a:r>
            <a:r>
              <a:rPr lang="en-GB" sz="800" dirty="0">
                <a:latin typeface="Calibri"/>
                <a:ea typeface="Calibri"/>
                <a:cs typeface="Calibri"/>
              </a:rPr>
              <a:t>and</a:t>
            </a:r>
            <a:r>
              <a:rPr lang="en-GB" sz="800" b="1" dirty="0">
                <a:latin typeface="Calibri"/>
                <a:ea typeface="Calibri"/>
                <a:cs typeface="Calibri"/>
              </a:rPr>
              <a:t> ‘mm’</a:t>
            </a:r>
            <a:r>
              <a:rPr lang="en-GB" sz="800" dirty="0">
                <a:latin typeface="Calibri"/>
                <a:ea typeface="Calibri"/>
                <a:cs typeface="Calibri"/>
              </a:rPr>
              <a:t>. Your task is to design and make a 30cm / 300mm ruler using CAD CAM. </a:t>
            </a:r>
            <a:endParaRPr lang="en-US" sz="800" dirty="0">
              <a:solidFill>
                <a:srgbClr val="000000"/>
              </a:solidFill>
              <a:latin typeface="Calibri"/>
              <a:ea typeface="Calibri"/>
              <a:cs typeface="Calibri"/>
            </a:endParaRPr>
          </a:p>
          <a:p>
            <a:r>
              <a:rPr lang="en-GB" sz="800" dirty="0">
                <a:latin typeface="Calibri"/>
                <a:ea typeface="Calibri"/>
                <a:cs typeface="Calibri"/>
              </a:rPr>
              <a:t>This new project is going to involve you designing, customising and manufacturing your own 30cm / 300mm ruler using CAD and CAM.  </a:t>
            </a:r>
            <a:endParaRPr lang="en-US" sz="800" dirty="0">
              <a:solidFill>
                <a:srgbClr val="000000"/>
              </a:solidFill>
              <a:latin typeface="Calibri"/>
              <a:ea typeface="Calibri"/>
              <a:cs typeface="Calibri"/>
            </a:endParaRPr>
          </a:p>
          <a:p>
            <a:r>
              <a:rPr lang="en-GB" sz="800" dirty="0">
                <a:latin typeface="Calibri"/>
                <a:ea typeface="Calibri"/>
                <a:cs typeface="Calibri"/>
              </a:rPr>
              <a:t>1. Why do I need a ruler that has both cm and mm on it? </a:t>
            </a:r>
            <a:endParaRPr lang="en-US" sz="800" dirty="0">
              <a:solidFill>
                <a:srgbClr val="000000"/>
              </a:solidFill>
              <a:latin typeface="Calibri"/>
              <a:ea typeface="Calibri"/>
              <a:cs typeface="Calibri"/>
            </a:endParaRPr>
          </a:p>
          <a:p>
            <a:r>
              <a:rPr lang="en-GB" sz="800" dirty="0">
                <a:latin typeface="Calibri"/>
                <a:ea typeface="Calibri"/>
                <a:cs typeface="Calibri"/>
              </a:rPr>
              <a:t>2. What is the purpose of a ruler? </a:t>
            </a:r>
            <a:endParaRPr lang="en-US" sz="800" dirty="0">
              <a:solidFill>
                <a:srgbClr val="000000"/>
              </a:solidFill>
              <a:latin typeface="Calibri"/>
              <a:ea typeface="Calibri"/>
              <a:cs typeface="Calibri"/>
            </a:endParaRPr>
          </a:p>
          <a:p>
            <a:r>
              <a:rPr lang="en-GB" sz="800" dirty="0">
                <a:latin typeface="Calibri"/>
                <a:ea typeface="Calibri"/>
                <a:cs typeface="Calibri"/>
              </a:rPr>
              <a:t>3. Where and when will I use a ruler? </a:t>
            </a:r>
            <a:endParaRPr lang="en-US" sz="800" dirty="0">
              <a:solidFill>
                <a:srgbClr val="000000"/>
              </a:solidFill>
              <a:latin typeface="Calibri"/>
              <a:ea typeface="Calibri"/>
              <a:cs typeface="Calibri"/>
            </a:endParaRPr>
          </a:p>
          <a:p>
            <a:r>
              <a:rPr lang="en-GB" sz="800" dirty="0">
                <a:latin typeface="Calibri"/>
                <a:ea typeface="Calibri"/>
                <a:cs typeface="Calibri"/>
              </a:rPr>
              <a:t>4. What information should be displayed on the ruler? </a:t>
            </a:r>
            <a:endParaRPr lang="en-US" sz="800" dirty="0">
              <a:solidFill>
                <a:srgbClr val="000000"/>
              </a:solidFill>
              <a:latin typeface="Calibri"/>
              <a:ea typeface="Calibri"/>
              <a:cs typeface="Calibri"/>
            </a:endParaRPr>
          </a:p>
          <a:p>
            <a:r>
              <a:rPr lang="en-GB" sz="800" dirty="0">
                <a:latin typeface="Calibri"/>
                <a:ea typeface="Calibri"/>
                <a:cs typeface="Calibri"/>
              </a:rPr>
              <a:t>5. What materials could I use to make the ruler and why? </a:t>
            </a:r>
            <a:endParaRPr lang="en-US" sz="800" dirty="0">
              <a:solidFill>
                <a:srgbClr val="000000"/>
              </a:solidFill>
              <a:latin typeface="Calibri"/>
              <a:ea typeface="Calibri"/>
              <a:cs typeface="Calibri"/>
            </a:endParaRPr>
          </a:p>
          <a:p>
            <a:r>
              <a:rPr lang="en-GB" sz="800" dirty="0">
                <a:latin typeface="Calibri"/>
                <a:ea typeface="Calibri"/>
                <a:cs typeface="Calibri"/>
              </a:rPr>
              <a:t>6. How much would I expect to pay for the ruler and why? </a:t>
            </a:r>
            <a:endParaRPr lang="en-US" sz="800" dirty="0">
              <a:solidFill>
                <a:srgbClr val="000000"/>
              </a:solidFill>
              <a:latin typeface="Calibri"/>
              <a:ea typeface="Calibri"/>
              <a:cs typeface="Calibri"/>
            </a:endParaRPr>
          </a:p>
          <a:p>
            <a:r>
              <a:rPr lang="en-GB" sz="800" dirty="0">
                <a:latin typeface="Calibri"/>
                <a:ea typeface="Calibri"/>
                <a:cs typeface="Calibri"/>
              </a:rPr>
              <a:t>7. How much time will I need to make it? </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20000"/>
          </a:bodyPr>
          <a:lstStyle/>
          <a:p>
            <a:r>
              <a:rPr lang="en-GB" sz="1000" dirty="0">
                <a:latin typeface="Calibri"/>
                <a:ea typeface="Calibri"/>
                <a:cs typeface="Calibri"/>
              </a:rPr>
              <a:t>Key words as part of the design process. </a:t>
            </a:r>
            <a:endParaRPr lang="en-US" sz="1000" dirty="0">
              <a:solidFill>
                <a:srgbClr val="000000"/>
              </a:solidFill>
              <a:latin typeface="Calibri"/>
              <a:ea typeface="Calibri"/>
              <a:cs typeface="Calibri"/>
            </a:endParaRPr>
          </a:p>
          <a:p>
            <a:r>
              <a:rPr lang="en-GB" sz="1000" dirty="0">
                <a:latin typeface="Calibri"/>
                <a:ea typeface="Calibri"/>
                <a:cs typeface="Calibri"/>
              </a:rPr>
              <a:t>Writing an initial specification in bullet point format, then produce a piece of extended writing using paragraph format. </a:t>
            </a:r>
            <a:endParaRPr lang="en-US" sz="1000" dirty="0">
              <a:solidFill>
                <a:srgbClr val="000000"/>
              </a:solidFill>
              <a:latin typeface="Calibri"/>
              <a:ea typeface="Calibri"/>
              <a:cs typeface="Calibri"/>
            </a:endParaRPr>
          </a:p>
          <a:p>
            <a:r>
              <a:rPr lang="en-GB" sz="1000" dirty="0">
                <a:latin typeface="Calibri"/>
                <a:ea typeface="Calibri"/>
                <a:cs typeface="Calibri"/>
              </a:rPr>
              <a:t>Writing planning procedures. Step by step guide / instructions. </a:t>
            </a:r>
            <a:endParaRPr lang="en-US" sz="1000" dirty="0">
              <a:solidFill>
                <a:srgbClr val="000000"/>
              </a:solidFill>
              <a:latin typeface="Calibri"/>
              <a:ea typeface="Calibri"/>
              <a:cs typeface="Calibri"/>
            </a:endParaRPr>
          </a:p>
          <a:p>
            <a:r>
              <a:rPr lang="en-GB" sz="1000" dirty="0">
                <a:latin typeface="Calibri"/>
                <a:ea typeface="Calibri"/>
                <a:cs typeface="Calibri"/>
              </a:rPr>
              <a:t>Writing an evaluation. Objective reasoned explanations. </a:t>
            </a:r>
            <a:endParaRPr lang="en-US" sz="1000" dirty="0">
              <a:solidFill>
                <a:srgbClr val="000000"/>
              </a:solidFill>
              <a:latin typeface="Calibri"/>
              <a:ea typeface="Calibri"/>
              <a:cs typeface="Calibri"/>
            </a:endParaRPr>
          </a:p>
          <a:p>
            <a:r>
              <a:rPr lang="en-GB" sz="1000" dirty="0">
                <a:latin typeface="Calibri"/>
                <a:ea typeface="Calibri"/>
                <a:cs typeface="Calibri"/>
              </a:rPr>
              <a:t>Numeracy Key Task which is based on converting measurements from cm to mm, calculating area and cost.</a:t>
            </a:r>
            <a:endParaRPr lang="en-US" sz="1000" dirty="0">
              <a:solidFill>
                <a:srgbClr val="000000"/>
              </a:solidFill>
              <a:latin typeface="Calibri"/>
              <a:ea typeface="Calibri"/>
              <a:cs typeface="Calibri"/>
            </a:endParaRPr>
          </a:p>
          <a:p>
            <a:r>
              <a:rPr lang="en-GB" sz="1000" dirty="0">
                <a:latin typeface="Calibri"/>
                <a:ea typeface="Calibri"/>
                <a:cs typeface="Calibri"/>
              </a:rPr>
              <a:t>Calculate how many rulers can be manufactured from sheets, calculate number of sheets per class and then year group. Apply cost to the formula.</a:t>
            </a:r>
            <a:endParaRPr lang="en-US" sz="1000" dirty="0">
              <a:solidFill>
                <a:srgbClr val="000000"/>
              </a:solidFill>
              <a:latin typeface="Calibri"/>
              <a:ea typeface="Calibri"/>
              <a:cs typeface="Calibri"/>
            </a:endParaRPr>
          </a:p>
          <a:p>
            <a:r>
              <a:rPr lang="en-GB" sz="1000" dirty="0">
                <a:latin typeface="Calibri"/>
                <a:ea typeface="Calibri"/>
                <a:cs typeface="Calibri"/>
              </a:rPr>
              <a:t>Accurate measuring in mm when design the ruler </a:t>
            </a:r>
            <a:r>
              <a:rPr lang="en-GB" sz="1000">
                <a:latin typeface="Calibri"/>
                <a:ea typeface="Calibri"/>
                <a:cs typeface="Calibri"/>
              </a:rPr>
              <a:t>through CAD.</a:t>
            </a:r>
          </a:p>
          <a:p>
            <a:r>
              <a:rPr lang="en-GB" sz="1000" dirty="0" err="1">
                <a:latin typeface="Calibri"/>
                <a:ea typeface="Calibri"/>
                <a:cs typeface="Calibri"/>
              </a:rPr>
              <a:t>Manufactuiring</a:t>
            </a:r>
            <a:r>
              <a:rPr lang="en-GB" sz="1000" dirty="0">
                <a:latin typeface="Calibri"/>
                <a:ea typeface="Calibri"/>
                <a:cs typeface="Calibri"/>
              </a:rPr>
              <a:t> CAD CAM</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GB" sz="1000" dirty="0">
                <a:latin typeface="Calibri"/>
                <a:ea typeface="Calibri"/>
                <a:cs typeface="Calibri"/>
              </a:rPr>
              <a:t>Aesthetics, Environment, Analyse, Investigate, CAD, CAM, Export, Import, Client, Customer, Measurements, </a:t>
            </a:r>
            <a:r>
              <a:rPr lang="en-GB" sz="1000" dirty="0" err="1">
                <a:latin typeface="Calibri"/>
                <a:ea typeface="Calibri"/>
                <a:cs typeface="Calibri"/>
              </a:rPr>
              <a:t>Millimeters</a:t>
            </a:r>
            <a:r>
              <a:rPr lang="en-GB" sz="1000" dirty="0">
                <a:latin typeface="Calibri"/>
                <a:ea typeface="Calibri"/>
                <a:cs typeface="Calibri"/>
              </a:rPr>
              <a:t>, </a:t>
            </a:r>
            <a:r>
              <a:rPr lang="en-GB" sz="1000" dirty="0" err="1">
                <a:latin typeface="Calibri"/>
                <a:ea typeface="Calibri"/>
                <a:cs typeface="Calibri"/>
              </a:rPr>
              <a:t>Centimeteres</a:t>
            </a:r>
            <a:r>
              <a:rPr lang="en-GB" sz="1000" dirty="0">
                <a:latin typeface="Calibri"/>
                <a:ea typeface="Calibri"/>
                <a:cs typeface="Calibri"/>
              </a:rPr>
              <a:t>, Grid, Scale.</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Importance of measuring accurately, converting between mm and cm, using automation to manufacture products to the same standard. </a:t>
            </a:r>
            <a:endParaRPr lang="en-US" sz="900">
              <a:latin typeface="MASSILIA VF"/>
            </a:endParaRPr>
          </a:p>
          <a:p>
            <a:r>
              <a:rPr lang="en-US" sz="900" dirty="0" err="1">
                <a:latin typeface="MASSILIA VF"/>
              </a:rPr>
              <a:t>Calaculating</a:t>
            </a:r>
            <a:r>
              <a:rPr lang="en-US" sz="900" dirty="0">
                <a:latin typeface="MASSILIA VF"/>
              </a:rPr>
              <a:t> quantity of materials.</a:t>
            </a:r>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250</cp:revision>
  <dcterms:created xsi:type="dcterms:W3CDTF">2024-02-26T09:08:58Z</dcterms:created>
  <dcterms:modified xsi:type="dcterms:W3CDTF">2024-07-02T18:43:18Z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