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90" r:id="rId8"/>
    <p:sldId id="278" r:id="rId9"/>
    <p:sldId id="279" r:id="rId10"/>
    <p:sldId id="282" r:id="rId11"/>
    <p:sldId id="287" r:id="rId12"/>
    <p:sldId id="288" r:id="rId13"/>
    <p:sldId id="289" r:id="rId14"/>
    <p:sldId id="284" r:id="rId15"/>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9D1817-C4F4-2414-F77A-88CBED8D514A}" v="1" dt="2024-07-23T19:02:18.9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Jennings" userId="S::christopher.jennings@connahsquayhs.org.uk::f74f5d19-7dfd-4d59-ba62-6ecbd51b1e2c" providerId="AD" clId="Web-{AFE671C8-99DA-ECAE-0A3C-38325DDD2084}"/>
    <pc:docChg chg="addSld modSld">
      <pc:chgData name="Christopher Jennings" userId="S::christopher.jennings@connahsquayhs.org.uk::f74f5d19-7dfd-4d59-ba62-6ecbd51b1e2c" providerId="AD" clId="Web-{AFE671C8-99DA-ECAE-0A3C-38325DDD2084}" dt="2024-06-27T17:53:41.957" v="697" actId="20577"/>
      <pc:docMkLst>
        <pc:docMk/>
      </pc:docMkLst>
      <pc:sldChg chg="modSp">
        <pc:chgData name="Christopher Jennings" userId="S::christopher.jennings@connahsquayhs.org.uk::f74f5d19-7dfd-4d59-ba62-6ecbd51b1e2c" providerId="AD" clId="Web-{AFE671C8-99DA-ECAE-0A3C-38325DDD2084}" dt="2024-06-27T17:23:32.491" v="507" actId="20577"/>
        <pc:sldMkLst>
          <pc:docMk/>
          <pc:sldMk cId="1981651252" sldId="278"/>
        </pc:sldMkLst>
        <pc:spChg chg="mod">
          <ac:chgData name="Christopher Jennings" userId="S::christopher.jennings@connahsquayhs.org.uk::f74f5d19-7dfd-4d59-ba62-6ecbd51b1e2c" providerId="AD" clId="Web-{AFE671C8-99DA-ECAE-0A3C-38325DDD2084}" dt="2024-06-27T17:15:34.852" v="458" actId="20577"/>
          <ac:spMkLst>
            <pc:docMk/>
            <pc:sldMk cId="1981651252" sldId="278"/>
            <ac:spMk id="2" creationId="{B77F1C2E-7359-4E67-E2F1-060331D23AB7}"/>
          </ac:spMkLst>
        </pc:spChg>
        <pc:spChg chg="mod">
          <ac:chgData name="Christopher Jennings" userId="S::christopher.jennings@connahsquayhs.org.uk::f74f5d19-7dfd-4d59-ba62-6ecbd51b1e2c" providerId="AD" clId="Web-{AFE671C8-99DA-ECAE-0A3C-38325DDD2084}" dt="2024-06-27T17:22:32.255" v="504" actId="20577"/>
          <ac:spMkLst>
            <pc:docMk/>
            <pc:sldMk cId="1981651252" sldId="278"/>
            <ac:spMk id="4" creationId="{DF4B6647-26ED-AE4F-C7C6-F118FCC94D72}"/>
          </ac:spMkLst>
        </pc:spChg>
        <pc:spChg chg="mod">
          <ac:chgData name="Christopher Jennings" userId="S::christopher.jennings@connahsquayhs.org.uk::f74f5d19-7dfd-4d59-ba62-6ecbd51b1e2c" providerId="AD" clId="Web-{AFE671C8-99DA-ECAE-0A3C-38325DDD2084}" dt="2024-06-27T17:23:32.491" v="507" actId="20577"/>
          <ac:spMkLst>
            <pc:docMk/>
            <pc:sldMk cId="1981651252" sldId="278"/>
            <ac:spMk id="7" creationId="{2E5624FB-155B-4395-46B6-A4D8F5D58C9A}"/>
          </ac:spMkLst>
        </pc:spChg>
        <pc:spChg chg="mod">
          <ac:chgData name="Christopher Jennings" userId="S::christopher.jennings@connahsquayhs.org.uk::f74f5d19-7dfd-4d59-ba62-6ecbd51b1e2c" providerId="AD" clId="Web-{AFE671C8-99DA-ECAE-0A3C-38325DDD2084}" dt="2024-06-27T17:22:01.363" v="502" actId="20577"/>
          <ac:spMkLst>
            <pc:docMk/>
            <pc:sldMk cId="1981651252" sldId="278"/>
            <ac:spMk id="8" creationId="{D9F63377-DD1C-4BBD-5D28-6BF14622536D}"/>
          </ac:spMkLst>
        </pc:spChg>
      </pc:sldChg>
      <pc:sldChg chg="modSp">
        <pc:chgData name="Christopher Jennings" userId="S::christopher.jennings@connahsquayhs.org.uk::f74f5d19-7dfd-4d59-ba62-6ecbd51b1e2c" providerId="AD" clId="Web-{AFE671C8-99DA-ECAE-0A3C-38325DDD2084}" dt="2024-06-27T17:28:19.421" v="525" actId="20577"/>
        <pc:sldMkLst>
          <pc:docMk/>
          <pc:sldMk cId="2744657230" sldId="279"/>
        </pc:sldMkLst>
        <pc:spChg chg="mod">
          <ac:chgData name="Christopher Jennings" userId="S::christopher.jennings@connahsquayhs.org.uk::f74f5d19-7dfd-4d59-ba62-6ecbd51b1e2c" providerId="AD" clId="Web-{AFE671C8-99DA-ECAE-0A3C-38325DDD2084}" dt="2024-06-27T17:27:37.186" v="517"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AFE671C8-99DA-ECAE-0A3C-38325DDD2084}" dt="2024-06-27T17:27:39.889" v="519"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AFE671C8-99DA-ECAE-0A3C-38325DDD2084}" dt="2024-06-27T17:28:00.968" v="521" actId="20577"/>
          <ac:spMkLst>
            <pc:docMk/>
            <pc:sldMk cId="2744657230" sldId="279"/>
            <ac:spMk id="6" creationId="{BBFAC2B0-088A-A742-E984-08816EB2A534}"/>
          </ac:spMkLst>
        </pc:spChg>
        <pc:spChg chg="mod">
          <ac:chgData name="Christopher Jennings" userId="S::christopher.jennings@connahsquayhs.org.uk::f74f5d19-7dfd-4d59-ba62-6ecbd51b1e2c" providerId="AD" clId="Web-{AFE671C8-99DA-ECAE-0A3C-38325DDD2084}" dt="2024-06-27T17:28:11.171" v="523"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AFE671C8-99DA-ECAE-0A3C-38325DDD2084}" dt="2024-06-27T17:28:19.421" v="525" actId="20577"/>
          <ac:spMkLst>
            <pc:docMk/>
            <pc:sldMk cId="2744657230" sldId="279"/>
            <ac:spMk id="11" creationId="{BE434E36-C7AA-5216-328F-AB4594226D84}"/>
          </ac:spMkLst>
        </pc:spChg>
      </pc:sldChg>
      <pc:sldChg chg="modSp">
        <pc:chgData name="Christopher Jennings" userId="S::christopher.jennings@connahsquayhs.org.uk::f74f5d19-7dfd-4d59-ba62-6ecbd51b1e2c" providerId="AD" clId="Web-{AFE671C8-99DA-ECAE-0A3C-38325DDD2084}" dt="2024-06-27T17:21:23.299" v="499" actId="20577"/>
        <pc:sldMkLst>
          <pc:docMk/>
          <pc:sldMk cId="2458432041" sldId="280"/>
        </pc:sldMkLst>
        <pc:spChg chg="mod">
          <ac:chgData name="Christopher Jennings" userId="S::christopher.jennings@connahsquayhs.org.uk::f74f5d19-7dfd-4d59-ba62-6ecbd51b1e2c" providerId="AD" clId="Web-{AFE671C8-99DA-ECAE-0A3C-38325DDD2084}" dt="2024-06-27T17:21:23.299" v="499" actId="20577"/>
          <ac:spMkLst>
            <pc:docMk/>
            <pc:sldMk cId="2458432041" sldId="280"/>
            <ac:spMk id="2" creationId="{92C753A5-51E1-7A44-E9A0-95DE87F723AA}"/>
          </ac:spMkLst>
        </pc:spChg>
        <pc:spChg chg="mod">
          <ac:chgData name="Christopher Jennings" userId="S::christopher.jennings@connahsquayhs.org.uk::f74f5d19-7dfd-4d59-ba62-6ecbd51b1e2c" providerId="AD" clId="Web-{AFE671C8-99DA-ECAE-0A3C-38325DDD2084}" dt="2024-06-27T17:19:56.484" v="489"/>
          <ac:spMkLst>
            <pc:docMk/>
            <pc:sldMk cId="2458432041" sldId="280"/>
            <ac:spMk id="6" creationId="{25C07CEA-84F6-8C26-6F95-D4919D0C9E00}"/>
          </ac:spMkLst>
        </pc:spChg>
        <pc:spChg chg="mod">
          <ac:chgData name="Christopher Jennings" userId="S::christopher.jennings@connahsquayhs.org.uk::f74f5d19-7dfd-4d59-ba62-6ecbd51b1e2c" providerId="AD" clId="Web-{AFE671C8-99DA-ECAE-0A3C-38325DDD2084}" dt="2024-06-27T17:20:14.032" v="490"/>
          <ac:spMkLst>
            <pc:docMk/>
            <pc:sldMk cId="2458432041" sldId="280"/>
            <ac:spMk id="8" creationId="{97EB6683-88F8-01FA-20AA-E88062DEF1CC}"/>
          </ac:spMkLst>
        </pc:spChg>
        <pc:spChg chg="mod">
          <ac:chgData name="Christopher Jennings" userId="S::christopher.jennings@connahsquayhs.org.uk::f74f5d19-7dfd-4d59-ba62-6ecbd51b1e2c" providerId="AD" clId="Web-{AFE671C8-99DA-ECAE-0A3C-38325DDD2084}" dt="2024-06-27T17:20:56.346" v="497" actId="20577"/>
          <ac:spMkLst>
            <pc:docMk/>
            <pc:sldMk cId="2458432041" sldId="280"/>
            <ac:spMk id="9" creationId="{EB471203-1AAC-9AB9-5F39-2F8AA3FA98B7}"/>
          </ac:spMkLst>
        </pc:spChg>
      </pc:sldChg>
      <pc:sldChg chg="modSp">
        <pc:chgData name="Christopher Jennings" userId="S::christopher.jennings@connahsquayhs.org.uk::f74f5d19-7dfd-4d59-ba62-6ecbd51b1e2c" providerId="AD" clId="Web-{AFE671C8-99DA-ECAE-0A3C-38325DDD2084}" dt="2024-06-27T17:24:42.180" v="512" actId="20577"/>
        <pc:sldMkLst>
          <pc:docMk/>
          <pc:sldMk cId="3785915959" sldId="282"/>
        </pc:sldMkLst>
        <pc:spChg chg="mod">
          <ac:chgData name="Christopher Jennings" userId="S::christopher.jennings@connahsquayhs.org.uk::f74f5d19-7dfd-4d59-ba62-6ecbd51b1e2c" providerId="AD" clId="Web-{AFE671C8-99DA-ECAE-0A3C-38325DDD2084}" dt="2024-06-27T17:24:30.149" v="509" actId="20577"/>
          <ac:spMkLst>
            <pc:docMk/>
            <pc:sldMk cId="3785915959" sldId="282"/>
            <ac:spMk id="2" creationId="{FF1F1BCE-76F1-3B00-C414-643188F0671E}"/>
          </ac:spMkLst>
        </pc:spChg>
        <pc:spChg chg="mod">
          <ac:chgData name="Christopher Jennings" userId="S::christopher.jennings@connahsquayhs.org.uk::f74f5d19-7dfd-4d59-ba62-6ecbd51b1e2c" providerId="AD" clId="Web-{AFE671C8-99DA-ECAE-0A3C-38325DDD2084}" dt="2024-06-27T17:24:42.180" v="512" actId="20577"/>
          <ac:spMkLst>
            <pc:docMk/>
            <pc:sldMk cId="3785915959" sldId="282"/>
            <ac:spMk id="4" creationId="{F5F439B9-3B25-1165-7EFF-B0C4845E1093}"/>
          </ac:spMkLst>
        </pc:spChg>
      </pc:sldChg>
      <pc:sldChg chg="modSp">
        <pc:chgData name="Christopher Jennings" userId="S::christopher.jennings@connahsquayhs.org.uk::f74f5d19-7dfd-4d59-ba62-6ecbd51b1e2c" providerId="AD" clId="Web-{AFE671C8-99DA-ECAE-0A3C-38325DDD2084}" dt="2024-06-27T17:27:00.388" v="515" actId="20577"/>
        <pc:sldMkLst>
          <pc:docMk/>
          <pc:sldMk cId="632769890" sldId="284"/>
        </pc:sldMkLst>
        <pc:spChg chg="mod">
          <ac:chgData name="Christopher Jennings" userId="S::christopher.jennings@connahsquayhs.org.uk::f74f5d19-7dfd-4d59-ba62-6ecbd51b1e2c" providerId="AD" clId="Web-{AFE671C8-99DA-ECAE-0A3C-38325DDD2084}" dt="2024-06-27T17:27:00.388" v="515" actId="20577"/>
          <ac:spMkLst>
            <pc:docMk/>
            <pc:sldMk cId="632769890" sldId="284"/>
            <ac:spMk id="9" creationId="{E5C5155A-67AA-9F8F-5734-B567AC294D97}"/>
          </ac:spMkLst>
        </pc:spChg>
      </pc:sldChg>
      <pc:sldChg chg="modSp new">
        <pc:chgData name="Christopher Jennings" userId="S::christopher.jennings@connahsquayhs.org.uk::f74f5d19-7dfd-4d59-ba62-6ecbd51b1e2c" providerId="AD" clId="Web-{AFE671C8-99DA-ECAE-0A3C-38325DDD2084}" dt="2024-06-27T17:53:41.957" v="697" actId="20577"/>
        <pc:sldMkLst>
          <pc:docMk/>
          <pc:sldMk cId="2755601905" sldId="287"/>
        </pc:sldMkLst>
        <pc:spChg chg="mod">
          <ac:chgData name="Christopher Jennings" userId="S::christopher.jennings@connahsquayhs.org.uk::f74f5d19-7dfd-4d59-ba62-6ecbd51b1e2c" providerId="AD" clId="Web-{AFE671C8-99DA-ECAE-0A3C-38325DDD2084}" dt="2024-06-27T17:31:19.223" v="568" actId="20577"/>
          <ac:spMkLst>
            <pc:docMk/>
            <pc:sldMk cId="2755601905" sldId="287"/>
            <ac:spMk id="2" creationId="{61747C39-3BF7-CAC4-81BA-E22DCBD95A0C}"/>
          </ac:spMkLst>
        </pc:spChg>
        <pc:spChg chg="mod">
          <ac:chgData name="Christopher Jennings" userId="S::christopher.jennings@connahsquayhs.org.uk::f74f5d19-7dfd-4d59-ba62-6ecbd51b1e2c" providerId="AD" clId="Web-{AFE671C8-99DA-ECAE-0A3C-38325DDD2084}" dt="2024-06-27T17:29:01.922" v="539" actId="20577"/>
          <ac:spMkLst>
            <pc:docMk/>
            <pc:sldMk cId="2755601905" sldId="287"/>
            <ac:spMk id="3" creationId="{427F372F-53A0-BF4F-272F-994EA823A0B1}"/>
          </ac:spMkLst>
        </pc:spChg>
        <pc:spChg chg="mod">
          <ac:chgData name="Christopher Jennings" userId="S::christopher.jennings@connahsquayhs.org.uk::f74f5d19-7dfd-4d59-ba62-6ecbd51b1e2c" providerId="AD" clId="Web-{AFE671C8-99DA-ECAE-0A3C-38325DDD2084}" dt="2024-06-27T17:32:42.007" v="573" actId="20577"/>
          <ac:spMkLst>
            <pc:docMk/>
            <pc:sldMk cId="2755601905" sldId="287"/>
            <ac:spMk id="4" creationId="{A8D55F32-D412-9878-C33F-C970CD29301B}"/>
          </ac:spMkLst>
        </pc:spChg>
        <pc:spChg chg="mod">
          <ac:chgData name="Christopher Jennings" userId="S::christopher.jennings@connahsquayhs.org.uk::f74f5d19-7dfd-4d59-ba62-6ecbd51b1e2c" providerId="AD" clId="Web-{AFE671C8-99DA-ECAE-0A3C-38325DDD2084}" dt="2024-06-27T17:29:29.720" v="545" actId="20577"/>
          <ac:spMkLst>
            <pc:docMk/>
            <pc:sldMk cId="2755601905" sldId="287"/>
            <ac:spMk id="5" creationId="{49BD7BCF-0EF0-AE2A-ED3F-CE4D9CAA43EA}"/>
          </ac:spMkLst>
        </pc:spChg>
        <pc:spChg chg="mod">
          <ac:chgData name="Christopher Jennings" userId="S::christopher.jennings@connahsquayhs.org.uk::f74f5d19-7dfd-4d59-ba62-6ecbd51b1e2c" providerId="AD" clId="Web-{AFE671C8-99DA-ECAE-0A3C-38325DDD2084}" dt="2024-06-27T17:33:51.759" v="586" actId="20577"/>
          <ac:spMkLst>
            <pc:docMk/>
            <pc:sldMk cId="2755601905" sldId="287"/>
            <ac:spMk id="6" creationId="{FB30119A-20F6-9784-5833-945465110315}"/>
          </ac:spMkLst>
        </pc:spChg>
        <pc:spChg chg="mod">
          <ac:chgData name="Christopher Jennings" userId="S::christopher.jennings@connahsquayhs.org.uk::f74f5d19-7dfd-4d59-ba62-6ecbd51b1e2c" providerId="AD" clId="Web-{AFE671C8-99DA-ECAE-0A3C-38325DDD2084}" dt="2024-06-27T17:29:32.376" v="546" actId="20577"/>
          <ac:spMkLst>
            <pc:docMk/>
            <pc:sldMk cId="2755601905" sldId="287"/>
            <ac:spMk id="7" creationId="{12EEFD25-FD90-00D1-FE25-8675A46DFF9D}"/>
          </ac:spMkLst>
        </pc:spChg>
        <pc:spChg chg="mod">
          <ac:chgData name="Christopher Jennings" userId="S::christopher.jennings@connahsquayhs.org.uk::f74f5d19-7dfd-4d59-ba62-6ecbd51b1e2c" providerId="AD" clId="Web-{AFE671C8-99DA-ECAE-0A3C-38325DDD2084}" dt="2024-06-27T17:53:41.957" v="697" actId="20577"/>
          <ac:spMkLst>
            <pc:docMk/>
            <pc:sldMk cId="2755601905" sldId="287"/>
            <ac:spMk id="8" creationId="{C5254652-17EC-B068-885B-4A8398094ADA}"/>
          </ac:spMkLst>
        </pc:spChg>
      </pc:sldChg>
      <pc:sldChg chg="modSp new">
        <pc:chgData name="Christopher Jennings" userId="S::christopher.jennings@connahsquayhs.org.uk::f74f5d19-7dfd-4d59-ba62-6ecbd51b1e2c" providerId="AD" clId="Web-{AFE671C8-99DA-ECAE-0A3C-38325DDD2084}" dt="2024-06-27T17:53:36.394" v="695" actId="20577"/>
        <pc:sldMkLst>
          <pc:docMk/>
          <pc:sldMk cId="1550463238" sldId="288"/>
        </pc:sldMkLst>
        <pc:spChg chg="mod">
          <ac:chgData name="Christopher Jennings" userId="S::christopher.jennings@connahsquayhs.org.uk::f74f5d19-7dfd-4d59-ba62-6ecbd51b1e2c" providerId="AD" clId="Web-{AFE671C8-99DA-ECAE-0A3C-38325DDD2084}" dt="2024-06-27T17:36:58.765" v="634" actId="20577"/>
          <ac:spMkLst>
            <pc:docMk/>
            <pc:sldMk cId="1550463238" sldId="288"/>
            <ac:spMk id="2" creationId="{9F1251D5-88BD-349A-BB34-6A51DF36FBDC}"/>
          </ac:spMkLst>
        </pc:spChg>
        <pc:spChg chg="mod">
          <ac:chgData name="Christopher Jennings" userId="S::christopher.jennings@connahsquayhs.org.uk::f74f5d19-7dfd-4d59-ba62-6ecbd51b1e2c" providerId="AD" clId="Web-{AFE671C8-99DA-ECAE-0A3C-38325DDD2084}" dt="2024-06-27T17:34:22.838" v="601" actId="20577"/>
          <ac:spMkLst>
            <pc:docMk/>
            <pc:sldMk cId="1550463238" sldId="288"/>
            <ac:spMk id="3" creationId="{E4F1563A-963A-81DC-788D-C8B388B20730}"/>
          </ac:spMkLst>
        </pc:spChg>
        <pc:spChg chg="mod">
          <ac:chgData name="Christopher Jennings" userId="S::christopher.jennings@connahsquayhs.org.uk::f74f5d19-7dfd-4d59-ba62-6ecbd51b1e2c" providerId="AD" clId="Web-{AFE671C8-99DA-ECAE-0A3C-38325DDD2084}" dt="2024-06-27T17:37:50.844" v="646" actId="20577"/>
          <ac:spMkLst>
            <pc:docMk/>
            <pc:sldMk cId="1550463238" sldId="288"/>
            <ac:spMk id="4" creationId="{9076C660-3CB8-0D07-AE6F-81D0137F5DF6}"/>
          </ac:spMkLst>
        </pc:spChg>
        <pc:spChg chg="mod">
          <ac:chgData name="Christopher Jennings" userId="S::christopher.jennings@connahsquayhs.org.uk::f74f5d19-7dfd-4d59-ba62-6ecbd51b1e2c" providerId="AD" clId="Web-{AFE671C8-99DA-ECAE-0A3C-38325DDD2084}" dt="2024-06-27T17:34:28.823" v="603" actId="20577"/>
          <ac:spMkLst>
            <pc:docMk/>
            <pc:sldMk cId="1550463238" sldId="288"/>
            <ac:spMk id="5" creationId="{F7347DA5-3A88-483A-3DCB-F70182CD297C}"/>
          </ac:spMkLst>
        </pc:spChg>
        <pc:spChg chg="mod">
          <ac:chgData name="Christopher Jennings" userId="S::christopher.jennings@connahsquayhs.org.uk::f74f5d19-7dfd-4d59-ba62-6ecbd51b1e2c" providerId="AD" clId="Web-{AFE671C8-99DA-ECAE-0A3C-38325DDD2084}" dt="2024-06-27T17:38:22.877" v="654" actId="20577"/>
          <ac:spMkLst>
            <pc:docMk/>
            <pc:sldMk cId="1550463238" sldId="288"/>
            <ac:spMk id="6" creationId="{9F94E014-992A-0175-D8A9-19402F99F507}"/>
          </ac:spMkLst>
        </pc:spChg>
        <pc:spChg chg="mod">
          <ac:chgData name="Christopher Jennings" userId="S::christopher.jennings@connahsquayhs.org.uk::f74f5d19-7dfd-4d59-ba62-6ecbd51b1e2c" providerId="AD" clId="Web-{AFE671C8-99DA-ECAE-0A3C-38325DDD2084}" dt="2024-06-27T17:34:33.479" v="604" actId="20577"/>
          <ac:spMkLst>
            <pc:docMk/>
            <pc:sldMk cId="1550463238" sldId="288"/>
            <ac:spMk id="7" creationId="{191985DC-9B0C-0DCC-4BA9-EF6F369974BD}"/>
          </ac:spMkLst>
        </pc:spChg>
        <pc:spChg chg="mod">
          <ac:chgData name="Christopher Jennings" userId="S::christopher.jennings@connahsquayhs.org.uk::f74f5d19-7dfd-4d59-ba62-6ecbd51b1e2c" providerId="AD" clId="Web-{AFE671C8-99DA-ECAE-0A3C-38325DDD2084}" dt="2024-06-27T17:53:36.394" v="695" actId="20577"/>
          <ac:spMkLst>
            <pc:docMk/>
            <pc:sldMk cId="1550463238" sldId="288"/>
            <ac:spMk id="8" creationId="{FB2279AB-10B0-ABB8-0DDB-60C59E568BF6}"/>
          </ac:spMkLst>
        </pc:spChg>
      </pc:sldChg>
      <pc:sldChg chg="addSp delSp modSp new">
        <pc:chgData name="Christopher Jennings" userId="S::christopher.jennings@connahsquayhs.org.uk::f74f5d19-7dfd-4d59-ba62-6ecbd51b1e2c" providerId="AD" clId="Web-{AFE671C8-99DA-ECAE-0A3C-38325DDD2084}" dt="2024-06-27T17:53:31.988" v="692" actId="20577"/>
        <pc:sldMkLst>
          <pc:docMk/>
          <pc:sldMk cId="3123698189" sldId="289"/>
        </pc:sldMkLst>
        <pc:spChg chg="mod">
          <ac:chgData name="Christopher Jennings" userId="S::christopher.jennings@connahsquayhs.org.uk::f74f5d19-7dfd-4d59-ba62-6ecbd51b1e2c" providerId="AD" clId="Web-{AFE671C8-99DA-ECAE-0A3C-38325DDD2084}" dt="2024-06-27T17:40:40.756" v="677" actId="20577"/>
          <ac:spMkLst>
            <pc:docMk/>
            <pc:sldMk cId="3123698189" sldId="289"/>
            <ac:spMk id="2" creationId="{16DD315B-6E21-74AA-55D6-A932A11C8531}"/>
          </ac:spMkLst>
        </pc:spChg>
        <pc:spChg chg="mod">
          <ac:chgData name="Christopher Jennings" userId="S::christopher.jennings@connahsquayhs.org.uk::f74f5d19-7dfd-4d59-ba62-6ecbd51b1e2c" providerId="AD" clId="Web-{AFE671C8-99DA-ECAE-0A3C-38325DDD2084}" dt="2024-06-27T17:38:36.643" v="660" actId="20577"/>
          <ac:spMkLst>
            <pc:docMk/>
            <pc:sldMk cId="3123698189" sldId="289"/>
            <ac:spMk id="3" creationId="{5EF74ED2-9205-C5F6-187E-1B2BA4284AA8}"/>
          </ac:spMkLst>
        </pc:spChg>
        <pc:spChg chg="mod">
          <ac:chgData name="Christopher Jennings" userId="S::christopher.jennings@connahsquayhs.org.uk::f74f5d19-7dfd-4d59-ba62-6ecbd51b1e2c" providerId="AD" clId="Web-{AFE671C8-99DA-ECAE-0A3C-38325DDD2084}" dt="2024-06-27T17:42:06.868" v="682" actId="20577"/>
          <ac:spMkLst>
            <pc:docMk/>
            <pc:sldMk cId="3123698189" sldId="289"/>
            <ac:spMk id="4" creationId="{2F2B6F2F-0A6F-9540-3A4D-107342313463}"/>
          </ac:spMkLst>
        </pc:spChg>
        <pc:spChg chg="mod">
          <ac:chgData name="Christopher Jennings" userId="S::christopher.jennings@connahsquayhs.org.uk::f74f5d19-7dfd-4d59-ba62-6ecbd51b1e2c" providerId="AD" clId="Web-{AFE671C8-99DA-ECAE-0A3C-38325DDD2084}" dt="2024-06-27T17:38:42.643" v="665" actId="20577"/>
          <ac:spMkLst>
            <pc:docMk/>
            <pc:sldMk cId="3123698189" sldId="289"/>
            <ac:spMk id="5" creationId="{23775C92-89A7-6CEE-3500-EBF1C6D1FFCD}"/>
          </ac:spMkLst>
        </pc:spChg>
        <pc:spChg chg="mod">
          <ac:chgData name="Christopher Jennings" userId="S::christopher.jennings@connahsquayhs.org.uk::f74f5d19-7dfd-4d59-ba62-6ecbd51b1e2c" providerId="AD" clId="Web-{AFE671C8-99DA-ECAE-0A3C-38325DDD2084}" dt="2024-06-27T17:42:52.650" v="686" actId="20577"/>
          <ac:spMkLst>
            <pc:docMk/>
            <pc:sldMk cId="3123698189" sldId="289"/>
            <ac:spMk id="6" creationId="{FFC7C15A-0AAE-1797-F570-0135B9B10076}"/>
          </ac:spMkLst>
        </pc:spChg>
        <pc:spChg chg="mod">
          <ac:chgData name="Christopher Jennings" userId="S::christopher.jennings@connahsquayhs.org.uk::f74f5d19-7dfd-4d59-ba62-6ecbd51b1e2c" providerId="AD" clId="Web-{AFE671C8-99DA-ECAE-0A3C-38325DDD2084}" dt="2024-06-27T17:39:23.816" v="667" actId="20577"/>
          <ac:spMkLst>
            <pc:docMk/>
            <pc:sldMk cId="3123698189" sldId="289"/>
            <ac:spMk id="7" creationId="{96C606B6-EBE8-A4B6-6C0F-22473FB1E4E2}"/>
          </ac:spMkLst>
        </pc:spChg>
        <pc:spChg chg="mod">
          <ac:chgData name="Christopher Jennings" userId="S::christopher.jennings@connahsquayhs.org.uk::f74f5d19-7dfd-4d59-ba62-6ecbd51b1e2c" providerId="AD" clId="Web-{AFE671C8-99DA-ECAE-0A3C-38325DDD2084}" dt="2024-06-27T17:53:31.988" v="692" actId="20577"/>
          <ac:spMkLst>
            <pc:docMk/>
            <pc:sldMk cId="3123698189" sldId="289"/>
            <ac:spMk id="8" creationId="{701068A0-C39A-7263-8429-ED003F00DD32}"/>
          </ac:spMkLst>
        </pc:spChg>
        <pc:graphicFrameChg chg="add del mod">
          <ac:chgData name="Christopher Jennings" userId="S::christopher.jennings@connahsquayhs.org.uk::f74f5d19-7dfd-4d59-ba62-6ecbd51b1e2c" providerId="AD" clId="Web-{AFE671C8-99DA-ECAE-0A3C-38325DDD2084}" dt="2024-06-27T17:39:27.691" v="669"/>
          <ac:graphicFrameMkLst>
            <pc:docMk/>
            <pc:sldMk cId="3123698189" sldId="289"/>
            <ac:graphicFrameMk id="10" creationId="{08C6E4F4-C143-4B52-A07F-9F8009223193}"/>
          </ac:graphicFrameMkLst>
        </pc:graphicFrameChg>
        <pc:graphicFrameChg chg="add del mod">
          <ac:chgData name="Christopher Jennings" userId="S::christopher.jennings@connahsquayhs.org.uk::f74f5d19-7dfd-4d59-ba62-6ecbd51b1e2c" providerId="AD" clId="Web-{AFE671C8-99DA-ECAE-0A3C-38325DDD2084}" dt="2024-06-27T17:39:35.894" v="671"/>
          <ac:graphicFrameMkLst>
            <pc:docMk/>
            <pc:sldMk cId="3123698189" sldId="289"/>
            <ac:graphicFrameMk id="12" creationId="{6C8FDE83-ABCB-EE4E-3171-7E041AF15805}"/>
          </ac:graphicFrameMkLst>
        </pc:graphicFrameChg>
      </pc:sldChg>
    </pc:docChg>
  </pc:docChgLst>
  <pc:docChgLst>
    <pc:chgData name="Christopher Jennings" userId="S::christopher.jennings@connahsquayhs.org.uk::f74f5d19-7dfd-4d59-ba62-6ecbd51b1e2c" providerId="AD" clId="Web-{451DBDEC-F0AF-7682-3EFB-B9A6B143F31C}"/>
    <pc:docChg chg="addSld delSld modSld">
      <pc:chgData name="Christopher Jennings" userId="S::christopher.jennings@connahsquayhs.org.uk::f74f5d19-7dfd-4d59-ba62-6ecbd51b1e2c" providerId="AD" clId="Web-{451DBDEC-F0AF-7682-3EFB-B9A6B143F31C}" dt="2024-07-02T19:10:16.883" v="605" actId="20577"/>
      <pc:docMkLst>
        <pc:docMk/>
      </pc:docMkLst>
      <pc:sldChg chg="modSp">
        <pc:chgData name="Christopher Jennings" userId="S::christopher.jennings@connahsquayhs.org.uk::f74f5d19-7dfd-4d59-ba62-6ecbd51b1e2c" providerId="AD" clId="Web-{451DBDEC-F0AF-7682-3EFB-B9A6B143F31C}" dt="2024-07-02T18:59:49.909" v="12" actId="20577"/>
        <pc:sldMkLst>
          <pc:docMk/>
          <pc:sldMk cId="1981651252" sldId="278"/>
        </pc:sldMkLst>
        <pc:spChg chg="mod">
          <ac:chgData name="Christopher Jennings" userId="S::christopher.jennings@connahsquayhs.org.uk::f74f5d19-7dfd-4d59-ba62-6ecbd51b1e2c" providerId="AD" clId="Web-{451DBDEC-F0AF-7682-3EFB-B9A6B143F31C}" dt="2024-07-02T18:59:49.909" v="12" actId="20577"/>
          <ac:spMkLst>
            <pc:docMk/>
            <pc:sldMk cId="1981651252" sldId="278"/>
            <ac:spMk id="7" creationId="{2E5624FB-155B-4395-46B6-A4D8F5D58C9A}"/>
          </ac:spMkLst>
        </pc:spChg>
      </pc:sldChg>
      <pc:sldChg chg="modSp">
        <pc:chgData name="Christopher Jennings" userId="S::christopher.jennings@connahsquayhs.org.uk::f74f5d19-7dfd-4d59-ba62-6ecbd51b1e2c" providerId="AD" clId="Web-{451DBDEC-F0AF-7682-3EFB-B9A6B143F31C}" dt="2024-07-02T19:06:44.235" v="397" actId="20577"/>
        <pc:sldMkLst>
          <pc:docMk/>
          <pc:sldMk cId="2744657230" sldId="279"/>
        </pc:sldMkLst>
        <pc:spChg chg="mod">
          <ac:chgData name="Christopher Jennings" userId="S::christopher.jennings@connahsquayhs.org.uk::f74f5d19-7dfd-4d59-ba62-6ecbd51b1e2c" providerId="AD" clId="Web-{451DBDEC-F0AF-7682-3EFB-B9A6B143F31C}" dt="2024-07-02T19:05:51.968" v="334"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451DBDEC-F0AF-7682-3EFB-B9A6B143F31C}" dt="2024-07-02T19:06:44.235" v="397"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451DBDEC-F0AF-7682-3EFB-B9A6B143F31C}" dt="2024-07-02T19:03:46.526" v="177"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451DBDEC-F0AF-7682-3EFB-B9A6B143F31C}" dt="2024-07-02T19:05:16.732" v="270" actId="20577"/>
          <ac:spMkLst>
            <pc:docMk/>
            <pc:sldMk cId="2744657230" sldId="279"/>
            <ac:spMk id="11" creationId="{BE434E36-C7AA-5216-328F-AB4594226D84}"/>
          </ac:spMkLst>
        </pc:spChg>
      </pc:sldChg>
      <pc:sldChg chg="del">
        <pc:chgData name="Christopher Jennings" userId="S::christopher.jennings@connahsquayhs.org.uk::f74f5d19-7dfd-4d59-ba62-6ecbd51b1e2c" providerId="AD" clId="Web-{451DBDEC-F0AF-7682-3EFB-B9A6B143F31C}" dt="2024-07-02T19:00:27.957" v="15"/>
        <pc:sldMkLst>
          <pc:docMk/>
          <pc:sldMk cId="2458432041" sldId="280"/>
        </pc:sldMkLst>
      </pc:sldChg>
      <pc:sldChg chg="modSp">
        <pc:chgData name="Christopher Jennings" userId="S::christopher.jennings@connahsquayhs.org.uk::f74f5d19-7dfd-4d59-ba62-6ecbd51b1e2c" providerId="AD" clId="Web-{451DBDEC-F0AF-7682-3EFB-B9A6B143F31C}" dt="2024-07-02T19:10:16.883" v="605" actId="20577"/>
        <pc:sldMkLst>
          <pc:docMk/>
          <pc:sldMk cId="632769890" sldId="284"/>
        </pc:sldMkLst>
        <pc:spChg chg="mod">
          <ac:chgData name="Christopher Jennings" userId="S::christopher.jennings@connahsquayhs.org.uk::f74f5d19-7dfd-4d59-ba62-6ecbd51b1e2c" providerId="AD" clId="Web-{451DBDEC-F0AF-7682-3EFB-B9A6B143F31C}" dt="2024-07-02T19:10:16.883" v="605" actId="20577"/>
          <ac:spMkLst>
            <pc:docMk/>
            <pc:sldMk cId="632769890" sldId="284"/>
            <ac:spMk id="2" creationId="{7E6C883F-1227-F311-38A5-B4E17D09B7AB}"/>
          </ac:spMkLst>
        </pc:spChg>
        <pc:spChg chg="mod">
          <ac:chgData name="Christopher Jennings" userId="S::christopher.jennings@connahsquayhs.org.uk::f74f5d19-7dfd-4d59-ba62-6ecbd51b1e2c" providerId="AD" clId="Web-{451DBDEC-F0AF-7682-3EFB-B9A6B143F31C}" dt="2024-07-02T19:00:22.566" v="14" actId="20577"/>
          <ac:spMkLst>
            <pc:docMk/>
            <pc:sldMk cId="632769890" sldId="284"/>
            <ac:spMk id="4" creationId="{235860F6-C416-1E2E-120E-314D539F4A7E}"/>
          </ac:spMkLst>
        </pc:spChg>
        <pc:spChg chg="mod">
          <ac:chgData name="Christopher Jennings" userId="S::christopher.jennings@connahsquayhs.org.uk::f74f5d19-7dfd-4d59-ba62-6ecbd51b1e2c" providerId="AD" clId="Web-{451DBDEC-F0AF-7682-3EFB-B9A6B143F31C}" dt="2024-07-02T19:08:31.426" v="471" actId="20577"/>
          <ac:spMkLst>
            <pc:docMk/>
            <pc:sldMk cId="632769890" sldId="284"/>
            <ac:spMk id="9" creationId="{E5C5155A-67AA-9F8F-5734-B567AC294D97}"/>
          </ac:spMkLst>
        </pc:spChg>
        <pc:spChg chg="mod">
          <ac:chgData name="Christopher Jennings" userId="S::christopher.jennings@connahsquayhs.org.uk::f74f5d19-7dfd-4d59-ba62-6ecbd51b1e2c" providerId="AD" clId="Web-{451DBDEC-F0AF-7682-3EFB-B9A6B143F31C}" dt="2024-07-02T19:08:06.910" v="469" actId="20577"/>
          <ac:spMkLst>
            <pc:docMk/>
            <pc:sldMk cId="632769890" sldId="284"/>
            <ac:spMk id="11" creationId="{73CA8E55-50A9-4198-412B-A239F349004B}"/>
          </ac:spMkLst>
        </pc:spChg>
      </pc:sldChg>
      <pc:sldChg chg="modSp add">
        <pc:chgData name="Christopher Jennings" userId="S::christopher.jennings@connahsquayhs.org.uk::f74f5d19-7dfd-4d59-ba62-6ecbd51b1e2c" providerId="AD" clId="Web-{451DBDEC-F0AF-7682-3EFB-B9A6B143F31C}" dt="2024-07-02T19:02:50.790" v="135" actId="20577"/>
        <pc:sldMkLst>
          <pc:docMk/>
          <pc:sldMk cId="2313785319" sldId="290"/>
        </pc:sldMkLst>
        <pc:spChg chg="mod">
          <ac:chgData name="Christopher Jennings" userId="S::christopher.jennings@connahsquayhs.org.uk::f74f5d19-7dfd-4d59-ba62-6ecbd51b1e2c" providerId="AD" clId="Web-{451DBDEC-F0AF-7682-3EFB-B9A6B143F31C}" dt="2024-07-02T19:01:35.319" v="63" actId="20577"/>
          <ac:spMkLst>
            <pc:docMk/>
            <pc:sldMk cId="2313785319" sldId="290"/>
            <ac:spMk id="2" creationId="{92C753A5-51E1-7A44-E9A0-95DE87F723AA}"/>
          </ac:spMkLst>
        </pc:spChg>
        <pc:spChg chg="mod">
          <ac:chgData name="Christopher Jennings" userId="S::christopher.jennings@connahsquayhs.org.uk::f74f5d19-7dfd-4d59-ba62-6ecbd51b1e2c" providerId="AD" clId="Web-{451DBDEC-F0AF-7682-3EFB-B9A6B143F31C}" dt="2024-07-02T19:02:03.320" v="82" actId="20577"/>
          <ac:spMkLst>
            <pc:docMk/>
            <pc:sldMk cId="2313785319" sldId="290"/>
            <ac:spMk id="6" creationId="{25C07CEA-84F6-8C26-6F95-D4919D0C9E00}"/>
          </ac:spMkLst>
        </pc:spChg>
        <pc:spChg chg="mod">
          <ac:chgData name="Christopher Jennings" userId="S::christopher.jennings@connahsquayhs.org.uk::f74f5d19-7dfd-4d59-ba62-6ecbd51b1e2c" providerId="AD" clId="Web-{451DBDEC-F0AF-7682-3EFB-B9A6B143F31C}" dt="2024-07-02T19:02:50.790" v="135" actId="20577"/>
          <ac:spMkLst>
            <pc:docMk/>
            <pc:sldMk cId="2313785319" sldId="290"/>
            <ac:spMk id="8" creationId="{97EB6683-88F8-01FA-20AA-E88062DEF1CC}"/>
          </ac:spMkLst>
        </pc:spChg>
        <pc:spChg chg="mod">
          <ac:chgData name="Christopher Jennings" userId="S::christopher.jennings@connahsquayhs.org.uk::f74f5d19-7dfd-4d59-ba62-6ecbd51b1e2c" providerId="AD" clId="Web-{451DBDEC-F0AF-7682-3EFB-B9A6B143F31C}" dt="2024-07-02T19:02:30.414" v="119" actId="20577"/>
          <ac:spMkLst>
            <pc:docMk/>
            <pc:sldMk cId="2313785319" sldId="290"/>
            <ac:spMk id="9" creationId="{EB471203-1AAC-9AB9-5F39-2F8AA3FA98B7}"/>
          </ac:spMkLst>
        </pc:spChg>
      </pc:sldChg>
    </pc:docChg>
  </pc:docChgLst>
  <pc:docChgLst>
    <pc:chgData name="Christopher Jennings" userId="S::christopher.jennings@connahsquayhs.org.uk::f74f5d19-7dfd-4d59-ba62-6ecbd51b1e2c" providerId="AD" clId="Web-{231AB430-5735-4E29-816D-55D44F6748C6}"/>
    <pc:docChg chg="modSld">
      <pc:chgData name="Christopher Jennings" userId="S::christopher.jennings@connahsquayhs.org.uk::f74f5d19-7dfd-4d59-ba62-6ecbd51b1e2c" providerId="AD" clId="Web-{231AB430-5735-4E29-816D-55D44F6748C6}" dt="2024-06-27T18:15:04.162" v="0" actId="1076"/>
      <pc:docMkLst>
        <pc:docMk/>
      </pc:docMkLst>
      <pc:sldChg chg="modSp">
        <pc:chgData name="Christopher Jennings" userId="S::christopher.jennings@connahsquayhs.org.uk::f74f5d19-7dfd-4d59-ba62-6ecbd51b1e2c" providerId="AD" clId="Web-{231AB430-5735-4E29-816D-55D44F6748C6}" dt="2024-06-27T18:15:04.162" v="0" actId="1076"/>
        <pc:sldMkLst>
          <pc:docMk/>
          <pc:sldMk cId="2744657230" sldId="279"/>
        </pc:sldMkLst>
        <pc:spChg chg="mod">
          <ac:chgData name="Christopher Jennings" userId="S::christopher.jennings@connahsquayhs.org.uk::f74f5d19-7dfd-4d59-ba62-6ecbd51b1e2c" providerId="AD" clId="Web-{231AB430-5735-4E29-816D-55D44F6748C6}" dt="2024-06-27T18:15:04.162" v="0" actId="1076"/>
          <ac:spMkLst>
            <pc:docMk/>
            <pc:sldMk cId="2744657230" sldId="279"/>
            <ac:spMk id="11" creationId="{BE434E36-C7AA-5216-328F-AB4594226D84}"/>
          </ac:spMkLst>
        </pc:spChg>
      </pc:sldChg>
    </pc:docChg>
  </pc:docChgLst>
  <pc:docChgLst>
    <pc:chgData name="Kelly Davis" userId="S::kelly.davis@connahsquayhs.org.uk::096ba659-84af-4938-bb69-cbee8d6cfa26" providerId="AD" clId="Web-{2E9D1817-C4F4-2414-F77A-88CBED8D514A}"/>
    <pc:docChg chg="delSld">
      <pc:chgData name="Kelly Davis" userId="S::kelly.davis@connahsquayhs.org.uk::096ba659-84af-4938-bb69-cbee8d6cfa26" providerId="AD" clId="Web-{2E9D1817-C4F4-2414-F77A-88CBED8D514A}" dt="2024-07-23T19:02:18.972" v="0"/>
      <pc:docMkLst>
        <pc:docMk/>
      </pc:docMkLst>
      <pc:sldChg chg="del">
        <pc:chgData name="Kelly Davis" userId="S::kelly.davis@connahsquayhs.org.uk::096ba659-84af-4938-bb69-cbee8d6cfa26" providerId="AD" clId="Web-{2E9D1817-C4F4-2414-F77A-88CBED8D514A}" dt="2024-07-23T19:02:18.972" v="0"/>
        <pc:sldMkLst>
          <pc:docMk/>
          <pc:sldMk cId="3122446814"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Using recycled and sustainable materials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200" dirty="0">
                <a:latin typeface="Calibri"/>
                <a:cs typeface="Calibri"/>
              </a:rPr>
              <a:t>Undertaking research tasks, reading, scanning and selecting key information.</a:t>
            </a:r>
            <a:endParaRPr lang="en-US" sz="1200" dirty="0">
              <a:solidFill>
                <a:srgbClr val="000000"/>
              </a:solidFill>
              <a:latin typeface="Calibri"/>
              <a:cs typeface="Calibri"/>
            </a:endParaRPr>
          </a:p>
          <a:p>
            <a:r>
              <a:rPr lang="en-GB" sz="1200" dirty="0">
                <a:latin typeface="Calibri"/>
                <a:cs typeface="Calibri"/>
              </a:rPr>
              <a:t>Writing descriptive sentences / paragraphs.</a:t>
            </a:r>
            <a:endParaRPr lang="en-US" sz="1200" dirty="0">
              <a:solidFill>
                <a:srgbClr val="000000"/>
              </a:solidFill>
              <a:latin typeface="Calibri"/>
              <a:cs typeface="Calibri"/>
            </a:endParaRPr>
          </a:p>
          <a:p>
            <a:r>
              <a:rPr lang="en-GB" sz="1200" dirty="0">
                <a:latin typeface="Calibri"/>
                <a:cs typeface="Calibri"/>
              </a:rPr>
              <a:t>Justifying decision making, views and opinions.</a:t>
            </a:r>
            <a:endParaRPr lang="en-US" sz="1200" dirty="0">
              <a:solidFill>
                <a:srgbClr val="000000"/>
              </a:solidFill>
              <a:latin typeface="Calibri"/>
              <a:cs typeface="Calibri"/>
            </a:endParaRPr>
          </a:p>
          <a:p>
            <a:r>
              <a:rPr lang="en-GB" sz="1200" dirty="0">
                <a:latin typeface="Calibri"/>
                <a:cs typeface="Calibri"/>
              </a:rPr>
              <a:t>Key words / spelling and meanings</a:t>
            </a:r>
            <a:endParaRPr lang="en-GB" sz="1200" dirty="0">
              <a:latin typeface="Calibri"/>
              <a:ea typeface="Calibri"/>
              <a:cs typeface="Calibri"/>
            </a:endParaRPr>
          </a:p>
          <a:p>
            <a:r>
              <a:rPr lang="en-GB" sz="1200" dirty="0">
                <a:latin typeface="Calibri"/>
                <a:ea typeface="Calibri"/>
                <a:cs typeface="Calibri"/>
              </a:rPr>
              <a:t>Investigating and analysing existing products.</a:t>
            </a:r>
          </a:p>
          <a:p>
            <a:r>
              <a:rPr lang="en-GB" sz="1200" dirty="0">
                <a:latin typeface="Calibri"/>
                <a:ea typeface="Calibri"/>
                <a:cs typeface="Calibri"/>
              </a:rPr>
              <a:t>Carrying out calculations based on required quantity of materials.</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200">
                <a:solidFill>
                  <a:srgbClr val="1F1F1F"/>
                </a:solidFill>
                <a:latin typeface="Arial"/>
                <a:cs typeface="Arial"/>
              </a:rPr>
              <a:t>Being curious and searching for answers is essential to understanding and predicting phenomena.</a:t>
            </a:r>
            <a:endParaRPr lang="en-US"/>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a:solidFill>
                  <a:srgbClr val="1F1F1F"/>
                </a:solidFill>
                <a:latin typeface="Arial"/>
                <a:cs typeface="Arial"/>
              </a:rPr>
              <a:t>Matter and the way it behaves defines our universe and shapes our lives.</a:t>
            </a:r>
            <a:endParaRPr lang="en-US"/>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a:solidFill>
                  <a:srgbClr val="1F1F1F"/>
                </a:solidFill>
                <a:latin typeface="Arial"/>
                <a:cs typeface="Arial"/>
              </a:rPr>
              <a:t>Design thinking and engineering offer technical and creative ways to meet society’s needs and wants.</a:t>
            </a:r>
            <a:endParaRPr lang="en-US"/>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dirty="0">
                <a:latin typeface="Arial"/>
                <a:cs typeface="Arial"/>
              </a:rPr>
              <a:t>Annotating design ideas, idea development and detailed drawing.</a:t>
            </a:r>
            <a:endParaRPr lang="en-US" sz="1200" dirty="0">
              <a:solidFill>
                <a:srgbClr val="000000"/>
              </a:solidFill>
              <a:latin typeface="Arial"/>
              <a:cs typeface="Arial"/>
            </a:endParaRPr>
          </a:p>
          <a:p>
            <a:r>
              <a:rPr lang="en-US" sz="1200" dirty="0">
                <a:latin typeface="Arial"/>
                <a:cs typeface="Arial"/>
              </a:rPr>
              <a:t>Using ACCESSFM to </a:t>
            </a:r>
            <a:r>
              <a:rPr lang="en-US" sz="1200" dirty="0" err="1">
                <a:latin typeface="Arial"/>
                <a:cs typeface="Arial"/>
              </a:rPr>
              <a:t>analyse</a:t>
            </a:r>
            <a:r>
              <a:rPr lang="en-US" sz="1200" dirty="0">
                <a:latin typeface="Arial"/>
                <a:cs typeface="Arial"/>
              </a:rPr>
              <a:t> a task.</a:t>
            </a:r>
            <a:endParaRPr lang="en-US" sz="1200" dirty="0">
              <a:solidFill>
                <a:srgbClr val="000000"/>
              </a:solidFill>
              <a:latin typeface="Arial"/>
              <a:cs typeface="Arial"/>
            </a:endParaRPr>
          </a:p>
          <a:p>
            <a:r>
              <a:rPr lang="en-US" sz="1200" dirty="0">
                <a:latin typeface="Arial"/>
                <a:cs typeface="Arial"/>
              </a:rPr>
              <a:t>Using SWOT analysis to </a:t>
            </a:r>
            <a:r>
              <a:rPr lang="en-US" sz="1200" dirty="0" err="1">
                <a:latin typeface="Arial"/>
                <a:cs typeface="Arial"/>
              </a:rPr>
              <a:t>analyse</a:t>
            </a:r>
            <a:r>
              <a:rPr lang="en-US" sz="1200" dirty="0">
                <a:latin typeface="Arial"/>
                <a:cs typeface="Arial"/>
              </a:rPr>
              <a:t> ideas and existing products.</a:t>
            </a:r>
            <a:endParaRPr lang="en-US" sz="1200" dirty="0">
              <a:solidFill>
                <a:srgbClr val="000000"/>
              </a:solidFill>
              <a:latin typeface="Arial"/>
              <a:cs typeface="Arial"/>
            </a:endParaRPr>
          </a:p>
          <a:p>
            <a:r>
              <a:rPr lang="en-US" sz="1200" dirty="0">
                <a:latin typeface="Arial"/>
                <a:cs typeface="Arial"/>
              </a:rPr>
              <a:t>Developing creative design ideas for a traditional pencil case and egg cup from </a:t>
            </a:r>
            <a:r>
              <a:rPr lang="en-US" sz="1200" dirty="0" err="1">
                <a:latin typeface="Arial"/>
                <a:cs typeface="Arial"/>
              </a:rPr>
              <a:t>focussed</a:t>
            </a:r>
            <a:r>
              <a:rPr lang="en-US" sz="1200" dirty="0">
                <a:latin typeface="Arial"/>
                <a:cs typeface="Arial"/>
              </a:rPr>
              <a:t> product analysis.</a:t>
            </a:r>
          </a:p>
          <a:p>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200">
                <a:solidFill>
                  <a:srgbClr val="1F1F1F"/>
                </a:solidFill>
                <a:latin typeface="Arial"/>
                <a:cs typeface="Arial"/>
              </a:rPr>
              <a:t>Computation is the foundation for our digital world.</a:t>
            </a:r>
            <a:endParaRPr lang="en-US"/>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a:p>
          <a:p>
            <a:r>
              <a:rPr lang="en-US" sz="1200" dirty="0">
                <a:latin typeface="Arial"/>
                <a:cs typeface="Arial"/>
              </a:rPr>
              <a:t>Understanding descriptions based on physical properties of materials. Selecting the most appropriate materials for specific products. Providing justified choice.</a:t>
            </a:r>
            <a:endParaRPr lang="en-US" sz="1200" dirty="0">
              <a:solidFill>
                <a:srgbClr val="000000"/>
              </a:solidFill>
              <a:latin typeface="Arial"/>
              <a:cs typeface="Arial"/>
            </a:endParaRPr>
          </a:p>
          <a:p>
            <a:r>
              <a:rPr lang="en-US" sz="1200" dirty="0">
                <a:latin typeface="Arial"/>
                <a:cs typeface="Arial"/>
              </a:rPr>
              <a:t>Discussing uses of recycled or sustainable materials. Physical properties of materials based on suitability for the product.</a:t>
            </a:r>
          </a:p>
          <a:p>
            <a:endParaRPr lang="en-US" sz="1200" dirty="0">
              <a:latin typeface="Arial"/>
              <a:cs typeface="Arial"/>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endParaRPr lang="en-US" sz="900"/>
          </a:p>
          <a:p>
            <a:r>
              <a:rPr lang="en-US" sz="1200" dirty="0">
                <a:latin typeface="Arial"/>
                <a:cs typeface="Arial"/>
              </a:rPr>
              <a:t>Reading, scanning and selecting appropriate information to further develop descriptive and justified statements.</a:t>
            </a:r>
            <a:endParaRPr lang="en-US" sz="1200" dirty="0">
              <a:solidFill>
                <a:srgbClr val="000000"/>
              </a:solidFill>
              <a:latin typeface="Arial"/>
              <a:cs typeface="Arial"/>
            </a:endParaRPr>
          </a:p>
          <a:p>
            <a:r>
              <a:rPr lang="en-US" sz="1200" dirty="0">
                <a:latin typeface="Arial"/>
                <a:cs typeface="Arial"/>
              </a:rPr>
              <a:t>Developing, modelling and testing solutions.</a:t>
            </a:r>
          </a:p>
          <a:p>
            <a:endParaRPr lang="en-US" sz="1200" dirty="0">
              <a:latin typeface="Arial"/>
              <a:cs typeface="Arial"/>
            </a:endParaRPr>
          </a:p>
          <a:p>
            <a:endParaRPr lang="en-US" sz="1200" dirty="0">
              <a:latin typeface="Arial"/>
              <a:cs typeface="Arial"/>
            </a:endParaRPr>
          </a:p>
          <a:p>
            <a:endParaRPr lang="en-US" sz="1200">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313785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sz="1300" dirty="0">
                <a:latin typeface="Segoe UI"/>
                <a:cs typeface="Segoe UI"/>
              </a:rPr>
              <a:t>Ambitious, capable learners, ready to learn throughout their lives: Investigating Global Warming and Carbon Footprint. Applying their understanding / thoughts to develop a solution. </a:t>
            </a:r>
            <a:endParaRPr lang="en-US" sz="1300" dirty="0">
              <a:solidFill>
                <a:srgbClr val="000000"/>
              </a:solidFill>
              <a:latin typeface="Segoe UI"/>
              <a:cs typeface="Segoe UI"/>
            </a:endParaRPr>
          </a:p>
          <a:p>
            <a:r>
              <a:rPr lang="en-GB" sz="1300" dirty="0">
                <a:latin typeface="Segoe UI"/>
                <a:cs typeface="Segoe UI"/>
              </a:rPr>
              <a:t>Enterprising, creative contributors, ready to play a full part in life and work: Design, engineer a creative isometric visual of traditional pencil case then manufacture using traditional methods. Fabricate a unique creative shaped egg cup.</a:t>
            </a:r>
          </a:p>
          <a:p>
            <a:r>
              <a:rPr lang="en-GB" sz="1300" dirty="0">
                <a:latin typeface="Segoe UI"/>
                <a:cs typeface="Segoe UI"/>
              </a:rPr>
              <a:t>Ethical, informed citizens of Wales and the world: Analyse effects of using recycled and sustainable materials locally. </a:t>
            </a:r>
            <a:endParaRPr lang="en-US" sz="1300" dirty="0">
              <a:solidFill>
                <a:srgbClr val="000000"/>
              </a:solidFill>
              <a:latin typeface="Segoe UI"/>
              <a:cs typeface="Segoe UI"/>
            </a:endParaRPr>
          </a:p>
          <a:p>
            <a:r>
              <a:rPr lang="en-GB" sz="1300" dirty="0">
                <a:latin typeface="Segoe UI"/>
                <a:cs typeface="Segoe UI"/>
              </a:rPr>
              <a:t>Healthy, confident individuals, ready to lead fulfilling lives as valued members of society: Changing views and opinions and awareness of green opportunities. </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GB" sz="1100" dirty="0">
                <a:solidFill>
                  <a:srgbClr val="000000"/>
                </a:solidFill>
                <a:latin typeface="Calibri"/>
                <a:ea typeface="Calibri"/>
                <a:cs typeface="Calibri"/>
              </a:rPr>
              <a:t>Expressive Arts: Around the World</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French: Ma Zone, where I live</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Geography: Our Local Environment</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German: My Town</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Welsh: Beth </a:t>
            </a:r>
            <a:r>
              <a:rPr lang="en-GB" sz="1100" dirty="0" err="1">
                <a:solidFill>
                  <a:srgbClr val="000000"/>
                </a:solidFill>
                <a:latin typeface="Calibri"/>
                <a:ea typeface="Calibri"/>
                <a:cs typeface="Calibri"/>
              </a:rPr>
              <a:t>Hoffwn</a:t>
            </a:r>
            <a:r>
              <a:rPr lang="en-GB" sz="1100" dirty="0">
                <a:solidFill>
                  <a:srgbClr val="000000"/>
                </a:solidFill>
                <a:latin typeface="Calibri"/>
                <a:ea typeface="Calibri"/>
                <a:cs typeface="Calibri"/>
              </a:rPr>
              <a:t> I (What I would like)</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IT: </a:t>
            </a:r>
            <a:r>
              <a:rPr lang="en-GB" sz="1100" dirty="0" err="1">
                <a:solidFill>
                  <a:srgbClr val="000000"/>
                </a:solidFill>
                <a:latin typeface="Calibri"/>
                <a:ea typeface="Calibri"/>
                <a:cs typeface="Calibri"/>
              </a:rPr>
              <a:t>Gnomewatch</a:t>
            </a:r>
            <a:endParaRPr lang="en-US" sz="1100" dirty="0" err="1">
              <a:solidFill>
                <a:srgbClr val="000000"/>
              </a:solidFill>
              <a:latin typeface="Calibri"/>
              <a:ea typeface="Calibri"/>
              <a:cs typeface="Calibri"/>
            </a:endParaRPr>
          </a:p>
          <a:p>
            <a:r>
              <a:rPr lang="en-GB" sz="1100" dirty="0">
                <a:solidFill>
                  <a:srgbClr val="000000"/>
                </a:solidFill>
                <a:latin typeface="Calibri"/>
                <a:ea typeface="Calibri"/>
                <a:cs typeface="Calibri"/>
              </a:rPr>
              <a:t>Science: What a Waste</a:t>
            </a:r>
            <a:endParaRPr lang="en-US" sz="11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900" b="1" dirty="0">
                <a:latin typeface="Arial"/>
                <a:ea typeface="Calibri"/>
                <a:cs typeface="Arial"/>
              </a:rPr>
              <a:t>Creativity and innovation</a:t>
            </a:r>
            <a:r>
              <a:rPr lang="en-GB" sz="900" dirty="0">
                <a:latin typeface="Arial"/>
                <a:ea typeface="Calibri"/>
                <a:cs typeface="Arial"/>
              </a:rPr>
              <a:t> </a:t>
            </a:r>
            <a:endParaRPr lang="en-US" sz="900" dirty="0">
              <a:solidFill>
                <a:srgbClr val="000000"/>
              </a:solidFill>
              <a:latin typeface="Arial"/>
              <a:ea typeface="Calibri"/>
              <a:cs typeface="Arial"/>
            </a:endParaRPr>
          </a:p>
          <a:p>
            <a:r>
              <a:rPr lang="en-GB" sz="900" dirty="0">
                <a:latin typeface="Arial"/>
                <a:ea typeface="Calibri"/>
                <a:cs typeface="Arial"/>
              </a:rPr>
              <a:t>Learners should be given space to be curious and inquisitive, and to generate a series of concept ideas. They should be supported to link and connect research, analysis, knowledge and skills. Then explore and justify alternative solutions. They should be able to identify and suggest how to present and communicate their solutions. </a:t>
            </a:r>
            <a:endParaRPr lang="en-US" sz="900">
              <a:solidFill>
                <a:srgbClr val="000000"/>
              </a:solidFill>
              <a:latin typeface="Arial"/>
              <a:ea typeface="Calibri"/>
              <a:cs typeface="Arial"/>
            </a:endParaRPr>
          </a:p>
          <a:p>
            <a:r>
              <a:rPr lang="en-GB" sz="900" b="1" dirty="0">
                <a:latin typeface="Arial"/>
                <a:ea typeface="Calibri"/>
                <a:cs typeface="Arial"/>
              </a:rPr>
              <a:t>Critical thinking and problem-solving</a:t>
            </a:r>
            <a:r>
              <a:rPr lang="en-GB" sz="900" dirty="0">
                <a:latin typeface="Arial"/>
                <a:ea typeface="Calibri"/>
                <a:cs typeface="Arial"/>
              </a:rPr>
              <a:t> </a:t>
            </a:r>
            <a:endParaRPr lang="en-US" sz="900" dirty="0">
              <a:solidFill>
                <a:srgbClr val="000000"/>
              </a:solidFill>
              <a:latin typeface="Arial"/>
              <a:ea typeface="Calibri"/>
              <a:cs typeface="Arial"/>
            </a:endParaRPr>
          </a:p>
          <a:p>
            <a:r>
              <a:rPr lang="en-GB" sz="900" dirty="0">
                <a:latin typeface="Arial"/>
                <a:ea typeface="Calibri"/>
                <a:cs typeface="Arial"/>
              </a:rPr>
              <a:t>Learners should be supported to ask appropriate questions, and to evaluate information, evidence and situations through task analysis and product analysis. They should be able to analyse using SWOT technique and justify possible solutions, recognising potential issues and problems. </a:t>
            </a:r>
            <a:endParaRPr lang="en-US" sz="900">
              <a:solidFill>
                <a:srgbClr val="000000"/>
              </a:solidFill>
              <a:latin typeface="Arial"/>
              <a:ea typeface="Calibri"/>
              <a:cs typeface="Arial"/>
            </a:endParaRPr>
          </a:p>
          <a:p>
            <a:r>
              <a:rPr lang="en-GB" sz="900" b="1" dirty="0">
                <a:latin typeface="Arial"/>
                <a:ea typeface="Calibri"/>
                <a:cs typeface="Arial"/>
              </a:rPr>
              <a:t>Designing and Planning </a:t>
            </a:r>
            <a:r>
              <a:rPr lang="en-GB" sz="900" dirty="0">
                <a:latin typeface="Arial"/>
                <a:ea typeface="Calibri"/>
                <a:cs typeface="Arial"/>
              </a:rPr>
              <a:t> </a:t>
            </a:r>
            <a:endParaRPr lang="en-US" sz="900" dirty="0">
              <a:solidFill>
                <a:srgbClr val="000000"/>
              </a:solidFill>
              <a:latin typeface="Arial"/>
              <a:ea typeface="Calibri"/>
              <a:cs typeface="Arial"/>
            </a:endParaRPr>
          </a:p>
          <a:p>
            <a:r>
              <a:rPr lang="en-GB" sz="1000" dirty="0">
                <a:latin typeface="Arial"/>
                <a:ea typeface="Calibri"/>
                <a:cs typeface="Arial"/>
              </a:rPr>
              <a:t> Learners should be able to develop creative ideas, make decisions and discuss their results. They should be able to reflect and adapt, as well as manage time and resources to manufacture and fabricate their solution.</a:t>
            </a:r>
            <a:endParaRPr lang="en-GB" dirty="0"/>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GB" dirty="0">
                <a:latin typeface="MASSILIA VF"/>
              </a:rPr>
              <a:t>Voice over presentation, linked videos to support investigation activities, physical models and demonstrations, digital investigations, practical demonstrations, manufacture, evaluate against fitness for purpose. </a:t>
            </a:r>
          </a:p>
          <a:p>
            <a:endParaRPr lang="en-GB" sz="1100" dirty="0">
              <a:latin typeface="Calibri"/>
              <a:ea typeface="Calibri"/>
              <a:cs typeface="Calibri"/>
            </a:endParaRPr>
          </a:p>
          <a:p>
            <a:endParaRPr lang="en-GB" dirty="0">
              <a:latin typeface="MASSILIA VF"/>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MASSILIA VF"/>
              </a:rPr>
              <a:t>Moving from teacher led basic skills and strategies to more complex ones.  Choosing appropriate tactics/strategies and know when  to change them.</a:t>
            </a:r>
            <a:endParaRPr lang="en-US" dirty="0">
              <a:latin typeface="MASSILIA VF"/>
            </a:endParaRPr>
          </a:p>
          <a:p>
            <a:r>
              <a:rPr lang="en-US" sz="1200" dirty="0">
                <a:solidFill>
                  <a:srgbClr val="1F1F1F"/>
                </a:solidFill>
                <a:latin typeface="MASSILIA VF"/>
              </a:rPr>
              <a:t>Observing practical demonstrations and applying techniques. Evaluating success and failure.</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rPr>
              <a:t>Increasing subject knowledge from basic skills to complex ones. Deepening understanding of </a:t>
            </a:r>
            <a:r>
              <a:rPr lang="en-US" sz="1200">
                <a:solidFill>
                  <a:srgbClr val="1F1F1F"/>
                </a:solidFill>
                <a:latin typeface="MASSILIA VF"/>
              </a:rPr>
              <a:t>processes and how to work with others.</a:t>
            </a:r>
          </a:p>
          <a:p>
            <a:r>
              <a:rPr lang="en-US" sz="1200" dirty="0">
                <a:solidFill>
                  <a:srgbClr val="1F1F1F"/>
                </a:solidFill>
                <a:latin typeface="MASSILIA VF"/>
              </a:rPr>
              <a:t>Manufacturing processes including using jigs.</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rPr>
              <a:t>Linking the design and make activities and </a:t>
            </a:r>
            <a:r>
              <a:rPr lang="en-US" sz="1200" dirty="0" err="1">
                <a:solidFill>
                  <a:srgbClr val="1F1F1F"/>
                </a:solidFill>
                <a:latin typeface="MASSILIA VF"/>
              </a:rPr>
              <a:t>analyse</a:t>
            </a:r>
            <a:r>
              <a:rPr lang="en-US" sz="1200" dirty="0">
                <a:solidFill>
                  <a:srgbClr val="1F1F1F"/>
                </a:solidFill>
                <a:latin typeface="MASSILIA VF"/>
              </a:rPr>
              <a:t> against fitness for purpose.</a:t>
            </a:r>
            <a:endParaRPr lang="en-US" dirty="0">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MASSILIA VF"/>
              </a:rPr>
              <a:t>Understanding </a:t>
            </a:r>
            <a:r>
              <a:rPr lang="en-US" sz="1200" u="sng" dirty="0">
                <a:solidFill>
                  <a:srgbClr val="1F1F1F"/>
                </a:solidFill>
                <a:latin typeface="MASSILIA VF"/>
              </a:rPr>
              <a:t>how </a:t>
            </a:r>
            <a:r>
              <a:rPr lang="en-US" sz="1200" dirty="0">
                <a:solidFill>
                  <a:srgbClr val="1F1F1F"/>
                </a:solidFill>
                <a:latin typeface="MASSILIA VF"/>
              </a:rPr>
              <a:t>to develop their own design and make skills in activities as well as </a:t>
            </a:r>
            <a:r>
              <a:rPr lang="en-US" sz="1200" err="1">
                <a:solidFill>
                  <a:srgbClr val="1F1F1F"/>
                </a:solidFill>
                <a:latin typeface="MASSILIA VF"/>
              </a:rPr>
              <a:t>utilising</a:t>
            </a:r>
            <a:r>
              <a:rPr lang="en-US" sz="1200" dirty="0">
                <a:solidFill>
                  <a:srgbClr val="1F1F1F"/>
                </a:solidFill>
                <a:latin typeface="MASSILIA VF"/>
              </a:rPr>
              <a:t> effective problem solving techniques.</a:t>
            </a:r>
          </a:p>
          <a:p>
            <a:r>
              <a:rPr lang="en-US" sz="1200">
                <a:solidFill>
                  <a:srgbClr val="1F1F1F"/>
                </a:solidFill>
                <a:latin typeface="MASSILIA VF"/>
              </a:rPr>
              <a:t>Observing practical demonstrations.</a:t>
            </a:r>
            <a:endParaRPr lang="en-US" sz="1200" dirty="0">
              <a:solidFill>
                <a:srgbClr val="1F1F1F"/>
              </a:solidFill>
              <a:latin typeface="MASSILIA VF"/>
            </a:endParaRPr>
          </a:p>
          <a:p>
            <a:r>
              <a:rPr lang="en-US" sz="1200" err="1">
                <a:solidFill>
                  <a:srgbClr val="1F1F1F"/>
                </a:solidFill>
                <a:latin typeface="MASSILIA VF"/>
              </a:rPr>
              <a:t>Idependent</a:t>
            </a:r>
            <a:r>
              <a:rPr lang="en-US" sz="1200" dirty="0">
                <a:solidFill>
                  <a:srgbClr val="1F1F1F"/>
                </a:solidFill>
                <a:latin typeface="MASSILIA VF"/>
              </a:rPr>
              <a:t> tool and process selection.</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a:xfrm>
            <a:off x="3762805" y="4678287"/>
            <a:ext cx="3229508" cy="2513582"/>
          </a:xfrm>
        </p:spPr>
        <p:txBody>
          <a:bodyPr lIns="180000" tIns="180000" rIns="180000" bIns="180000" anchor="t">
            <a:noAutofit/>
          </a:bodyPr>
          <a:lstStyle/>
          <a:p>
            <a:r>
              <a:rPr lang="en-US" sz="1200" dirty="0">
                <a:solidFill>
                  <a:srgbClr val="1F1F1F"/>
                </a:solidFill>
                <a:latin typeface="MASSILIA VF"/>
              </a:rPr>
              <a:t>Understand the transferable skills following the design process from one project into the next.</a:t>
            </a:r>
            <a:endParaRPr lang="en-US" dirty="0">
              <a:latin typeface="MASSILIA VF"/>
            </a:endParaRPr>
          </a:p>
          <a:p>
            <a:r>
              <a:rPr lang="en-US" sz="1200">
                <a:solidFill>
                  <a:srgbClr val="1F1F1F"/>
                </a:solidFill>
                <a:latin typeface="MASSILIA VF"/>
              </a:rPr>
              <a:t>Following and applying the design process.</a:t>
            </a:r>
            <a:endParaRPr lang="en-US" sz="1200" dirty="0">
              <a:solidFill>
                <a:srgbClr val="1F1F1F"/>
              </a:solidFill>
              <a:latin typeface="MASSILIA VF"/>
            </a:endParaRPr>
          </a:p>
          <a:p>
            <a:r>
              <a:rPr lang="en-US" sz="1200" dirty="0">
                <a:solidFill>
                  <a:srgbClr val="1F1F1F"/>
                </a:solidFill>
                <a:latin typeface="MASSILIA VF"/>
              </a:rPr>
              <a:t>Developing techniques, problem solving, analysis, idea generation, manufacture and sharing evaluative comments.</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100" dirty="0">
                <a:solidFill>
                  <a:srgbClr val="000000"/>
                </a:solidFill>
                <a:latin typeface="Calibri"/>
                <a:ea typeface="Calibri"/>
                <a:cs typeface="Calibri"/>
              </a:rPr>
              <a:t>can safely use a range of tools, materials and equipment to construct for a variety of reasons</a:t>
            </a:r>
          </a:p>
          <a:p>
            <a:r>
              <a:rPr lang="en-US" sz="1100" dirty="0">
                <a:solidFill>
                  <a:srgbClr val="000000"/>
                </a:solidFill>
                <a:latin typeface="Calibri"/>
                <a:ea typeface="Calibri"/>
                <a:cs typeface="Calibri"/>
              </a:rPr>
              <a:t>I have experienced using basic prototyping techniques to improve outcomes.</a:t>
            </a:r>
          </a:p>
          <a:p>
            <a:r>
              <a:rPr lang="en-US" sz="1100" dirty="0">
                <a:solidFill>
                  <a:srgbClr val="000000"/>
                </a:solidFill>
                <a:latin typeface="Calibri"/>
                <a:ea typeface="Calibri"/>
                <a:cs typeface="Calibri"/>
              </a:rPr>
              <a:t>I can identify things in the environment which may be harmful and can act to reduce the risks to myself and others.</a:t>
            </a:r>
          </a:p>
          <a:p>
            <a:r>
              <a:rPr lang="en-US" sz="1100" dirty="0">
                <a:solidFill>
                  <a:srgbClr val="000000"/>
                </a:solidFill>
                <a:latin typeface="Calibri"/>
                <a:ea typeface="Calibri"/>
                <a:cs typeface="Calibri"/>
              </a:rPr>
              <a:t>I can explore and describe the properties of materials and justify their uses.</a:t>
            </a:r>
          </a:p>
          <a:p>
            <a:r>
              <a:rPr lang="en-US" sz="1100" dirty="0">
                <a:solidFill>
                  <a:srgbClr val="000000"/>
                </a:solidFill>
                <a:latin typeface="Calibri"/>
                <a:ea typeface="Calibri"/>
                <a:cs typeface="Calibri"/>
              </a:rPr>
              <a:t>I can ask questions and use my experience to suggest simple methods of inquiry.</a:t>
            </a:r>
          </a:p>
          <a:p>
            <a:r>
              <a:rPr lang="en-US" sz="1100" dirty="0">
                <a:solidFill>
                  <a:srgbClr val="000000"/>
                </a:solidFill>
                <a:latin typeface="Calibri"/>
                <a:ea typeface="Calibri"/>
                <a:cs typeface="Calibri"/>
              </a:rPr>
              <a:t>I can </a:t>
            </a:r>
            <a:r>
              <a:rPr lang="en-US" sz="1100" dirty="0" err="1">
                <a:solidFill>
                  <a:srgbClr val="000000"/>
                </a:solidFill>
                <a:latin typeface="Calibri"/>
                <a:ea typeface="Calibri"/>
                <a:cs typeface="Calibri"/>
              </a:rPr>
              <a:t>recognise</a:t>
            </a:r>
            <a:r>
              <a:rPr lang="en-US" sz="1100" dirty="0">
                <a:solidFill>
                  <a:srgbClr val="000000"/>
                </a:solidFill>
                <a:latin typeface="Calibri"/>
                <a:ea typeface="Calibri"/>
                <a:cs typeface="Calibri"/>
              </a:rPr>
              <a:t> that what I do, and the things I use, can have an impact on my environment and on living things.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identify questions that can be investigated scientifically and suggest suitable methods of inquiry.</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suggest conclusions as a result of carrying out my inquiries.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evaluate methods to suggest improvements.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engage with scientific and technological evidence to inform my own opinions.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understand how my actions and the actions of others impact on the environment and living things.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draw inspiration to design from historical, cultural and other sources.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creatively respond to the needs and wants of the user, based on the context and on the information collected.</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identify and consider factors when developing design proposals.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apply my </a:t>
            </a:r>
            <a:r>
              <a:rPr lang="en-US" sz="1100" i="1" dirty="0">
                <a:solidFill>
                  <a:srgbClr val="000000"/>
                </a:solidFill>
                <a:latin typeface="Calibri"/>
                <a:ea typeface="Calibri"/>
                <a:cs typeface="Calibri"/>
              </a:rPr>
              <a:t>knowledge</a:t>
            </a:r>
            <a:r>
              <a:rPr lang="en-US" sz="1100" dirty="0">
                <a:solidFill>
                  <a:srgbClr val="000000"/>
                </a:solidFill>
                <a:latin typeface="Calibri"/>
                <a:ea typeface="Calibri"/>
                <a:cs typeface="Calibri"/>
              </a:rPr>
              <a:t> and </a:t>
            </a:r>
            <a:r>
              <a:rPr lang="en-US" sz="1100" i="1" dirty="0">
                <a:solidFill>
                  <a:srgbClr val="000000"/>
                </a:solidFill>
                <a:latin typeface="Calibri"/>
                <a:ea typeface="Calibri"/>
                <a:cs typeface="Calibri"/>
              </a:rPr>
              <a:t>skills</a:t>
            </a:r>
            <a:r>
              <a:rPr lang="en-US" sz="1100" dirty="0">
                <a:solidFill>
                  <a:srgbClr val="000000"/>
                </a:solidFill>
                <a:latin typeface="Calibri"/>
                <a:ea typeface="Calibri"/>
                <a:cs typeface="Calibri"/>
              </a:rPr>
              <a:t> when making design decisions in order to produce specific outcomes.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consider how my design proposals will solve problems and how this may affect the environment.</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use design communication methods to develop and present ideas, and respond to feedback.</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1747C39-3BF7-CAC4-81BA-E22DCBD95A0C}"/>
              </a:ext>
            </a:extLst>
          </p:cNvPr>
          <p:cNvSpPr>
            <a:spLocks noGrp="1"/>
          </p:cNvSpPr>
          <p:nvPr>
            <p:ph type="body" sz="quarter" idx="26"/>
          </p:nvPr>
        </p:nvSpPr>
        <p:spPr/>
        <p:txBody>
          <a:bodyPr lIns="180000" tIns="180000" rIns="180000" bIns="180000" anchor="t">
            <a:normAutofit/>
          </a:bodyPr>
          <a:lstStyle/>
          <a:p>
            <a:r>
              <a:rPr lang="en-GB" sz="1000" b="1" dirty="0">
                <a:latin typeface="Calibri"/>
                <a:ea typeface="Calibri"/>
                <a:cs typeface="Calibri"/>
              </a:rPr>
              <a:t>1.Task analysis:-</a:t>
            </a:r>
            <a:endParaRPr lang="en-US" sz="1000" dirty="0">
              <a:latin typeface="Calibri"/>
              <a:ea typeface="Calibri"/>
              <a:cs typeface="Calibri"/>
            </a:endParaRPr>
          </a:p>
          <a:p>
            <a:pPr>
              <a:buChar char="•"/>
            </a:pPr>
            <a:r>
              <a:rPr lang="en-GB" sz="1000" dirty="0">
                <a:latin typeface="Calibri"/>
                <a:ea typeface="Calibri"/>
                <a:cs typeface="Calibri"/>
              </a:rPr>
              <a:t>To undertake problem solving strategies in order to analyse the task and brief.</a:t>
            </a:r>
            <a:endParaRPr lang="en-US" sz="1000" dirty="0">
              <a:latin typeface="Calibri"/>
              <a:ea typeface="Calibri"/>
              <a:cs typeface="Calibri"/>
            </a:endParaRPr>
          </a:p>
          <a:p>
            <a:pPr>
              <a:buChar char="•"/>
            </a:pPr>
            <a:r>
              <a:rPr lang="en-GB" sz="1000" dirty="0">
                <a:latin typeface="Calibri"/>
                <a:ea typeface="Calibri"/>
                <a:cs typeface="Calibri"/>
              </a:rPr>
              <a:t>Discuss and identify suitable and appropriate research activities.</a:t>
            </a:r>
            <a:endParaRPr lang="en-US" sz="1000" dirty="0">
              <a:latin typeface="Calibri"/>
              <a:ea typeface="Calibri"/>
              <a:cs typeface="Calibri"/>
            </a:endParaRPr>
          </a:p>
          <a:p>
            <a:pPr>
              <a:buChar char="•"/>
            </a:pPr>
            <a:r>
              <a:rPr lang="en-GB" sz="1000" dirty="0">
                <a:latin typeface="Calibri"/>
                <a:ea typeface="Calibri"/>
                <a:cs typeface="Calibri"/>
              </a:rPr>
              <a:t>Discuss and produce a detailed mind map using ACCESSFM</a:t>
            </a:r>
            <a:endParaRPr lang="en-US" sz="1000" dirty="0">
              <a:latin typeface="Calibri"/>
              <a:ea typeface="Calibri"/>
              <a:cs typeface="Calibri"/>
            </a:endParaRPr>
          </a:p>
          <a:p>
            <a:pPr>
              <a:buChar char="•"/>
            </a:pPr>
            <a:r>
              <a:rPr lang="en-GB" sz="1000" dirty="0">
                <a:latin typeface="Calibri"/>
                <a:ea typeface="Calibri"/>
                <a:cs typeface="Calibri"/>
              </a:rPr>
              <a:t>Identify key words, write them in hierarchy and describe.</a:t>
            </a:r>
            <a:endParaRPr lang="en-US" sz="1000" dirty="0">
              <a:latin typeface="Calibri"/>
              <a:ea typeface="Calibri"/>
              <a:cs typeface="Calibri"/>
            </a:endParaRPr>
          </a:p>
          <a:p>
            <a:r>
              <a:rPr lang="en-GB" sz="1000" dirty="0">
                <a:latin typeface="Calibri"/>
                <a:ea typeface="Calibri"/>
                <a:cs typeface="Calibri"/>
              </a:rPr>
              <a:t>2.</a:t>
            </a:r>
            <a:r>
              <a:rPr lang="en-GB" sz="1000" b="1" dirty="0">
                <a:latin typeface="Calibri"/>
                <a:ea typeface="Calibri"/>
                <a:cs typeface="Calibri"/>
              </a:rPr>
              <a:t>Writing a Specification: Key Task</a:t>
            </a:r>
            <a:endParaRPr lang="en-GB" sz="1000" dirty="0">
              <a:latin typeface="Calibri"/>
              <a:ea typeface="Calibri"/>
              <a:cs typeface="Calibri"/>
            </a:endParaRPr>
          </a:p>
          <a:p>
            <a:r>
              <a:rPr lang="en-GB" sz="1000" dirty="0">
                <a:latin typeface="Calibri"/>
                <a:ea typeface="Calibri"/>
                <a:cs typeface="Calibri"/>
              </a:rPr>
              <a:t>Use ACCESSFMM and write statements in bullet point format to explain each feature.</a:t>
            </a:r>
          </a:p>
          <a:p>
            <a:r>
              <a:rPr lang="en-GB" sz="1000" dirty="0">
                <a:latin typeface="Calibri"/>
                <a:ea typeface="Calibri"/>
                <a:cs typeface="Calibri"/>
              </a:rPr>
              <a:t>Summarise the bullet points and write a paragraph to demonstrate extended writing skills.</a:t>
            </a:r>
          </a:p>
          <a:p>
            <a:r>
              <a:rPr lang="en-GB" sz="1000" dirty="0">
                <a:latin typeface="Calibri"/>
                <a:ea typeface="Calibri"/>
                <a:cs typeface="Calibri"/>
              </a:rPr>
              <a:t>3.</a:t>
            </a:r>
            <a:r>
              <a:rPr lang="en-GB" sz="1000" b="1" dirty="0">
                <a:latin typeface="Calibri"/>
                <a:ea typeface="Calibri"/>
                <a:cs typeface="Calibri"/>
              </a:rPr>
              <a:t>Following Detailed Drawing / Isometric Drawing / Assembly Drawing.</a:t>
            </a:r>
            <a:endParaRPr lang="en-GB" sz="1000" dirty="0">
              <a:latin typeface="Calibri"/>
              <a:ea typeface="Calibri"/>
              <a:cs typeface="Calibri"/>
            </a:endParaRPr>
          </a:p>
          <a:p>
            <a:r>
              <a:rPr lang="en-GB" sz="1000" dirty="0">
                <a:latin typeface="Calibri"/>
                <a:ea typeface="Calibri"/>
                <a:cs typeface="Calibri"/>
              </a:rPr>
              <a:t>Learners will identify and label all components of the pencil case. Colour the components to represent their material finish. Draw a fully assembled pencil case using isometric grid to 1:2 scale. Show measurements.</a:t>
            </a:r>
          </a:p>
          <a:p>
            <a:r>
              <a:rPr lang="en-GB" sz="1000" dirty="0">
                <a:latin typeface="Calibri"/>
                <a:ea typeface="Calibri"/>
                <a:cs typeface="Calibri"/>
              </a:rPr>
              <a:t>4.</a:t>
            </a:r>
            <a:r>
              <a:rPr lang="en-GB" sz="1000" b="1" dirty="0">
                <a:latin typeface="Calibri"/>
                <a:ea typeface="Calibri"/>
                <a:cs typeface="Calibri"/>
              </a:rPr>
              <a:t>Practical:</a:t>
            </a:r>
            <a:r>
              <a:rPr lang="en-GB" sz="1000" dirty="0">
                <a:latin typeface="Calibri"/>
                <a:ea typeface="Calibri"/>
                <a:cs typeface="Calibri"/>
              </a:rPr>
              <a:t> Preparing materials, measuring materials using metal rule, try square.</a:t>
            </a:r>
          </a:p>
          <a:p>
            <a:r>
              <a:rPr lang="en-GB" sz="1000" dirty="0">
                <a:latin typeface="Calibri"/>
                <a:ea typeface="Calibri"/>
                <a:cs typeface="Calibri"/>
              </a:rPr>
              <a:t>Cutting Butt Joints with the two ends of the pencil case.</a:t>
            </a:r>
          </a:p>
          <a:p>
            <a:r>
              <a:rPr lang="en-GB" sz="1000" dirty="0">
                <a:latin typeface="Calibri"/>
                <a:ea typeface="Calibri"/>
                <a:cs typeface="Calibri"/>
              </a:rPr>
              <a:t>Filing techniques and sanding using glass paper / Disc Sander and Band Facer.</a:t>
            </a:r>
          </a:p>
          <a:p>
            <a:endParaRPr lang="en-GB" sz="1000" dirty="0">
              <a:latin typeface="Calibri"/>
              <a:ea typeface="Calibri"/>
              <a:cs typeface="Calibri"/>
            </a:endParaRPr>
          </a:p>
          <a:p>
            <a:endParaRPr lang="en-US" dirty="0">
              <a:ea typeface="Calibri"/>
              <a:cs typeface="Calibri"/>
            </a:endParaRPr>
          </a:p>
        </p:txBody>
      </p:sp>
      <p:sp>
        <p:nvSpPr>
          <p:cNvPr id="3" name="Text Placeholder 2">
            <a:extLst>
              <a:ext uri="{FF2B5EF4-FFF2-40B4-BE49-F238E27FC236}">
                <a16:creationId xmlns:a16="http://schemas.microsoft.com/office/drawing/2014/main" id="{427F372F-53A0-BF4F-272F-994EA823A0B1}"/>
              </a:ext>
            </a:extLst>
          </p:cNvPr>
          <p:cNvSpPr>
            <a:spLocks noGrp="1"/>
          </p:cNvSpPr>
          <p:nvPr>
            <p:ph type="body" sz="quarter" idx="39"/>
          </p:nvPr>
        </p:nvSpPr>
        <p:spPr/>
        <p:txBody>
          <a:bodyPr lIns="180000" tIns="45720" rIns="91440" bIns="45720" anchor="ctr" anchorCtr="0">
            <a:noAutofit/>
          </a:bodyPr>
          <a:lstStyle/>
          <a:p>
            <a:r>
              <a:rPr lang="en-US" dirty="0">
                <a:latin typeface="MASSILIA VF"/>
              </a:rPr>
              <a:t>Learning Objective</a:t>
            </a:r>
            <a:endParaRPr lang="en-US" dirty="0"/>
          </a:p>
        </p:txBody>
      </p:sp>
      <p:sp>
        <p:nvSpPr>
          <p:cNvPr id="4" name="Text Placeholder 3">
            <a:extLst>
              <a:ext uri="{FF2B5EF4-FFF2-40B4-BE49-F238E27FC236}">
                <a16:creationId xmlns:a16="http://schemas.microsoft.com/office/drawing/2014/main" id="{A8D55F32-D412-9878-C33F-C970CD29301B}"/>
              </a:ext>
            </a:extLst>
          </p:cNvPr>
          <p:cNvSpPr>
            <a:spLocks noGrp="1"/>
          </p:cNvSpPr>
          <p:nvPr>
            <p:ph type="body" sz="quarter" idx="40"/>
          </p:nvPr>
        </p:nvSpPr>
        <p:spPr/>
        <p:txBody>
          <a:bodyPr lIns="180000" tIns="180000" rIns="180000" bIns="180000" anchor="t">
            <a:normAutofit/>
          </a:bodyPr>
          <a:lstStyle/>
          <a:p>
            <a:r>
              <a:rPr lang="en-GB" sz="1000" dirty="0">
                <a:latin typeface="Calibri"/>
                <a:ea typeface="Calibri"/>
                <a:cs typeface="Calibri"/>
              </a:rPr>
              <a:t>Logical task analysis strategies used.</a:t>
            </a:r>
            <a:endParaRPr lang="en-US" sz="1000" dirty="0">
              <a:latin typeface="Calibri"/>
              <a:ea typeface="Calibri"/>
              <a:cs typeface="Calibri"/>
            </a:endParaRPr>
          </a:p>
          <a:p>
            <a:r>
              <a:rPr lang="en-GB" sz="1000" dirty="0">
                <a:latin typeface="Calibri"/>
                <a:ea typeface="Calibri"/>
                <a:cs typeface="Calibri"/>
              </a:rPr>
              <a:t>Descriptive analysis if the brief stating what is to be designed, why it the product is needed.</a:t>
            </a:r>
            <a:endParaRPr lang="en-US" sz="1000" dirty="0">
              <a:latin typeface="Calibri"/>
              <a:ea typeface="Calibri"/>
              <a:cs typeface="Calibri"/>
            </a:endParaRPr>
          </a:p>
          <a:p>
            <a:r>
              <a:rPr lang="en-GB" sz="1000" dirty="0">
                <a:latin typeface="Calibri"/>
                <a:ea typeface="Calibri"/>
                <a:cs typeface="Calibri"/>
              </a:rPr>
              <a:t>Detailed mind map and understanding of ACCESSFM.</a:t>
            </a:r>
            <a:endParaRPr lang="en-US" sz="1000" dirty="0">
              <a:latin typeface="Calibri"/>
              <a:ea typeface="Calibri"/>
              <a:cs typeface="Calibri"/>
            </a:endParaRPr>
          </a:p>
          <a:p>
            <a:r>
              <a:rPr lang="en-GB" sz="1000" dirty="0">
                <a:latin typeface="Calibri"/>
                <a:ea typeface="Calibri"/>
                <a:cs typeface="Calibri"/>
              </a:rPr>
              <a:t>Developed clear problem solving strategies.</a:t>
            </a:r>
            <a:endParaRPr lang="en-US" sz="1000" dirty="0">
              <a:latin typeface="Calibri"/>
              <a:ea typeface="Calibri"/>
              <a:cs typeface="Calibri"/>
            </a:endParaRPr>
          </a:p>
          <a:p>
            <a:r>
              <a:rPr lang="en-GB" sz="1000" dirty="0">
                <a:latin typeface="Calibri"/>
                <a:ea typeface="Calibri"/>
                <a:cs typeface="Calibri"/>
              </a:rPr>
              <a:t>Selected key words, identified them in hierarchy and provided a reasoned response.</a:t>
            </a:r>
            <a:endParaRPr lang="en-US" sz="1000" dirty="0">
              <a:latin typeface="Calibri"/>
              <a:ea typeface="Calibri"/>
              <a:cs typeface="Calibri"/>
            </a:endParaRPr>
          </a:p>
          <a:p>
            <a:r>
              <a:rPr lang="en-GB" sz="1000" dirty="0">
                <a:latin typeface="Calibri"/>
                <a:ea typeface="Calibri"/>
                <a:cs typeface="Calibri"/>
              </a:rPr>
              <a:t>Detailed description of each of the ACCESSFMM features. Appropriate use of key words.</a:t>
            </a:r>
            <a:endParaRPr lang="en-US" sz="1000" dirty="0">
              <a:latin typeface="Calibri"/>
              <a:ea typeface="Calibri"/>
              <a:cs typeface="Calibri"/>
            </a:endParaRPr>
          </a:p>
          <a:p>
            <a:r>
              <a:rPr lang="en-GB" sz="1000" dirty="0">
                <a:latin typeface="Calibri"/>
                <a:ea typeface="Calibri"/>
                <a:cs typeface="Calibri"/>
              </a:rPr>
              <a:t>Learners will summarise each point and develop into a single piece of extended writing. Good use of simple and compound sentence structure along with appropriate SPAG,</a:t>
            </a:r>
            <a:endParaRPr lang="en-US" sz="1000" dirty="0">
              <a:latin typeface="Calibri"/>
              <a:ea typeface="Calibri"/>
              <a:cs typeface="Calibri"/>
            </a:endParaRPr>
          </a:p>
          <a:p>
            <a:r>
              <a:rPr lang="en-GB" sz="1000" dirty="0">
                <a:latin typeface="Calibri"/>
                <a:ea typeface="Calibri"/>
                <a:cs typeface="Calibri"/>
              </a:rPr>
              <a:t>Assembly Drawing: All parts will be correctly identified, labelled and spelt correctly. All parts will be coloured and presented to match the material choice, Pine, Plywood and MDF. Show wood grain.</a:t>
            </a:r>
            <a:endParaRPr lang="en-US" sz="1000" dirty="0">
              <a:latin typeface="Calibri"/>
              <a:ea typeface="Calibri"/>
              <a:cs typeface="Calibri"/>
            </a:endParaRPr>
          </a:p>
          <a:p>
            <a:r>
              <a:rPr lang="en-GB" sz="1000" dirty="0">
                <a:latin typeface="Calibri"/>
                <a:ea typeface="Calibri"/>
                <a:cs typeface="Calibri"/>
              </a:rPr>
              <a:t>Isometric Drawing: Drawn to scale of 1:2. Understand ratio in order to draw a complete pencil case. Add full size dimensions.</a:t>
            </a:r>
            <a:endParaRPr lang="en-US" sz="1000" dirty="0">
              <a:latin typeface="Calibri"/>
              <a:ea typeface="Calibri"/>
              <a:cs typeface="Calibri"/>
            </a:endParaRPr>
          </a:p>
          <a:p>
            <a:r>
              <a:rPr lang="en-GB" sz="1000" dirty="0">
                <a:latin typeface="Calibri"/>
                <a:ea typeface="Calibri"/>
                <a:cs typeface="Calibri"/>
              </a:rPr>
              <a:t>Accurate measuring and cutting. Meeting set manufacturing tolerance.</a:t>
            </a:r>
            <a:endParaRPr lang="en-US" sz="1000" dirty="0">
              <a:latin typeface="Calibri"/>
              <a:ea typeface="Calibri"/>
              <a:cs typeface="Calibri"/>
            </a:endParaRPr>
          </a:p>
          <a:p>
            <a:r>
              <a:rPr lang="en-GB" sz="1000" dirty="0">
                <a:latin typeface="Calibri"/>
                <a:ea typeface="Calibri"/>
                <a:cs typeface="Calibri"/>
              </a:rPr>
              <a:t>Applied safe working practices. Selected and used correct tools safely and applied processes.</a:t>
            </a:r>
            <a:endParaRPr lang="en-US" sz="1000" dirty="0">
              <a:latin typeface="Calibri"/>
              <a:ea typeface="Calibri"/>
              <a:cs typeface="Calibri"/>
            </a:endParaRPr>
          </a:p>
          <a:p>
            <a:r>
              <a:rPr lang="en-GB" sz="1000" dirty="0">
                <a:latin typeface="Calibri"/>
                <a:ea typeface="Calibri"/>
                <a:cs typeface="Calibri"/>
              </a:rPr>
              <a:t>Cut both end pieces with accurate Butt Joints.</a:t>
            </a:r>
            <a:endParaRPr lang="en-US" sz="1000" dirty="0">
              <a:latin typeface="Calibri"/>
              <a:ea typeface="Calibri"/>
              <a:cs typeface="Calibri"/>
            </a:endParaRPr>
          </a:p>
          <a:p>
            <a:endParaRPr lang="en-US" dirty="0"/>
          </a:p>
        </p:txBody>
      </p:sp>
      <p:sp>
        <p:nvSpPr>
          <p:cNvPr id="5" name="Text Placeholder 4">
            <a:extLst>
              <a:ext uri="{FF2B5EF4-FFF2-40B4-BE49-F238E27FC236}">
                <a16:creationId xmlns:a16="http://schemas.microsoft.com/office/drawing/2014/main" id="{49BD7BCF-0EF0-AE2A-ED3F-CE4D9CAA43EA}"/>
              </a:ext>
            </a:extLst>
          </p:cNvPr>
          <p:cNvSpPr>
            <a:spLocks noGrp="1"/>
          </p:cNvSpPr>
          <p:nvPr>
            <p:ph type="body" sz="quarter" idx="41"/>
          </p:nvPr>
        </p:nvSpPr>
        <p:spPr/>
        <p:txBody>
          <a:bodyPr lIns="180000" tIns="45720" rIns="91440" bIns="45720" anchor="ctr" anchorCtr="0">
            <a:noAutofit/>
          </a:bodyPr>
          <a:lstStyle/>
          <a:p>
            <a:r>
              <a:rPr lang="en-US" dirty="0">
                <a:latin typeface="MASSILIA VF"/>
              </a:rPr>
              <a:t>Success Criteria</a:t>
            </a:r>
            <a:endParaRPr lang="en-US" dirty="0"/>
          </a:p>
        </p:txBody>
      </p:sp>
      <p:sp>
        <p:nvSpPr>
          <p:cNvPr id="6" name="Text Placeholder 5">
            <a:extLst>
              <a:ext uri="{FF2B5EF4-FFF2-40B4-BE49-F238E27FC236}">
                <a16:creationId xmlns:a16="http://schemas.microsoft.com/office/drawing/2014/main" id="{FB30119A-20F6-9784-5833-945465110315}"/>
              </a:ext>
            </a:extLst>
          </p:cNvPr>
          <p:cNvSpPr>
            <a:spLocks noGrp="1"/>
          </p:cNvSpPr>
          <p:nvPr>
            <p:ph type="body" sz="quarter" idx="42"/>
          </p:nvPr>
        </p:nvSpPr>
        <p:spPr/>
        <p:txBody>
          <a:bodyPr lIns="180000" tIns="180000" rIns="180000" bIns="180000" anchor="t">
            <a:normAutofit/>
          </a:bodyPr>
          <a:lstStyle/>
          <a:p>
            <a:r>
              <a:rPr lang="en-GB" sz="1000" dirty="0">
                <a:latin typeface="Calibri"/>
                <a:ea typeface="Calibri"/>
                <a:cs typeface="Calibri"/>
              </a:rPr>
              <a:t>1.Problem Solving, Discussing,</a:t>
            </a:r>
            <a:endParaRPr lang="en-US" sz="1000" dirty="0">
              <a:latin typeface="Calibri"/>
              <a:ea typeface="Calibri"/>
              <a:cs typeface="Calibri"/>
            </a:endParaRPr>
          </a:p>
          <a:p>
            <a:r>
              <a:rPr lang="en-GB" sz="1000" dirty="0">
                <a:latin typeface="Calibri"/>
                <a:ea typeface="Calibri"/>
                <a:cs typeface="Calibri"/>
              </a:rPr>
              <a:t>Analysing,</a:t>
            </a:r>
            <a:endParaRPr lang="en-US" sz="1000" dirty="0">
              <a:latin typeface="Calibri"/>
              <a:ea typeface="Calibri"/>
              <a:cs typeface="Calibri"/>
            </a:endParaRPr>
          </a:p>
          <a:p>
            <a:r>
              <a:rPr lang="en-GB" sz="1000" dirty="0">
                <a:latin typeface="Calibri"/>
                <a:ea typeface="Calibri"/>
                <a:cs typeface="Calibri"/>
              </a:rPr>
              <a:t>Justifying.</a:t>
            </a:r>
            <a:endParaRPr lang="en-US" sz="1000" dirty="0">
              <a:latin typeface="Calibri"/>
              <a:ea typeface="Calibri"/>
              <a:cs typeface="Calibri"/>
            </a:endParaRPr>
          </a:p>
          <a:p>
            <a:r>
              <a:rPr lang="en-GB" sz="1000" dirty="0">
                <a:latin typeface="Calibri"/>
                <a:ea typeface="Calibri"/>
                <a:cs typeface="Calibri"/>
              </a:rPr>
              <a:t>2. Developing their understanding and use of ACCESSFMM.</a:t>
            </a:r>
            <a:endParaRPr lang="en-US" sz="1000" dirty="0">
              <a:latin typeface="Calibri"/>
              <a:ea typeface="Calibri"/>
              <a:cs typeface="Calibri"/>
            </a:endParaRPr>
          </a:p>
          <a:p>
            <a:r>
              <a:rPr lang="en-GB" sz="1000" dirty="0">
                <a:latin typeface="Calibri"/>
                <a:ea typeface="Calibri"/>
                <a:cs typeface="Calibri"/>
              </a:rPr>
              <a:t>Writing descriptive statements,.</a:t>
            </a:r>
            <a:endParaRPr lang="en-US" sz="1000" dirty="0">
              <a:latin typeface="Calibri"/>
              <a:ea typeface="Calibri"/>
              <a:cs typeface="Calibri"/>
            </a:endParaRPr>
          </a:p>
          <a:p>
            <a:r>
              <a:rPr lang="en-GB" sz="1000" dirty="0">
                <a:solidFill>
                  <a:srgbClr val="000000"/>
                </a:solidFill>
                <a:latin typeface="Calibri"/>
                <a:ea typeface="Calibri"/>
                <a:cs typeface="Calibri"/>
              </a:rPr>
              <a:t>3.Problem solving, thinking on paper, quality of labelling, using numeracy, analysis techniques and presentation</a:t>
            </a:r>
          </a:p>
          <a:p>
            <a:r>
              <a:rPr lang="en-GB" sz="1000" dirty="0">
                <a:solidFill>
                  <a:srgbClr val="000000"/>
                </a:solidFill>
                <a:latin typeface="Calibri"/>
                <a:ea typeface="Calibri"/>
                <a:cs typeface="Calibri"/>
              </a:rPr>
              <a:t>4. Selecting and using tools. Measuring and cutting accurately.</a:t>
            </a:r>
          </a:p>
        </p:txBody>
      </p:sp>
      <p:sp>
        <p:nvSpPr>
          <p:cNvPr id="7" name="Text Placeholder 6">
            <a:extLst>
              <a:ext uri="{FF2B5EF4-FFF2-40B4-BE49-F238E27FC236}">
                <a16:creationId xmlns:a16="http://schemas.microsoft.com/office/drawing/2014/main" id="{12EEFD25-FD90-00D1-FE25-8675A46DFF9D}"/>
              </a:ext>
            </a:extLst>
          </p:cNvPr>
          <p:cNvSpPr>
            <a:spLocks noGrp="1"/>
          </p:cNvSpPr>
          <p:nvPr>
            <p:ph type="body" sz="quarter" idx="43"/>
          </p:nvPr>
        </p:nvSpPr>
        <p:spPr/>
        <p:txBody>
          <a:bodyPr lIns="180000" tIns="45720" rIns="91440" bIns="45720" anchor="ctr" anchorCtr="0">
            <a:noAutofit/>
          </a:bodyPr>
          <a:lstStyle/>
          <a:p>
            <a:r>
              <a:rPr lang="en-US" dirty="0"/>
              <a:t>Skills</a:t>
            </a:r>
          </a:p>
        </p:txBody>
      </p:sp>
      <p:sp>
        <p:nvSpPr>
          <p:cNvPr id="8" name="Text Placeholder 7">
            <a:extLst>
              <a:ext uri="{FF2B5EF4-FFF2-40B4-BE49-F238E27FC236}">
                <a16:creationId xmlns:a16="http://schemas.microsoft.com/office/drawing/2014/main" id="{C5254652-17EC-B068-885B-4A8398094ADA}"/>
              </a:ext>
            </a:extLst>
          </p:cNvPr>
          <p:cNvSpPr>
            <a:spLocks noGrp="1"/>
          </p:cNvSpPr>
          <p:nvPr>
            <p:ph type="body" sz="quarter" idx="55"/>
          </p:nvPr>
        </p:nvSpPr>
        <p:spPr/>
        <p:txBody>
          <a:bodyPr lIns="91440" tIns="45720" rIns="91440" bIns="45720" anchor="t">
            <a:normAutofit/>
          </a:bodyPr>
          <a:lstStyle/>
          <a:p>
            <a:r>
              <a:rPr lang="en-US">
                <a:latin typeface="MASSILIA VF"/>
              </a:rPr>
              <a:t>How to</a:t>
            </a:r>
            <a:endParaRPr lang="en-US"/>
          </a:p>
        </p:txBody>
      </p:sp>
    </p:spTree>
    <p:extLst>
      <p:ext uri="{BB962C8B-B14F-4D97-AF65-F5344CB8AC3E}">
        <p14:creationId xmlns:p14="http://schemas.microsoft.com/office/powerpoint/2010/main" val="2755601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1251D5-88BD-349A-BB34-6A51DF36FBDC}"/>
              </a:ext>
            </a:extLst>
          </p:cNvPr>
          <p:cNvSpPr>
            <a:spLocks noGrp="1"/>
          </p:cNvSpPr>
          <p:nvPr>
            <p:ph type="body" sz="quarter" idx="26"/>
          </p:nvPr>
        </p:nvSpPr>
        <p:spPr/>
        <p:txBody>
          <a:bodyPr lIns="180000" tIns="180000" rIns="180000" bIns="180000" anchor="t">
            <a:normAutofit/>
          </a:bodyPr>
          <a:lstStyle/>
          <a:p>
            <a:r>
              <a:rPr lang="en-US" dirty="0">
                <a:latin typeface="MASSILIA VF"/>
              </a:rPr>
              <a:t>5. </a:t>
            </a:r>
            <a:r>
              <a:rPr lang="en-GB" sz="1000" b="1" dirty="0">
                <a:latin typeface="Calibri"/>
                <a:ea typeface="Calibri"/>
                <a:cs typeface="Calibri"/>
              </a:rPr>
              <a:t>Practical:</a:t>
            </a:r>
            <a:r>
              <a:rPr lang="en-GB" sz="1000" dirty="0">
                <a:latin typeface="Calibri"/>
                <a:ea typeface="Calibri"/>
                <a:cs typeface="Calibri"/>
              </a:rPr>
              <a:t> Preparing materials, measuring materials using metal rule, try square.</a:t>
            </a:r>
            <a:endParaRPr lang="en-US" sz="1000" dirty="0">
              <a:latin typeface="Calibri"/>
              <a:ea typeface="Calibri"/>
              <a:cs typeface="Calibri"/>
            </a:endParaRPr>
          </a:p>
          <a:p>
            <a:r>
              <a:rPr lang="en-GB" sz="1000" dirty="0">
                <a:latin typeface="Calibri"/>
                <a:ea typeface="Calibri"/>
                <a:cs typeface="Calibri"/>
              </a:rPr>
              <a:t>Cutting Butt Joints with the two ends of the pencil case.</a:t>
            </a:r>
            <a:endParaRPr lang="en-US" sz="1000" dirty="0">
              <a:latin typeface="Calibri"/>
              <a:ea typeface="Calibri"/>
              <a:cs typeface="Calibri"/>
            </a:endParaRPr>
          </a:p>
          <a:p>
            <a:r>
              <a:rPr lang="en-GB" sz="1000" dirty="0">
                <a:latin typeface="Calibri"/>
                <a:ea typeface="Calibri"/>
                <a:cs typeface="Calibri"/>
              </a:rPr>
              <a:t>Filing techniques and sanding using glass paper / Disc Sander and Band Facer.</a:t>
            </a:r>
            <a:endParaRPr lang="en-US" sz="1000" dirty="0">
              <a:latin typeface="Calibri"/>
              <a:ea typeface="Calibri"/>
              <a:cs typeface="Calibri"/>
            </a:endParaRPr>
          </a:p>
          <a:p>
            <a:r>
              <a:rPr lang="en-GB" sz="1000" dirty="0">
                <a:latin typeface="Calibri"/>
                <a:ea typeface="Calibri"/>
                <a:cs typeface="Calibri"/>
              </a:rPr>
              <a:t>6. Practical: Preparing materials, measuring materials, attaching sides and base to the pencil case. </a:t>
            </a:r>
          </a:p>
          <a:p>
            <a:r>
              <a:rPr lang="en-GB" sz="1000" dirty="0">
                <a:latin typeface="Calibri"/>
                <a:ea typeface="Calibri"/>
                <a:cs typeface="Calibri"/>
              </a:rPr>
              <a:t>Mark and cut acrylic / plywood lid and set to 45° Angle. Bond and screw the lid to the pencil case.</a:t>
            </a:r>
          </a:p>
          <a:p>
            <a:r>
              <a:rPr lang="en-GB" sz="1000" dirty="0">
                <a:latin typeface="Calibri"/>
                <a:ea typeface="Calibri"/>
                <a:cs typeface="Calibri"/>
              </a:rPr>
              <a:t>7. Practical: Preparing materials, measuring materials. Applying surface treatment. Varnish or paint following appropriate sanding and filing.</a:t>
            </a:r>
          </a:p>
          <a:p>
            <a:r>
              <a:rPr lang="en-GB" sz="1000" dirty="0">
                <a:latin typeface="Calibri"/>
                <a:ea typeface="Calibri"/>
                <a:cs typeface="Calibri"/>
              </a:rPr>
              <a:t>Carry out test and record results. SA</a:t>
            </a:r>
          </a:p>
          <a:p>
            <a:r>
              <a:rPr lang="en-GB" sz="1000" dirty="0">
                <a:latin typeface="Calibri"/>
                <a:ea typeface="Calibri"/>
                <a:cs typeface="Calibri"/>
              </a:rPr>
              <a:t>8. </a:t>
            </a:r>
            <a:r>
              <a:rPr lang="en-GB" sz="1000" b="1" dirty="0">
                <a:latin typeface="Calibri"/>
                <a:ea typeface="Calibri"/>
                <a:cs typeface="Calibri"/>
              </a:rPr>
              <a:t>Testing the Product / Evaluation</a:t>
            </a:r>
            <a:endParaRPr lang="en-GB" sz="1000" dirty="0">
              <a:latin typeface="Calibri"/>
              <a:ea typeface="Calibri"/>
              <a:cs typeface="Calibri"/>
            </a:endParaRPr>
          </a:p>
          <a:p>
            <a:r>
              <a:rPr lang="en-GB" sz="1000" dirty="0">
                <a:latin typeface="Calibri"/>
                <a:ea typeface="Calibri"/>
                <a:cs typeface="Calibri"/>
              </a:rPr>
              <a:t>To undertake a practical test to analyse the performance of the pencil case To record findings then evaluate the product using success criteria, operating parameters and build quality.</a:t>
            </a:r>
          </a:p>
          <a:p>
            <a:r>
              <a:rPr lang="en-GB" sz="1000" dirty="0">
                <a:latin typeface="Calibri"/>
                <a:ea typeface="Calibri"/>
                <a:cs typeface="Calibri"/>
              </a:rPr>
              <a:t>To produce an objective evaluation.</a:t>
            </a:r>
          </a:p>
          <a:p>
            <a:endParaRPr lang="en-GB" sz="1000" dirty="0">
              <a:latin typeface="Calibri"/>
              <a:ea typeface="Calibri"/>
              <a:cs typeface="Calibri"/>
            </a:endParaRPr>
          </a:p>
          <a:p>
            <a:endParaRPr lang="en-GB" sz="1000" dirty="0">
              <a:latin typeface="Calibri"/>
              <a:ea typeface="Calibri"/>
              <a:cs typeface="Calibri"/>
            </a:endParaRPr>
          </a:p>
          <a:p>
            <a:endParaRPr lang="en-US" dirty="0"/>
          </a:p>
        </p:txBody>
      </p:sp>
      <p:sp>
        <p:nvSpPr>
          <p:cNvPr id="3" name="Text Placeholder 2">
            <a:extLst>
              <a:ext uri="{FF2B5EF4-FFF2-40B4-BE49-F238E27FC236}">
                <a16:creationId xmlns:a16="http://schemas.microsoft.com/office/drawing/2014/main" id="{E4F1563A-963A-81DC-788D-C8B388B20730}"/>
              </a:ext>
            </a:extLst>
          </p:cNvPr>
          <p:cNvSpPr>
            <a:spLocks noGrp="1"/>
          </p:cNvSpPr>
          <p:nvPr>
            <p:ph type="body" sz="quarter" idx="39"/>
          </p:nvPr>
        </p:nvSpPr>
        <p:spPr/>
        <p:txBody>
          <a:bodyPr lIns="180000" tIns="45720" rIns="91440" bIns="45720" anchor="ctr" anchorCtr="0">
            <a:noAutofit/>
          </a:bodyPr>
          <a:lstStyle/>
          <a:p>
            <a:r>
              <a:rPr lang="en-US" dirty="0">
                <a:latin typeface="MASSILIA VF"/>
              </a:rPr>
              <a:t>Learning Objective</a:t>
            </a:r>
            <a:endParaRPr lang="en-US" dirty="0"/>
          </a:p>
        </p:txBody>
      </p:sp>
      <p:sp>
        <p:nvSpPr>
          <p:cNvPr id="4" name="Text Placeholder 3">
            <a:extLst>
              <a:ext uri="{FF2B5EF4-FFF2-40B4-BE49-F238E27FC236}">
                <a16:creationId xmlns:a16="http://schemas.microsoft.com/office/drawing/2014/main" id="{9076C660-3CB8-0D07-AE6F-81D0137F5DF6}"/>
              </a:ext>
            </a:extLst>
          </p:cNvPr>
          <p:cNvSpPr>
            <a:spLocks noGrp="1"/>
          </p:cNvSpPr>
          <p:nvPr>
            <p:ph type="body" sz="quarter" idx="40"/>
          </p:nvPr>
        </p:nvSpPr>
        <p:spPr/>
        <p:txBody>
          <a:bodyPr lIns="180000" tIns="180000" rIns="180000" bIns="180000" anchor="t">
            <a:normAutofit/>
          </a:bodyPr>
          <a:lstStyle/>
          <a:p>
            <a:r>
              <a:rPr lang="en-GB" sz="1000" dirty="0">
                <a:latin typeface="Calibri"/>
                <a:ea typeface="Calibri"/>
                <a:cs typeface="Calibri"/>
              </a:rPr>
              <a:t>Accurate measuring and cutting. Meeting set manufacturing tolerance.</a:t>
            </a:r>
            <a:endParaRPr lang="en-US" sz="1000" dirty="0">
              <a:latin typeface="Calibri"/>
              <a:ea typeface="Calibri"/>
              <a:cs typeface="Calibri"/>
            </a:endParaRPr>
          </a:p>
          <a:p>
            <a:r>
              <a:rPr lang="en-GB" sz="1000" dirty="0">
                <a:latin typeface="Calibri"/>
                <a:ea typeface="Calibri"/>
                <a:cs typeface="Calibri"/>
              </a:rPr>
              <a:t>Applied safe working practices. Selected and used correct tools safely and applied processes.</a:t>
            </a:r>
            <a:endParaRPr lang="en-US" sz="1000" dirty="0">
              <a:latin typeface="Calibri"/>
              <a:ea typeface="Calibri"/>
              <a:cs typeface="Calibri"/>
            </a:endParaRPr>
          </a:p>
          <a:p>
            <a:r>
              <a:rPr lang="en-GB" sz="1000" dirty="0">
                <a:latin typeface="Calibri"/>
                <a:ea typeface="Calibri"/>
                <a:cs typeface="Calibri"/>
              </a:rPr>
              <a:t>Cut both end pieces with accurate Butt Joints.</a:t>
            </a:r>
            <a:endParaRPr lang="en-US" sz="1000" dirty="0">
              <a:latin typeface="Calibri"/>
              <a:ea typeface="Calibri"/>
              <a:cs typeface="Calibri"/>
            </a:endParaRPr>
          </a:p>
          <a:p>
            <a:r>
              <a:rPr lang="en-GB" sz="1000" dirty="0">
                <a:latin typeface="Calibri"/>
                <a:ea typeface="Calibri"/>
                <a:cs typeface="Calibri"/>
              </a:rPr>
              <a:t>6. Accurate measuring and cutting. Meeting set manufacturing tolerance.</a:t>
            </a:r>
          </a:p>
          <a:p>
            <a:r>
              <a:rPr lang="en-GB" sz="1000" dirty="0">
                <a:latin typeface="Calibri"/>
                <a:ea typeface="Calibri"/>
                <a:cs typeface="Calibri"/>
              </a:rPr>
              <a:t>Applied safe working practices. Selected and used correct tools safely and applied processes.</a:t>
            </a:r>
          </a:p>
          <a:p>
            <a:r>
              <a:rPr lang="en-GB" sz="1000" dirty="0">
                <a:latin typeface="Calibri"/>
                <a:ea typeface="Calibri"/>
                <a:cs typeface="Calibri"/>
              </a:rPr>
              <a:t>Correct assembly of all components using PVA adhesive, panel pins and self-tapping screw. Test the operation of lid using oscillating motion.</a:t>
            </a:r>
          </a:p>
          <a:p>
            <a:r>
              <a:rPr lang="en-GB" sz="1000" dirty="0">
                <a:latin typeface="Calibri"/>
                <a:ea typeface="Calibri"/>
                <a:cs typeface="Calibri"/>
              </a:rPr>
              <a:t>7. Accurate measuring and cutting. Meeting set manufacturing tolerance.</a:t>
            </a:r>
          </a:p>
          <a:p>
            <a:r>
              <a:rPr lang="en-GB" sz="1000" dirty="0">
                <a:latin typeface="Calibri"/>
                <a:ea typeface="Calibri"/>
                <a:cs typeface="Calibri"/>
              </a:rPr>
              <a:t>Applied safe working practices. Selected and used correct tools safely and applied processes.</a:t>
            </a:r>
          </a:p>
          <a:p>
            <a:r>
              <a:rPr lang="en-GB" sz="1000" dirty="0">
                <a:latin typeface="Calibri"/>
                <a:ea typeface="Calibri"/>
                <a:cs typeface="Calibri"/>
              </a:rPr>
              <a:t>Quality of assembly and finish applied to the completed outcome. Test QA / QC outcome and record findings.</a:t>
            </a:r>
          </a:p>
          <a:p>
            <a:r>
              <a:rPr lang="en-GB" sz="1000" dirty="0">
                <a:latin typeface="Calibri"/>
                <a:ea typeface="Calibri"/>
                <a:cs typeface="Calibri"/>
              </a:rPr>
              <a:t>8. Ability to conduct, test, record and analyse their product.</a:t>
            </a:r>
          </a:p>
          <a:p>
            <a:r>
              <a:rPr lang="en-GB" sz="1000" dirty="0">
                <a:latin typeface="Calibri"/>
                <a:ea typeface="Calibri"/>
                <a:cs typeface="Calibri"/>
              </a:rPr>
              <a:t>To generate an objective evaluation with logical reasoned response.</a:t>
            </a:r>
          </a:p>
          <a:p>
            <a:endParaRPr lang="en-GB" sz="1000" dirty="0">
              <a:latin typeface="Calibri"/>
              <a:ea typeface="Calibri"/>
              <a:cs typeface="Calibri"/>
            </a:endParaRPr>
          </a:p>
          <a:p>
            <a:endParaRPr lang="en-GB" sz="1000" dirty="0">
              <a:latin typeface="Calibri"/>
              <a:ea typeface="Calibri"/>
              <a:cs typeface="Calibri"/>
            </a:endParaRPr>
          </a:p>
          <a:p>
            <a:endParaRPr lang="en-US" dirty="0"/>
          </a:p>
        </p:txBody>
      </p:sp>
      <p:sp>
        <p:nvSpPr>
          <p:cNvPr id="5" name="Text Placeholder 4">
            <a:extLst>
              <a:ext uri="{FF2B5EF4-FFF2-40B4-BE49-F238E27FC236}">
                <a16:creationId xmlns:a16="http://schemas.microsoft.com/office/drawing/2014/main" id="{F7347DA5-3A88-483A-3DCB-F70182CD297C}"/>
              </a:ext>
            </a:extLst>
          </p:cNvPr>
          <p:cNvSpPr>
            <a:spLocks noGrp="1"/>
          </p:cNvSpPr>
          <p:nvPr>
            <p:ph type="body" sz="quarter" idx="41"/>
          </p:nvPr>
        </p:nvSpPr>
        <p:spPr/>
        <p:txBody>
          <a:bodyPr lIns="180000" tIns="45720" rIns="91440" bIns="45720" anchor="ctr" anchorCtr="0">
            <a:noAutofit/>
          </a:bodyPr>
          <a:lstStyle/>
          <a:p>
            <a:r>
              <a:rPr lang="en-US" dirty="0">
                <a:latin typeface="MASSILIA VF"/>
              </a:rPr>
              <a:t>Success Criteria</a:t>
            </a:r>
            <a:endParaRPr lang="en-US" dirty="0"/>
          </a:p>
        </p:txBody>
      </p:sp>
      <p:sp>
        <p:nvSpPr>
          <p:cNvPr id="6" name="Text Placeholder 5">
            <a:extLst>
              <a:ext uri="{FF2B5EF4-FFF2-40B4-BE49-F238E27FC236}">
                <a16:creationId xmlns:a16="http://schemas.microsoft.com/office/drawing/2014/main" id="{9F94E014-992A-0175-D8A9-19402F99F507}"/>
              </a:ext>
            </a:extLst>
          </p:cNvPr>
          <p:cNvSpPr>
            <a:spLocks noGrp="1"/>
          </p:cNvSpPr>
          <p:nvPr>
            <p:ph type="body" sz="quarter" idx="42"/>
          </p:nvPr>
        </p:nvSpPr>
        <p:spPr/>
        <p:txBody>
          <a:bodyPr lIns="180000" tIns="180000" rIns="180000" bIns="180000" anchor="t">
            <a:normAutofit/>
          </a:bodyPr>
          <a:lstStyle/>
          <a:p>
            <a:r>
              <a:rPr lang="en-US" dirty="0">
                <a:latin typeface="MASSILIA VF"/>
              </a:rPr>
              <a:t>5.</a:t>
            </a:r>
            <a:r>
              <a:rPr lang="en-GB" sz="1000" dirty="0">
                <a:solidFill>
                  <a:srgbClr val="000000"/>
                </a:solidFill>
                <a:latin typeface="Calibri"/>
                <a:ea typeface="Calibri"/>
                <a:cs typeface="Calibri"/>
              </a:rPr>
              <a:t>Selecting and using tools. Measuring and cutting accurately.</a:t>
            </a:r>
            <a:endParaRPr lang="en-US" sz="1000" dirty="0">
              <a:solidFill>
                <a:srgbClr val="000000"/>
              </a:solidFill>
              <a:latin typeface="Calibri"/>
              <a:ea typeface="Calibri"/>
              <a:cs typeface="Calibri"/>
            </a:endParaRPr>
          </a:p>
          <a:p>
            <a:r>
              <a:rPr lang="en-GB" sz="1000" dirty="0">
                <a:solidFill>
                  <a:srgbClr val="000000"/>
                </a:solidFill>
                <a:latin typeface="Calibri"/>
                <a:ea typeface="Calibri"/>
                <a:cs typeface="Calibri"/>
              </a:rPr>
              <a:t>6. Selecting and using tools. Measuring and joining accurately.</a:t>
            </a:r>
          </a:p>
          <a:p>
            <a:r>
              <a:rPr lang="en-GB" sz="1000" dirty="0">
                <a:solidFill>
                  <a:srgbClr val="000000"/>
                </a:solidFill>
                <a:latin typeface="Calibri"/>
                <a:ea typeface="Calibri"/>
                <a:cs typeface="Calibri"/>
              </a:rPr>
              <a:t>7. Selecting and using tools.</a:t>
            </a:r>
          </a:p>
          <a:p>
            <a:r>
              <a:rPr lang="en-GB" sz="1000" dirty="0">
                <a:solidFill>
                  <a:srgbClr val="000000"/>
                </a:solidFill>
                <a:latin typeface="Calibri"/>
                <a:ea typeface="Calibri"/>
                <a:cs typeface="Calibri"/>
              </a:rPr>
              <a:t>Applying finish to the materials.</a:t>
            </a:r>
          </a:p>
          <a:p>
            <a:r>
              <a:rPr lang="en-GB" sz="1000" dirty="0">
                <a:solidFill>
                  <a:srgbClr val="000000"/>
                </a:solidFill>
                <a:latin typeface="Calibri"/>
                <a:ea typeface="Calibri"/>
                <a:cs typeface="Calibri"/>
              </a:rPr>
              <a:t>8. Problem Solving, Thinking, Analysing, Recording, Reasoning and Justifying, Testing and Recording then analysing results.</a:t>
            </a:r>
          </a:p>
        </p:txBody>
      </p:sp>
      <p:sp>
        <p:nvSpPr>
          <p:cNvPr id="7" name="Text Placeholder 6">
            <a:extLst>
              <a:ext uri="{FF2B5EF4-FFF2-40B4-BE49-F238E27FC236}">
                <a16:creationId xmlns:a16="http://schemas.microsoft.com/office/drawing/2014/main" id="{191985DC-9B0C-0DCC-4BA9-EF6F369974BD}"/>
              </a:ext>
            </a:extLst>
          </p:cNvPr>
          <p:cNvSpPr>
            <a:spLocks noGrp="1"/>
          </p:cNvSpPr>
          <p:nvPr>
            <p:ph type="body" sz="quarter" idx="43"/>
          </p:nvPr>
        </p:nvSpPr>
        <p:spPr/>
        <p:txBody>
          <a:bodyPr lIns="180000" tIns="45720" rIns="91440" bIns="45720" anchor="ctr" anchorCtr="0">
            <a:noAutofit/>
          </a:bodyPr>
          <a:lstStyle/>
          <a:p>
            <a:r>
              <a:rPr lang="en-US" dirty="0"/>
              <a:t>Skills</a:t>
            </a:r>
          </a:p>
        </p:txBody>
      </p:sp>
      <p:sp>
        <p:nvSpPr>
          <p:cNvPr id="8" name="Text Placeholder 7">
            <a:extLst>
              <a:ext uri="{FF2B5EF4-FFF2-40B4-BE49-F238E27FC236}">
                <a16:creationId xmlns:a16="http://schemas.microsoft.com/office/drawing/2014/main" id="{FB2279AB-10B0-ABB8-0DDB-60C59E568BF6}"/>
              </a:ext>
            </a:extLst>
          </p:cNvPr>
          <p:cNvSpPr>
            <a:spLocks noGrp="1"/>
          </p:cNvSpPr>
          <p:nvPr>
            <p:ph type="body" sz="quarter" idx="55"/>
          </p:nvPr>
        </p:nvSpPr>
        <p:spPr/>
        <p:txBody>
          <a:bodyPr lIns="91440" tIns="45720" rIns="91440" bIns="45720" anchor="t">
            <a:normAutofit/>
          </a:bodyPr>
          <a:lstStyle/>
          <a:p>
            <a:r>
              <a:rPr lang="en-US" dirty="0">
                <a:latin typeface="MASSILIA VF"/>
              </a:rPr>
              <a:t>How to</a:t>
            </a:r>
            <a:endParaRPr lang="en-US" dirty="0"/>
          </a:p>
        </p:txBody>
      </p:sp>
    </p:spTree>
    <p:extLst>
      <p:ext uri="{BB962C8B-B14F-4D97-AF65-F5344CB8AC3E}">
        <p14:creationId xmlns:p14="http://schemas.microsoft.com/office/powerpoint/2010/main" val="1550463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DD315B-6E21-74AA-55D6-A932A11C8531}"/>
              </a:ext>
            </a:extLst>
          </p:cNvPr>
          <p:cNvSpPr>
            <a:spLocks noGrp="1"/>
          </p:cNvSpPr>
          <p:nvPr>
            <p:ph type="body" sz="quarter" idx="26"/>
          </p:nvPr>
        </p:nvSpPr>
        <p:spPr/>
        <p:txBody>
          <a:bodyPr lIns="180000" tIns="180000" rIns="180000" bIns="180000" anchor="t">
            <a:normAutofit fontScale="92500" lnSpcReduction="10000"/>
          </a:bodyPr>
          <a:lstStyle/>
          <a:p>
            <a:r>
              <a:rPr lang="en-GB" sz="1000" b="1" dirty="0">
                <a:latin typeface="Calibri"/>
                <a:ea typeface="Calibri"/>
                <a:cs typeface="Calibri"/>
              </a:rPr>
              <a:t>Product Analysis</a:t>
            </a:r>
            <a:endParaRPr lang="en-US" sz="1000" dirty="0">
              <a:latin typeface="Calibri"/>
              <a:ea typeface="Calibri"/>
              <a:cs typeface="Calibri"/>
            </a:endParaRPr>
          </a:p>
          <a:p>
            <a:r>
              <a:rPr lang="en-GB" sz="1000" dirty="0">
                <a:latin typeface="Calibri"/>
                <a:ea typeface="Calibri"/>
                <a:cs typeface="Calibri"/>
              </a:rPr>
              <a:t>Analyse three existing egg cups using ACCESSFMM.</a:t>
            </a:r>
            <a:endParaRPr lang="en-US" sz="1000" dirty="0">
              <a:latin typeface="Calibri"/>
              <a:ea typeface="Calibri"/>
              <a:cs typeface="Calibri"/>
            </a:endParaRPr>
          </a:p>
          <a:p>
            <a:r>
              <a:rPr lang="en-GB" sz="1000" dirty="0">
                <a:latin typeface="Calibri"/>
                <a:ea typeface="Calibri"/>
                <a:cs typeface="Calibri"/>
              </a:rPr>
              <a:t>Write descriptive comments in bullet point format.</a:t>
            </a:r>
            <a:endParaRPr lang="en-US" sz="1000" dirty="0">
              <a:latin typeface="Calibri"/>
              <a:ea typeface="Calibri"/>
              <a:cs typeface="Calibri"/>
            </a:endParaRPr>
          </a:p>
          <a:p>
            <a:r>
              <a:rPr lang="en-GB" sz="1000" dirty="0">
                <a:latin typeface="Calibri"/>
                <a:ea typeface="Calibri"/>
                <a:cs typeface="Calibri"/>
              </a:rPr>
              <a:t>This is to teach the learners how to analyse and develop their problem solving and analysis skills.</a:t>
            </a:r>
            <a:endParaRPr lang="en-US" sz="1000" dirty="0">
              <a:latin typeface="Calibri"/>
              <a:ea typeface="Calibri"/>
              <a:cs typeface="Calibri"/>
            </a:endParaRPr>
          </a:p>
          <a:p>
            <a:r>
              <a:rPr lang="en-GB" sz="1000" dirty="0">
                <a:latin typeface="Calibri"/>
                <a:ea typeface="Calibri"/>
                <a:cs typeface="Calibri"/>
              </a:rPr>
              <a:t>Write a summary of what they have discovered commenting on strengths and weaknesses and identifying possible modifications. </a:t>
            </a:r>
            <a:endParaRPr lang="en-US" sz="1000" dirty="0">
              <a:latin typeface="Calibri"/>
              <a:ea typeface="Calibri"/>
              <a:cs typeface="Calibri"/>
            </a:endParaRPr>
          </a:p>
          <a:p>
            <a:r>
              <a:rPr lang="en-GB" sz="1000" b="1" dirty="0">
                <a:latin typeface="Calibri"/>
                <a:ea typeface="Calibri"/>
                <a:cs typeface="Calibri"/>
              </a:rPr>
              <a:t>Idea Development:</a:t>
            </a:r>
            <a:endParaRPr lang="en-US" sz="1000" dirty="0">
              <a:latin typeface="Calibri"/>
              <a:ea typeface="Calibri"/>
              <a:cs typeface="Calibri"/>
            </a:endParaRPr>
          </a:p>
          <a:p>
            <a:r>
              <a:rPr lang="en-GB" sz="1000" dirty="0">
                <a:latin typeface="Calibri"/>
                <a:ea typeface="Calibri"/>
                <a:cs typeface="Calibri"/>
              </a:rPr>
              <a:t>Draw three possible shapes of an egg cup holder.</a:t>
            </a:r>
            <a:endParaRPr lang="en-US" sz="1000" dirty="0">
              <a:latin typeface="Calibri"/>
              <a:ea typeface="Calibri"/>
              <a:cs typeface="Calibri"/>
            </a:endParaRPr>
          </a:p>
          <a:p>
            <a:r>
              <a:rPr lang="en-GB" sz="1000" dirty="0">
                <a:latin typeface="Calibri"/>
                <a:ea typeface="Calibri"/>
                <a:cs typeface="Calibri"/>
              </a:rPr>
              <a:t>Complete peer assessment and self assessment on the three ideas.</a:t>
            </a:r>
            <a:endParaRPr lang="en-US" sz="1000" dirty="0">
              <a:latin typeface="Calibri"/>
              <a:ea typeface="Calibri"/>
              <a:cs typeface="Calibri"/>
            </a:endParaRPr>
          </a:p>
          <a:p>
            <a:r>
              <a:rPr lang="en-GB" sz="1000" dirty="0">
                <a:latin typeface="Calibri"/>
                <a:ea typeface="Calibri"/>
                <a:cs typeface="Calibri"/>
              </a:rPr>
              <a:t>Draw the chosen idea as a NET diagram to scale. Indicate fold lines and add measurements. </a:t>
            </a:r>
            <a:endParaRPr lang="en-US" sz="1000" dirty="0">
              <a:latin typeface="Calibri"/>
              <a:ea typeface="Calibri"/>
              <a:cs typeface="Calibri"/>
            </a:endParaRPr>
          </a:p>
          <a:p>
            <a:r>
              <a:rPr lang="en-GB" sz="1000" dirty="0">
                <a:latin typeface="Calibri"/>
                <a:ea typeface="Calibri"/>
                <a:cs typeface="Calibri"/>
              </a:rPr>
              <a:t>Suggest possible future modifications.</a:t>
            </a:r>
            <a:endParaRPr lang="en-US" sz="1000" dirty="0">
              <a:latin typeface="Calibri"/>
              <a:ea typeface="Calibri"/>
              <a:cs typeface="Calibri"/>
            </a:endParaRPr>
          </a:p>
          <a:p>
            <a:r>
              <a:rPr lang="en-GB" sz="1000" dirty="0">
                <a:latin typeface="Calibri"/>
                <a:ea typeface="Calibri"/>
                <a:cs typeface="Calibri"/>
              </a:rPr>
              <a:t>Calculate area, perimeter and convert measurements from cm to mm,.</a:t>
            </a:r>
            <a:endParaRPr lang="en-US" sz="1000" dirty="0">
              <a:latin typeface="Calibri"/>
              <a:ea typeface="Calibri"/>
              <a:cs typeface="Calibri"/>
            </a:endParaRPr>
          </a:p>
          <a:p>
            <a:r>
              <a:rPr lang="en-GB" sz="1000" b="1" dirty="0">
                <a:latin typeface="Calibri"/>
                <a:ea typeface="Calibri"/>
                <a:cs typeface="Calibri"/>
              </a:rPr>
              <a:t>Practical:</a:t>
            </a:r>
            <a:r>
              <a:rPr lang="en-GB" sz="1000" dirty="0">
                <a:latin typeface="Calibri"/>
                <a:ea typeface="Calibri"/>
                <a:cs typeface="Calibri"/>
              </a:rPr>
              <a:t> Preparing materials, measuring materials.</a:t>
            </a:r>
            <a:endParaRPr lang="en-US" sz="1000" dirty="0">
              <a:latin typeface="Calibri"/>
              <a:ea typeface="Calibri"/>
              <a:cs typeface="Calibri"/>
            </a:endParaRPr>
          </a:p>
          <a:p>
            <a:r>
              <a:rPr lang="en-GB" sz="1000" dirty="0">
                <a:latin typeface="Calibri"/>
                <a:ea typeface="Calibri"/>
                <a:cs typeface="Calibri"/>
              </a:rPr>
              <a:t>Draw the dotted fold lines onto the aluminium sheet and pattern to be cut along the two lengths sides of the sheet. Using a coping saw to cut the shapes, then file.</a:t>
            </a:r>
            <a:endParaRPr lang="en-US" sz="1000" dirty="0">
              <a:latin typeface="Calibri"/>
              <a:ea typeface="Calibri"/>
              <a:cs typeface="Calibri"/>
            </a:endParaRPr>
          </a:p>
          <a:p>
            <a:r>
              <a:rPr lang="en-GB" sz="1000" b="1" dirty="0">
                <a:latin typeface="Calibri"/>
                <a:ea typeface="Calibri"/>
                <a:cs typeface="Calibri"/>
              </a:rPr>
              <a:t>Practical:</a:t>
            </a:r>
            <a:r>
              <a:rPr lang="en-GB" sz="1000" dirty="0">
                <a:latin typeface="Calibri"/>
                <a:ea typeface="Calibri"/>
                <a:cs typeface="Calibri"/>
              </a:rPr>
              <a:t> Preparing materials, measuring materials using metal rule, try square.</a:t>
            </a:r>
            <a:endParaRPr lang="en-US" sz="1000" dirty="0">
              <a:latin typeface="Calibri"/>
              <a:ea typeface="Calibri"/>
              <a:cs typeface="Calibri"/>
            </a:endParaRPr>
          </a:p>
          <a:p>
            <a:r>
              <a:rPr lang="en-GB" sz="1000" dirty="0">
                <a:latin typeface="Calibri"/>
                <a:ea typeface="Calibri"/>
                <a:cs typeface="Calibri"/>
              </a:rPr>
              <a:t>Mark out using the centre punch position of the two holes. Using the Pillar Drill, cutting tool and the jig, cut the two holes. File all sharp edges.</a:t>
            </a:r>
            <a:endParaRPr lang="en-US" sz="1000" dirty="0">
              <a:latin typeface="Calibri"/>
              <a:ea typeface="Calibri"/>
              <a:cs typeface="Calibri"/>
            </a:endParaRPr>
          </a:p>
          <a:p>
            <a:r>
              <a:rPr lang="en-GB" sz="1000" dirty="0">
                <a:latin typeface="Calibri"/>
                <a:ea typeface="Calibri"/>
                <a:cs typeface="Calibri"/>
              </a:rPr>
              <a:t>Fabricate the egg cup into shape using the jig.</a:t>
            </a:r>
            <a:endParaRPr lang="en-US" sz="1000" dirty="0">
              <a:latin typeface="Calibri"/>
              <a:ea typeface="Calibri"/>
              <a:cs typeface="Calibri"/>
            </a:endParaRPr>
          </a:p>
          <a:p>
            <a:endParaRPr lang="en-US" dirty="0"/>
          </a:p>
        </p:txBody>
      </p:sp>
      <p:sp>
        <p:nvSpPr>
          <p:cNvPr id="3" name="Text Placeholder 2">
            <a:extLst>
              <a:ext uri="{FF2B5EF4-FFF2-40B4-BE49-F238E27FC236}">
                <a16:creationId xmlns:a16="http://schemas.microsoft.com/office/drawing/2014/main" id="{5EF74ED2-9205-C5F6-187E-1B2BA4284AA8}"/>
              </a:ext>
            </a:extLst>
          </p:cNvPr>
          <p:cNvSpPr>
            <a:spLocks noGrp="1"/>
          </p:cNvSpPr>
          <p:nvPr>
            <p:ph type="body" sz="quarter" idx="39"/>
          </p:nvPr>
        </p:nvSpPr>
        <p:spPr/>
        <p:txBody>
          <a:bodyPr lIns="180000" tIns="45720" rIns="91440" bIns="45720" anchor="ctr" anchorCtr="0">
            <a:noAutofit/>
          </a:bodyPr>
          <a:lstStyle/>
          <a:p>
            <a:r>
              <a:rPr lang="en-US" dirty="0">
                <a:latin typeface="MASSILIA VF"/>
              </a:rPr>
              <a:t>Learning Objective</a:t>
            </a:r>
            <a:endParaRPr lang="en-US" dirty="0"/>
          </a:p>
        </p:txBody>
      </p:sp>
      <p:sp>
        <p:nvSpPr>
          <p:cNvPr id="4" name="Text Placeholder 3">
            <a:extLst>
              <a:ext uri="{FF2B5EF4-FFF2-40B4-BE49-F238E27FC236}">
                <a16:creationId xmlns:a16="http://schemas.microsoft.com/office/drawing/2014/main" id="{2F2B6F2F-0A6F-9540-3A4D-107342313463}"/>
              </a:ext>
            </a:extLst>
          </p:cNvPr>
          <p:cNvSpPr>
            <a:spLocks noGrp="1"/>
          </p:cNvSpPr>
          <p:nvPr>
            <p:ph type="body" sz="quarter" idx="40"/>
          </p:nvPr>
        </p:nvSpPr>
        <p:spPr/>
        <p:txBody>
          <a:bodyPr lIns="180000" tIns="180000" rIns="180000" bIns="180000" anchor="t">
            <a:normAutofit/>
          </a:bodyPr>
          <a:lstStyle/>
          <a:p>
            <a:r>
              <a:rPr lang="en-GB" sz="1000" dirty="0">
                <a:latin typeface="Calibri"/>
                <a:ea typeface="Calibri"/>
                <a:cs typeface="Calibri"/>
              </a:rPr>
              <a:t>Detailed product analysis using ACCESSFMM as the initial draft.</a:t>
            </a:r>
            <a:endParaRPr lang="en-US" sz="1000" dirty="0">
              <a:latin typeface="Calibri"/>
              <a:ea typeface="Calibri"/>
              <a:cs typeface="Calibri"/>
            </a:endParaRPr>
          </a:p>
          <a:p>
            <a:r>
              <a:rPr lang="en-GB" sz="1000" dirty="0">
                <a:latin typeface="Calibri"/>
                <a:ea typeface="Calibri"/>
                <a:cs typeface="Calibri"/>
              </a:rPr>
              <a:t>Logical summary developed and concluded from their findings. Strengths and weaknesses have been identified alongside appropriate modifications.</a:t>
            </a:r>
            <a:endParaRPr lang="en-US" sz="1000" dirty="0">
              <a:latin typeface="Calibri"/>
              <a:ea typeface="Calibri"/>
              <a:cs typeface="Calibri"/>
            </a:endParaRPr>
          </a:p>
          <a:p>
            <a:r>
              <a:rPr lang="en-GB" sz="1000" dirty="0">
                <a:latin typeface="Calibri"/>
                <a:ea typeface="Calibri"/>
                <a:cs typeface="Calibri"/>
              </a:rPr>
              <a:t>Good use of key words and SPAG.</a:t>
            </a:r>
            <a:endParaRPr lang="en-US" sz="1000" dirty="0">
              <a:latin typeface="Calibri"/>
              <a:ea typeface="Calibri"/>
              <a:cs typeface="Calibri"/>
            </a:endParaRPr>
          </a:p>
          <a:p>
            <a:r>
              <a:rPr lang="en-GB" sz="1000" dirty="0">
                <a:latin typeface="Calibri"/>
                <a:ea typeface="Calibri"/>
                <a:cs typeface="Calibri"/>
              </a:rPr>
              <a:t>Three initial ideas have been drawn.</a:t>
            </a:r>
            <a:endParaRPr lang="en-US" sz="1000" dirty="0">
              <a:latin typeface="Calibri"/>
              <a:ea typeface="Calibri"/>
              <a:cs typeface="Calibri"/>
            </a:endParaRPr>
          </a:p>
          <a:p>
            <a:r>
              <a:rPr lang="en-GB" sz="1000" dirty="0">
                <a:latin typeface="Calibri"/>
                <a:ea typeface="Calibri"/>
                <a:cs typeface="Calibri"/>
              </a:rPr>
              <a:t>Peer and self assessment completed with modifications described.</a:t>
            </a:r>
            <a:endParaRPr lang="en-US" sz="1000" dirty="0">
              <a:latin typeface="Calibri"/>
              <a:ea typeface="Calibri"/>
              <a:cs typeface="Calibri"/>
            </a:endParaRPr>
          </a:p>
          <a:p>
            <a:r>
              <a:rPr lang="en-GB" sz="1000" dirty="0">
                <a:latin typeface="Calibri"/>
                <a:ea typeface="Calibri"/>
                <a:cs typeface="Calibri"/>
              </a:rPr>
              <a:t>Full size NET diagram produced showing fold lines and measurements in both mm and cm.</a:t>
            </a:r>
            <a:endParaRPr lang="en-US" sz="1000" dirty="0">
              <a:latin typeface="Calibri"/>
              <a:ea typeface="Calibri"/>
              <a:cs typeface="Calibri"/>
            </a:endParaRPr>
          </a:p>
          <a:p>
            <a:r>
              <a:rPr lang="en-GB" sz="1000" dirty="0">
                <a:latin typeface="Calibri"/>
                <a:ea typeface="Calibri"/>
                <a:cs typeface="Calibri"/>
              </a:rPr>
              <a:t>Accurate measuring and cutting. Meeting set manufacturing tolerance.</a:t>
            </a:r>
            <a:endParaRPr lang="en-US" sz="1000" dirty="0">
              <a:latin typeface="Calibri"/>
              <a:ea typeface="Calibri"/>
              <a:cs typeface="Calibri"/>
            </a:endParaRPr>
          </a:p>
          <a:p>
            <a:r>
              <a:rPr lang="en-GB" sz="1000" dirty="0">
                <a:latin typeface="Calibri"/>
                <a:ea typeface="Calibri"/>
                <a:cs typeface="Calibri"/>
              </a:rPr>
              <a:t>Applied safe working practices. Selected and used correct tools safely and applied processes.</a:t>
            </a:r>
            <a:endParaRPr lang="en-US" sz="1000" dirty="0">
              <a:latin typeface="Calibri"/>
              <a:ea typeface="Calibri"/>
              <a:cs typeface="Calibri"/>
            </a:endParaRPr>
          </a:p>
          <a:p>
            <a:r>
              <a:rPr lang="en-GB" sz="1000" dirty="0">
                <a:latin typeface="Calibri"/>
                <a:ea typeface="Calibri"/>
                <a:cs typeface="Calibri"/>
              </a:rPr>
              <a:t>Accurate cutting following lines, filing saw marks to remove sharp edges.</a:t>
            </a:r>
            <a:endParaRPr lang="en-US" sz="1000" dirty="0">
              <a:latin typeface="Calibri"/>
              <a:ea typeface="Calibri"/>
              <a:cs typeface="Calibri"/>
            </a:endParaRPr>
          </a:p>
          <a:p>
            <a:r>
              <a:rPr lang="en-GB" sz="1000" dirty="0">
                <a:latin typeface="Calibri"/>
                <a:ea typeface="Calibri"/>
                <a:cs typeface="Calibri"/>
              </a:rPr>
              <a:t>Accurate measuring and cutting. Meeting set manufacturing tolerance.</a:t>
            </a:r>
            <a:endParaRPr lang="en-US" sz="1000" dirty="0">
              <a:latin typeface="Calibri"/>
              <a:ea typeface="Calibri"/>
              <a:cs typeface="Calibri"/>
            </a:endParaRPr>
          </a:p>
          <a:p>
            <a:r>
              <a:rPr lang="en-GB" sz="1000" dirty="0">
                <a:latin typeface="Calibri"/>
                <a:ea typeface="Calibri"/>
                <a:cs typeface="Calibri"/>
              </a:rPr>
              <a:t>Applied safe working practices. Selected and used correct tools safely and applied processes.</a:t>
            </a:r>
            <a:endParaRPr lang="en-US" sz="1000" dirty="0">
              <a:latin typeface="Calibri"/>
              <a:ea typeface="Calibri"/>
              <a:cs typeface="Calibri"/>
            </a:endParaRPr>
          </a:p>
          <a:p>
            <a:r>
              <a:rPr lang="en-GB" sz="1000" dirty="0">
                <a:latin typeface="Calibri"/>
                <a:ea typeface="Calibri"/>
                <a:cs typeface="Calibri"/>
              </a:rPr>
              <a:t>Accurate position of the two holes and correct folding of the egg cup holder to form a stable structure.</a:t>
            </a:r>
            <a:endParaRPr lang="en-US" sz="1000" dirty="0">
              <a:latin typeface="Calibri"/>
              <a:ea typeface="Calibri"/>
              <a:cs typeface="Calibri"/>
            </a:endParaRPr>
          </a:p>
          <a:p>
            <a:endParaRPr lang="en-US" dirty="0"/>
          </a:p>
        </p:txBody>
      </p:sp>
      <p:sp>
        <p:nvSpPr>
          <p:cNvPr id="5" name="Text Placeholder 4">
            <a:extLst>
              <a:ext uri="{FF2B5EF4-FFF2-40B4-BE49-F238E27FC236}">
                <a16:creationId xmlns:a16="http://schemas.microsoft.com/office/drawing/2014/main" id="{23775C92-89A7-6CEE-3500-EBF1C6D1FFCD}"/>
              </a:ext>
            </a:extLst>
          </p:cNvPr>
          <p:cNvSpPr>
            <a:spLocks noGrp="1"/>
          </p:cNvSpPr>
          <p:nvPr>
            <p:ph type="body" sz="quarter" idx="41"/>
          </p:nvPr>
        </p:nvSpPr>
        <p:spPr/>
        <p:txBody>
          <a:bodyPr lIns="180000" tIns="45720" rIns="91440" bIns="45720" anchor="ctr" anchorCtr="0">
            <a:noAutofit/>
          </a:bodyPr>
          <a:lstStyle/>
          <a:p>
            <a:r>
              <a:rPr lang="en-US" dirty="0">
                <a:latin typeface="MASSILIA VF"/>
              </a:rPr>
              <a:t>Success Criteria</a:t>
            </a:r>
            <a:endParaRPr lang="en-US" dirty="0"/>
          </a:p>
        </p:txBody>
      </p:sp>
      <p:sp>
        <p:nvSpPr>
          <p:cNvPr id="6" name="Text Placeholder 5">
            <a:extLst>
              <a:ext uri="{FF2B5EF4-FFF2-40B4-BE49-F238E27FC236}">
                <a16:creationId xmlns:a16="http://schemas.microsoft.com/office/drawing/2014/main" id="{FFC7C15A-0AAE-1797-F570-0135B9B10076}"/>
              </a:ext>
            </a:extLst>
          </p:cNvPr>
          <p:cNvSpPr>
            <a:spLocks noGrp="1"/>
          </p:cNvSpPr>
          <p:nvPr>
            <p:ph type="body" sz="quarter" idx="42"/>
          </p:nvPr>
        </p:nvSpPr>
        <p:spPr/>
        <p:txBody>
          <a:bodyPr lIns="180000" tIns="180000" rIns="180000" bIns="180000" anchor="t">
            <a:normAutofit/>
          </a:bodyPr>
          <a:lstStyle/>
          <a:p>
            <a:r>
              <a:rPr lang="en-GB" sz="1000" dirty="0">
                <a:latin typeface="Calibri"/>
                <a:ea typeface="Calibri"/>
                <a:cs typeface="Calibri"/>
              </a:rPr>
              <a:t>Thinking,</a:t>
            </a:r>
            <a:endParaRPr lang="en-US" sz="1000" dirty="0">
              <a:latin typeface="Calibri"/>
              <a:ea typeface="Calibri"/>
              <a:cs typeface="Calibri"/>
            </a:endParaRPr>
          </a:p>
          <a:p>
            <a:r>
              <a:rPr lang="en-GB" sz="1000" dirty="0">
                <a:latin typeface="Calibri"/>
                <a:ea typeface="Calibri"/>
                <a:cs typeface="Calibri"/>
              </a:rPr>
              <a:t>Problem Solving,</a:t>
            </a:r>
            <a:endParaRPr lang="en-US" sz="1000" dirty="0">
              <a:latin typeface="Calibri"/>
              <a:ea typeface="Calibri"/>
              <a:cs typeface="Calibri"/>
            </a:endParaRPr>
          </a:p>
          <a:p>
            <a:r>
              <a:rPr lang="en-GB" sz="1000" dirty="0">
                <a:latin typeface="Calibri"/>
                <a:ea typeface="Calibri"/>
                <a:cs typeface="Calibri"/>
              </a:rPr>
              <a:t>Sharing,</a:t>
            </a:r>
            <a:endParaRPr lang="en-US" sz="1000" dirty="0">
              <a:latin typeface="Calibri"/>
              <a:ea typeface="Calibri"/>
              <a:cs typeface="Calibri"/>
            </a:endParaRPr>
          </a:p>
          <a:p>
            <a:r>
              <a:rPr lang="en-GB" sz="1000" dirty="0">
                <a:latin typeface="Calibri"/>
                <a:ea typeface="Calibri"/>
                <a:cs typeface="Calibri"/>
              </a:rPr>
              <a:t>Discussing,</a:t>
            </a:r>
            <a:endParaRPr lang="en-US" sz="1000" dirty="0">
              <a:latin typeface="Calibri"/>
              <a:ea typeface="Calibri"/>
              <a:cs typeface="Calibri"/>
            </a:endParaRPr>
          </a:p>
          <a:p>
            <a:r>
              <a:rPr lang="en-GB" sz="1000" dirty="0">
                <a:latin typeface="Calibri"/>
                <a:ea typeface="Calibri"/>
                <a:cs typeface="Calibri"/>
              </a:rPr>
              <a:t>Presenting,</a:t>
            </a:r>
            <a:endParaRPr lang="en-US" sz="1000" dirty="0">
              <a:latin typeface="Calibri"/>
              <a:ea typeface="Calibri"/>
              <a:cs typeface="Calibri"/>
            </a:endParaRPr>
          </a:p>
          <a:p>
            <a:r>
              <a:rPr lang="en-GB" sz="1000" dirty="0">
                <a:latin typeface="Calibri"/>
                <a:ea typeface="Calibri"/>
                <a:cs typeface="Calibri"/>
              </a:rPr>
              <a:t>Writing.</a:t>
            </a:r>
            <a:endParaRPr lang="en-US" sz="1000" dirty="0">
              <a:latin typeface="Calibri"/>
              <a:ea typeface="Calibri"/>
              <a:cs typeface="Calibri"/>
            </a:endParaRPr>
          </a:p>
          <a:p>
            <a:r>
              <a:rPr lang="en-GB" sz="1000" dirty="0">
                <a:latin typeface="Calibri"/>
                <a:ea typeface="Calibri"/>
                <a:cs typeface="Calibri"/>
              </a:rPr>
              <a:t>Presentation techniques.</a:t>
            </a:r>
            <a:endParaRPr lang="en-US" sz="1000" dirty="0">
              <a:latin typeface="Calibri"/>
              <a:ea typeface="Calibri"/>
              <a:cs typeface="Calibri"/>
            </a:endParaRPr>
          </a:p>
          <a:p>
            <a:r>
              <a:rPr lang="en-GB" sz="1000" dirty="0">
                <a:latin typeface="Calibri"/>
                <a:ea typeface="Calibri"/>
                <a:cs typeface="Calibri"/>
              </a:rPr>
              <a:t>Drawing accurately.</a:t>
            </a:r>
            <a:endParaRPr lang="en-US" sz="1000" dirty="0">
              <a:latin typeface="Calibri"/>
              <a:ea typeface="Calibri"/>
              <a:cs typeface="Calibri"/>
            </a:endParaRPr>
          </a:p>
          <a:p>
            <a:r>
              <a:rPr lang="en-GB" sz="1000" dirty="0">
                <a:latin typeface="Calibri"/>
                <a:ea typeface="Calibri"/>
                <a:cs typeface="Calibri"/>
              </a:rPr>
              <a:t>Drawing a NET diagram and calculating position of fold lines. Adding measurements. Calculating area and perimeter.</a:t>
            </a:r>
            <a:endParaRPr lang="en-US" sz="1000" dirty="0">
              <a:latin typeface="Calibri"/>
              <a:ea typeface="Calibri"/>
              <a:cs typeface="Calibri"/>
            </a:endParaRPr>
          </a:p>
          <a:p>
            <a:r>
              <a:rPr lang="en-GB" sz="1000" dirty="0">
                <a:solidFill>
                  <a:srgbClr val="000000"/>
                </a:solidFill>
                <a:latin typeface="Calibri"/>
                <a:ea typeface="Calibri"/>
                <a:cs typeface="Calibri"/>
              </a:rPr>
              <a:t>Selecting and using tools. Measuring and cutting accurately.</a:t>
            </a:r>
            <a:endParaRPr lang="en-US" sz="1000" dirty="0">
              <a:solidFill>
                <a:srgbClr val="000000"/>
              </a:solidFill>
              <a:latin typeface="Calibri"/>
              <a:ea typeface="Calibri"/>
              <a:cs typeface="Calibri"/>
            </a:endParaRPr>
          </a:p>
        </p:txBody>
      </p:sp>
      <p:sp>
        <p:nvSpPr>
          <p:cNvPr id="7" name="Text Placeholder 6">
            <a:extLst>
              <a:ext uri="{FF2B5EF4-FFF2-40B4-BE49-F238E27FC236}">
                <a16:creationId xmlns:a16="http://schemas.microsoft.com/office/drawing/2014/main" id="{96C606B6-EBE8-A4B6-6C0F-22473FB1E4E2}"/>
              </a:ext>
            </a:extLst>
          </p:cNvPr>
          <p:cNvSpPr>
            <a:spLocks noGrp="1"/>
          </p:cNvSpPr>
          <p:nvPr>
            <p:ph type="body" sz="quarter" idx="43"/>
          </p:nvPr>
        </p:nvSpPr>
        <p:spPr/>
        <p:txBody>
          <a:bodyPr lIns="180000" tIns="45720" rIns="91440" bIns="45720" anchor="ctr" anchorCtr="0">
            <a:noAutofit/>
          </a:bodyPr>
          <a:lstStyle/>
          <a:p>
            <a:r>
              <a:rPr lang="en-US" dirty="0">
                <a:latin typeface="MASSILIA VF"/>
              </a:rPr>
              <a:t>Skills</a:t>
            </a:r>
          </a:p>
        </p:txBody>
      </p:sp>
      <p:sp>
        <p:nvSpPr>
          <p:cNvPr id="8" name="Text Placeholder 7">
            <a:extLst>
              <a:ext uri="{FF2B5EF4-FFF2-40B4-BE49-F238E27FC236}">
                <a16:creationId xmlns:a16="http://schemas.microsoft.com/office/drawing/2014/main" id="{701068A0-C39A-7263-8429-ED003F00DD32}"/>
              </a:ext>
            </a:extLst>
          </p:cNvPr>
          <p:cNvSpPr>
            <a:spLocks noGrp="1"/>
          </p:cNvSpPr>
          <p:nvPr>
            <p:ph type="body" sz="quarter" idx="55"/>
          </p:nvPr>
        </p:nvSpPr>
        <p:spPr/>
        <p:txBody>
          <a:bodyPr lIns="91440" tIns="45720" rIns="91440" bIns="45720" anchor="t">
            <a:normAutofit/>
          </a:bodyPr>
          <a:lstStyle/>
          <a:p>
            <a:r>
              <a:rPr lang="en-US" dirty="0">
                <a:latin typeface="MASSILIA VF"/>
              </a:rPr>
              <a:t>How to</a:t>
            </a:r>
            <a:endParaRPr lang="en-US" dirty="0"/>
          </a:p>
        </p:txBody>
      </p:sp>
    </p:spTree>
    <p:extLst>
      <p:ext uri="{BB962C8B-B14F-4D97-AF65-F5344CB8AC3E}">
        <p14:creationId xmlns:p14="http://schemas.microsoft.com/office/powerpoint/2010/main" val="3123698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a:latin typeface="MASSILIA VF"/>
              </a:rPr>
              <a:t>Needs and wants from the client and customer.</a:t>
            </a:r>
            <a:endParaRPr lang="en-US" sz="900" dirty="0"/>
          </a:p>
          <a:p>
            <a:r>
              <a:rPr lang="en-US" sz="900">
                <a:latin typeface="MASSILIA VF"/>
              </a:rPr>
              <a:t>Ability to measure in cm and mm.</a:t>
            </a:r>
            <a:endParaRPr lang="en-US" sz="900" dirty="0"/>
          </a:p>
          <a:p>
            <a:r>
              <a:rPr lang="en-US" sz="900">
                <a:latin typeface="MASSILIA VF"/>
              </a:rPr>
              <a:t>Follow safe working practice.</a:t>
            </a:r>
            <a:endParaRPr lang="en-US" sz="900" dirty="0"/>
          </a:p>
          <a:p>
            <a:r>
              <a:rPr lang="en-US" sz="900">
                <a:latin typeface="MASSILIA VF"/>
              </a:rPr>
              <a:t>Follow and apply the design process.</a:t>
            </a:r>
            <a:endParaRPr lang="en-US" sz="900" dirty="0"/>
          </a:p>
          <a:p>
            <a:r>
              <a:rPr lang="en-US" sz="900" dirty="0">
                <a:latin typeface="MASSILIA VF"/>
              </a:rPr>
              <a:t>To investigate and </a:t>
            </a:r>
            <a:r>
              <a:rPr lang="en-US" sz="900" err="1">
                <a:latin typeface="MASSILIA VF"/>
              </a:rPr>
              <a:t>analyse</a:t>
            </a:r>
            <a:r>
              <a:rPr lang="en-US" sz="900" dirty="0">
                <a:latin typeface="MASSILIA VF"/>
              </a:rPr>
              <a:t> products for </a:t>
            </a:r>
            <a:r>
              <a:rPr lang="en-US" sz="900">
                <a:latin typeface="MASSILIA VF"/>
              </a:rPr>
              <a:t>strengths and weaknesses then suggest possible improvements.</a:t>
            </a:r>
            <a:endParaRPr lang="en-US" sz="900" dirty="0"/>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GB" sz="1100" dirty="0">
                <a:latin typeface="Calibri"/>
                <a:ea typeface="Calibri"/>
                <a:cs typeface="Calibri"/>
              </a:rPr>
              <a:t>Objectives: </a:t>
            </a:r>
            <a:endParaRPr lang="en-US" sz="1100" dirty="0">
              <a:solidFill>
                <a:srgbClr val="000000"/>
              </a:solidFill>
              <a:latin typeface="Calibri"/>
              <a:ea typeface="Calibri"/>
              <a:cs typeface="Calibri"/>
            </a:endParaRPr>
          </a:p>
          <a:p>
            <a:r>
              <a:rPr lang="en-GB" sz="1100" dirty="0">
                <a:latin typeface="Calibri"/>
                <a:ea typeface="Calibri"/>
                <a:cs typeface="Calibri"/>
              </a:rPr>
              <a:t>Learn about the difference between recycled and sustainable materials. </a:t>
            </a:r>
            <a:endParaRPr lang="en-US" sz="1100" dirty="0">
              <a:solidFill>
                <a:srgbClr val="000000"/>
              </a:solidFill>
              <a:latin typeface="Calibri"/>
              <a:ea typeface="Calibri"/>
              <a:cs typeface="Calibri"/>
            </a:endParaRPr>
          </a:p>
          <a:p>
            <a:r>
              <a:rPr lang="en-GB" sz="1100" dirty="0">
                <a:latin typeface="Calibri"/>
                <a:ea typeface="Calibri"/>
                <a:cs typeface="Calibri"/>
              </a:rPr>
              <a:t>Understand, select and apply properties of materials through design development and planning. </a:t>
            </a:r>
            <a:endParaRPr lang="en-US" sz="1100" dirty="0">
              <a:solidFill>
                <a:srgbClr val="000000"/>
              </a:solidFill>
              <a:latin typeface="Calibri"/>
              <a:ea typeface="Calibri"/>
              <a:cs typeface="Calibri"/>
            </a:endParaRPr>
          </a:p>
          <a:p>
            <a:r>
              <a:rPr lang="en-GB" sz="1100" dirty="0">
                <a:latin typeface="Calibri"/>
                <a:ea typeface="Calibri"/>
                <a:cs typeface="Calibri"/>
              </a:rPr>
              <a:t>To follow a detailed drawing and manufacture components to a set tolerance. </a:t>
            </a:r>
            <a:endParaRPr lang="en-US" sz="1100" dirty="0">
              <a:solidFill>
                <a:srgbClr val="000000"/>
              </a:solidFill>
              <a:latin typeface="Calibri"/>
              <a:ea typeface="Calibri"/>
              <a:cs typeface="Calibri"/>
            </a:endParaRPr>
          </a:p>
          <a:p>
            <a:r>
              <a:rPr lang="en-GB" sz="1100" dirty="0">
                <a:latin typeface="Calibri"/>
                <a:ea typeface="Calibri"/>
                <a:cs typeface="Calibri"/>
              </a:rPr>
              <a:t>To assemble a working prototype product, test and evaluate its performance against fitness for purpose. </a:t>
            </a:r>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r>
              <a:rPr lang="en-GB" sz="1100">
                <a:latin typeface="Calibri"/>
                <a:ea typeface="Calibri"/>
                <a:cs typeface="Calibri"/>
              </a:rPr>
              <a:t>How are you going to teach it? </a:t>
            </a:r>
            <a:endParaRPr lang="en-US" sz="1100">
              <a:solidFill>
                <a:srgbClr val="000000"/>
              </a:solidFill>
              <a:latin typeface="Calibri"/>
              <a:ea typeface="Calibri"/>
              <a:cs typeface="Calibri"/>
            </a:endParaRPr>
          </a:p>
          <a:p>
            <a:r>
              <a:rPr lang="en-GB" sz="1100" dirty="0">
                <a:latin typeface="Calibri"/>
                <a:ea typeface="Calibri"/>
                <a:cs typeface="Calibri"/>
              </a:rPr>
              <a:t>Voice over presentation, linked videos to support investigation activities, physical models and demonstrations, local area visit / environment, digital investigations, practical demonstrations, manufacture. </a:t>
            </a:r>
            <a:endParaRPr lang="en-GB" dirty="0"/>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900" dirty="0">
                <a:latin typeface="MASSILIA VF"/>
              </a:rPr>
              <a:t>Manufacturing prototype products using traditional manufacturing methods. Wood working joints, fabrication techniques.</a:t>
            </a:r>
            <a:endParaRPr lang="en-US" sz="900" dirty="0"/>
          </a:p>
          <a:p>
            <a:r>
              <a:rPr lang="en-US" sz="900" dirty="0">
                <a:latin typeface="MASSILIA VF"/>
              </a:rPr>
              <a:t>Testing and modelling ideas, evaluating.</a:t>
            </a:r>
            <a:endParaRPr lang="en-US" sz="900" dirty="0"/>
          </a:p>
          <a:p>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319</cp:revision>
  <dcterms:created xsi:type="dcterms:W3CDTF">2024-02-26T09:08:58Z</dcterms:created>
  <dcterms:modified xsi:type="dcterms:W3CDTF">2024-07-23T19:02:19Z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