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5269F-D234-0504-63CB-A849379E0AD4}" v="4" dt="2024-06-30T10:23:23.560"/>
    <p1510:client id="{0F30A317-0EA3-FE8D-68B0-AE3036900806}" v="14" dt="2024-07-01T13:35:36.236"/>
    <p1510:client id="{782350A9-D2BD-57F9-5CF5-BFCB3EB618FB}" v="59" dt="2024-06-30T12:37:20.514"/>
    <p1510:client id="{AF24EBBF-1741-F343-8AD5-0DAB375B5D6F}" v="920" dt="2024-07-01T14:09:30.134"/>
    <p1510:client id="{D9C4BC95-225E-700A-ECFD-A268DBEC61DD}" v="28" dt="2024-06-30T13:25:55.7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Jennings" userId="S::christopher.jennings@connahsquayhs.org.uk::f74f5d19-7dfd-4d59-ba62-6ecbd51b1e2c" providerId="AD" clId="Web-{AF24EBBF-1741-F343-8AD5-0DAB375B5D6F}"/>
    <pc:docChg chg="modSld">
      <pc:chgData name="Christopher Jennings" userId="S::christopher.jennings@connahsquayhs.org.uk::f74f5d19-7dfd-4d59-ba62-6ecbd51b1e2c" providerId="AD" clId="Web-{AF24EBBF-1741-F343-8AD5-0DAB375B5D6F}" dt="2024-07-01T14:08:18.944" v="909" actId="20577"/>
      <pc:docMkLst>
        <pc:docMk/>
      </pc:docMkLst>
      <pc:sldChg chg="modSp">
        <pc:chgData name="Christopher Jennings" userId="S::christopher.jennings@connahsquayhs.org.uk::f74f5d19-7dfd-4d59-ba62-6ecbd51b1e2c" providerId="AD" clId="Web-{AF24EBBF-1741-F343-8AD5-0DAB375B5D6F}" dt="2024-07-01T13:41:25.858" v="119" actId="20577"/>
        <pc:sldMkLst>
          <pc:docMk/>
          <pc:sldMk cId="1981651252" sldId="278"/>
        </pc:sldMkLst>
        <pc:spChg chg="mod">
          <ac:chgData name="Christopher Jennings" userId="S::christopher.jennings@connahsquayhs.org.uk::f74f5d19-7dfd-4d59-ba62-6ecbd51b1e2c" providerId="AD" clId="Web-{AF24EBBF-1741-F343-8AD5-0DAB375B5D6F}" dt="2024-07-01T13:38:12.836" v="2"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AF24EBBF-1741-F343-8AD5-0DAB375B5D6F}" dt="2024-07-01T13:38:53.165" v="5"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AF24EBBF-1741-F343-8AD5-0DAB375B5D6F}" dt="2024-07-01T13:41:25.858" v="119"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AF24EBBF-1741-F343-8AD5-0DAB375B5D6F}" dt="2024-07-01T13:38:50.899" v="4"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AF24EBBF-1741-F343-8AD5-0DAB375B5D6F}" dt="2024-07-01T14:08:18.944" v="909" actId="20577"/>
        <pc:sldMkLst>
          <pc:docMk/>
          <pc:sldMk cId="2744657230" sldId="279"/>
        </pc:sldMkLst>
        <pc:spChg chg="mod">
          <ac:chgData name="Christopher Jennings" userId="S::christopher.jennings@connahsquayhs.org.uk::f74f5d19-7dfd-4d59-ba62-6ecbd51b1e2c" providerId="AD" clId="Web-{AF24EBBF-1741-F343-8AD5-0DAB375B5D6F}" dt="2024-07-01T13:42:18.125" v="150"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AF24EBBF-1741-F343-8AD5-0DAB375B5D6F}" dt="2024-07-01T13:42:41.610" v="152"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AF24EBBF-1741-F343-8AD5-0DAB375B5D6F}" dt="2024-07-01T14:08:18.944" v="909"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AF24EBBF-1741-F343-8AD5-0DAB375B5D6F}" dt="2024-07-01T13:44:35.411" v="211"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AF24EBBF-1741-F343-8AD5-0DAB375B5D6F}" dt="2024-07-01T13:44:17.989" v="209"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AF24EBBF-1741-F343-8AD5-0DAB375B5D6F}" dt="2024-07-01T13:45:10.959" v="215"/>
        <pc:sldMkLst>
          <pc:docMk/>
          <pc:sldMk cId="3785915959" sldId="282"/>
        </pc:sldMkLst>
        <pc:spChg chg="mod">
          <ac:chgData name="Christopher Jennings" userId="S::christopher.jennings@connahsquayhs.org.uk::f74f5d19-7dfd-4d59-ba62-6ecbd51b1e2c" providerId="AD" clId="Web-{AF24EBBF-1741-F343-8AD5-0DAB375B5D6F}" dt="2024-07-01T13:45:09.569" v="214" actId="20577"/>
          <ac:spMkLst>
            <pc:docMk/>
            <pc:sldMk cId="3785915959" sldId="282"/>
            <ac:spMk id="4" creationId="{F5F439B9-3B25-1165-7EFF-B0C4845E1093}"/>
          </ac:spMkLst>
        </pc:spChg>
        <pc:spChg chg="mod">
          <ac:chgData name="Christopher Jennings" userId="S::christopher.jennings@connahsquayhs.org.uk::f74f5d19-7dfd-4d59-ba62-6ecbd51b1e2c" providerId="AD" clId="Web-{AF24EBBF-1741-F343-8AD5-0DAB375B5D6F}" dt="2024-07-01T13:45:10.959" v="215"/>
          <ac:spMkLst>
            <pc:docMk/>
            <pc:sldMk cId="3785915959" sldId="282"/>
            <ac:spMk id="6" creationId="{D4E2F972-71C4-0D1E-4E4D-CE4124B29869}"/>
          </ac:spMkLst>
        </pc:spChg>
      </pc:sldChg>
      <pc:sldChg chg="modSp">
        <pc:chgData name="Christopher Jennings" userId="S::christopher.jennings@connahsquayhs.org.uk::f74f5d19-7dfd-4d59-ba62-6ecbd51b1e2c" providerId="AD" clId="Web-{AF24EBBF-1741-F343-8AD5-0DAB375B5D6F}" dt="2024-07-01T13:59:28.067" v="907" actId="20577"/>
        <pc:sldMkLst>
          <pc:docMk/>
          <pc:sldMk cId="632769890" sldId="284"/>
        </pc:sldMkLst>
        <pc:spChg chg="mod">
          <ac:chgData name="Christopher Jennings" userId="S::christopher.jennings@connahsquayhs.org.uk::f74f5d19-7dfd-4d59-ba62-6ecbd51b1e2c" providerId="AD" clId="Web-{AF24EBBF-1741-F343-8AD5-0DAB375B5D6F}" dt="2024-07-01T13:49:23.515" v="300" actId="20577"/>
          <ac:spMkLst>
            <pc:docMk/>
            <pc:sldMk cId="632769890" sldId="284"/>
            <ac:spMk id="2" creationId="{7E6C883F-1227-F311-38A5-B4E17D09B7AB}"/>
          </ac:spMkLst>
        </pc:spChg>
        <pc:spChg chg="mod">
          <ac:chgData name="Christopher Jennings" userId="S::christopher.jennings@connahsquayhs.org.uk::f74f5d19-7dfd-4d59-ba62-6ecbd51b1e2c" providerId="AD" clId="Web-{AF24EBBF-1741-F343-8AD5-0DAB375B5D6F}" dt="2024-07-01T13:58:17.658" v="863" actId="20577"/>
          <ac:spMkLst>
            <pc:docMk/>
            <pc:sldMk cId="632769890" sldId="284"/>
            <ac:spMk id="4" creationId="{235860F6-C416-1E2E-120E-314D539F4A7E}"/>
          </ac:spMkLst>
        </pc:spChg>
        <pc:spChg chg="mod">
          <ac:chgData name="Christopher Jennings" userId="S::christopher.jennings@connahsquayhs.org.uk::f74f5d19-7dfd-4d59-ba62-6ecbd51b1e2c" providerId="AD" clId="Web-{AF24EBBF-1741-F343-8AD5-0DAB375B5D6F}" dt="2024-07-01T13:51:37.801" v="443" actId="20577"/>
          <ac:spMkLst>
            <pc:docMk/>
            <pc:sldMk cId="632769890" sldId="284"/>
            <ac:spMk id="9" creationId="{E5C5155A-67AA-9F8F-5734-B567AC294D97}"/>
          </ac:spMkLst>
        </pc:spChg>
        <pc:spChg chg="mod">
          <ac:chgData name="Christopher Jennings" userId="S::christopher.jennings@connahsquayhs.org.uk::f74f5d19-7dfd-4d59-ba62-6ecbd51b1e2c" providerId="AD" clId="Web-{AF24EBBF-1741-F343-8AD5-0DAB375B5D6F}" dt="2024-07-01T13:59:28.067" v="907" actId="20577"/>
          <ac:spMkLst>
            <pc:docMk/>
            <pc:sldMk cId="632769890" sldId="284"/>
            <ac:spMk id="10" creationId="{59B49D29-3501-5F1D-BF03-49B083B72B1A}"/>
          </ac:spMkLst>
        </pc:spChg>
        <pc:spChg chg="mod">
          <ac:chgData name="Christopher Jennings" userId="S::christopher.jennings@connahsquayhs.org.uk::f74f5d19-7dfd-4d59-ba62-6ecbd51b1e2c" providerId="AD" clId="Web-{AF24EBBF-1741-F343-8AD5-0DAB375B5D6F}" dt="2024-07-01T13:53:25.992" v="523"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sz="1400" dirty="0">
                <a:latin typeface="MASSILIA VF"/>
              </a:rPr>
              <a:t>Engineering for a sustainable future</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b="1" dirty="0">
                <a:latin typeface="Segoe UI"/>
                <a:cs typeface="Segoe UI"/>
              </a:rPr>
              <a:t>Technology Vision at CQHS</a:t>
            </a:r>
            <a:endParaRPr lang="en-US" dirty="0">
              <a:solidFill>
                <a:srgbClr val="000000"/>
              </a:solidFill>
              <a:latin typeface="Segoe UI"/>
              <a:cs typeface="Segoe UI"/>
            </a:endParaRPr>
          </a:p>
          <a:p>
            <a:r>
              <a:rPr lang="en-US" sz="900" dirty="0" err="1">
                <a:solidFill>
                  <a:srgbClr val="202124"/>
                </a:solidFill>
                <a:latin typeface="Arial"/>
                <a:cs typeface="Arial"/>
              </a:rPr>
              <a:t>Technoleg</a:t>
            </a:r>
            <a:r>
              <a:rPr lang="en-US" sz="9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 Our aim is to teach learners to understand and consider the wider impacts on local areas and wider environments around Wales. When designing and manufacturing products, learners are encouraged to consider carefully materials and components that are required through their design and make tasks.</a:t>
            </a:r>
            <a:endParaRPr lang="en-US" sz="900" dirty="0">
              <a:solidFill>
                <a:srgbClr val="000000"/>
              </a:solidFill>
              <a:latin typeface="Arial"/>
              <a:cs typeface="Arial"/>
            </a:endParaRPr>
          </a:p>
          <a:p>
            <a:r>
              <a:rPr lang="en-US" sz="900" dirty="0">
                <a:solidFill>
                  <a:srgbClr val="202124"/>
                </a:solidFill>
                <a:latin typeface="Arial"/>
                <a:cs typeface="Arial"/>
              </a:rPr>
              <a:t>When delivering our curriculum, staff expose learners to a wide variety of real life contexts allowing for the subject to become brought to life. This inspires learners to learn more about how products evolve, how technology has been adapted and how new materials have </a:t>
            </a:r>
            <a:r>
              <a:rPr lang="en-US" sz="900" dirty="0" err="1">
                <a:solidFill>
                  <a:srgbClr val="202124"/>
                </a:solidFill>
                <a:latin typeface="Arial"/>
                <a:cs typeface="Arial"/>
              </a:rPr>
              <a:t>revolutionised</a:t>
            </a:r>
            <a:r>
              <a:rPr lang="en-US" sz="900" dirty="0">
                <a:solidFill>
                  <a:srgbClr val="202124"/>
                </a:solidFill>
                <a:latin typeface="Arial"/>
                <a:cs typeface="Arial"/>
              </a:rPr>
              <a:t> how products are manufactured and used with the clear aim of improving how we live. </a:t>
            </a:r>
            <a:r>
              <a:rPr lang="en-US" sz="900" dirty="0">
                <a:solidFill>
                  <a:srgbClr val="161615"/>
                </a:solidFill>
                <a:latin typeface="Arial"/>
                <a:cs typeface="Arial"/>
              </a:rPr>
              <a:t>It helps us to understand and give meaning to the world in which we live and to strive to make our learners think more about Wales, their local area and the world we are living in. Through our curriculum we aim to provide learners with an all-round experience that will engage their creativity, develop clear problem solving strategies and ensures that our learners combine these skills to design and manufacture outcomes that solve specific real problems.</a:t>
            </a:r>
            <a:endParaRPr lang="en-US" sz="900" dirty="0">
              <a:solidFill>
                <a:srgbClr val="000000"/>
              </a:solidFill>
              <a:latin typeface="Arial"/>
              <a:cs typeface="Arial"/>
            </a:endParaRPr>
          </a:p>
          <a:p>
            <a:r>
              <a:rPr lang="en" sz="900" dirty="0">
                <a:solidFill>
                  <a:srgbClr val="333333"/>
                </a:solidFill>
                <a:latin typeface="Arial"/>
                <a:cs typeface="Arial"/>
              </a:rPr>
              <a:t>Through the range of design and make tasks, our year KS3 learners are empowered to develop their skills as ambitious capable learners, healthy confident individuals, enterprising creative contributors and ethical informed citizens.  The curriculum has been developed to ensure that each SOL encompasses on one more of the four purposes with the intention of moving their skills forward in order to meet the needs of this area of the curriculum.  </a:t>
            </a:r>
            <a:endParaRPr lang="en-US" sz="900" dirty="0">
              <a:solidFill>
                <a:srgbClr val="000000"/>
              </a:solidFill>
              <a:latin typeface="Arial"/>
              <a:cs typeface="Arial"/>
            </a:endParaRPr>
          </a:p>
          <a:p>
            <a:r>
              <a:rPr lang="en" sz="900" dirty="0">
                <a:solidFill>
                  <a:srgbClr val="333333"/>
                </a:solidFill>
                <a:latin typeface="Segoe UI"/>
                <a:cs typeface="Segoe UI"/>
              </a:rPr>
              <a:t>Year 7</a:t>
            </a:r>
            <a:endParaRPr lang="en" sz="900" dirty="0">
              <a:solidFill>
                <a:srgbClr val="000000"/>
              </a:solidFill>
              <a:latin typeface="Segoe UI"/>
              <a:cs typeface="Segoe UI"/>
            </a:endParaRPr>
          </a:p>
          <a:p>
            <a:r>
              <a:rPr lang="en" sz="900" dirty="0" err="1">
                <a:solidFill>
                  <a:srgbClr val="333333"/>
                </a:solidFill>
                <a:latin typeface="Segoe UI"/>
                <a:cs typeface="Segoe UI"/>
              </a:rPr>
              <a:t>Questionning</a:t>
            </a:r>
            <a:r>
              <a:rPr lang="en" sz="900" dirty="0">
                <a:solidFill>
                  <a:srgbClr val="333333"/>
                </a:solidFill>
                <a:latin typeface="Segoe UI"/>
                <a:cs typeface="Segoe UI"/>
              </a:rPr>
              <a:t> and problem solving.</a:t>
            </a:r>
            <a:endParaRPr lang="en" sz="900" dirty="0">
              <a:solidFill>
                <a:srgbClr val="000000"/>
              </a:solidFill>
              <a:latin typeface="Segoe UI"/>
              <a:cs typeface="Segoe UI"/>
            </a:endParaRPr>
          </a:p>
          <a:p>
            <a:r>
              <a:rPr lang="en" sz="900" dirty="0">
                <a:solidFill>
                  <a:srgbClr val="333333"/>
                </a:solidFill>
                <a:latin typeface="Segoe UI"/>
                <a:cs typeface="Segoe UI"/>
              </a:rPr>
              <a:t>Research and evaluate.</a:t>
            </a:r>
            <a:endParaRPr lang="en" sz="900" dirty="0">
              <a:solidFill>
                <a:srgbClr val="000000"/>
              </a:solidFill>
              <a:latin typeface="Segoe UI"/>
              <a:cs typeface="Segoe UI"/>
            </a:endParaRPr>
          </a:p>
          <a:p>
            <a:r>
              <a:rPr lang="en" sz="900" dirty="0">
                <a:solidFill>
                  <a:srgbClr val="333333"/>
                </a:solidFill>
                <a:latin typeface="Segoe UI"/>
                <a:cs typeface="Segoe UI"/>
              </a:rPr>
              <a:t>Evaluate and use evidence.</a:t>
            </a:r>
            <a:endParaRPr lang="en" sz="900" dirty="0">
              <a:solidFill>
                <a:srgbClr val="000000"/>
              </a:solidFill>
              <a:latin typeface="Segoe UI"/>
              <a:cs typeface="Segoe UI"/>
            </a:endParaRPr>
          </a:p>
          <a:p>
            <a:r>
              <a:rPr lang="en" sz="900" dirty="0">
                <a:solidFill>
                  <a:srgbClr val="333333"/>
                </a:solidFill>
                <a:latin typeface="Segoe UI"/>
                <a:cs typeface="Segoe UI"/>
              </a:rPr>
              <a:t>Take measured decisions.</a:t>
            </a:r>
            <a:endParaRPr lang="en" sz="900" dirty="0">
              <a:solidFill>
                <a:srgbClr val="000000"/>
              </a:solidFill>
              <a:latin typeface="Segoe UI"/>
              <a:cs typeface="Segoe UI"/>
            </a:endParaRPr>
          </a:p>
          <a:p>
            <a:r>
              <a:rPr lang="en" sz="900" dirty="0">
                <a:solidFill>
                  <a:srgbClr val="333333"/>
                </a:solidFill>
                <a:latin typeface="Segoe UI"/>
                <a:cs typeface="Segoe UI"/>
              </a:rPr>
              <a:t>Explaining ideas and concepts.</a:t>
            </a:r>
            <a:endParaRPr lang="en" sz="900" dirty="0">
              <a:solidFill>
                <a:srgbClr val="000000"/>
              </a:solidFill>
              <a:latin typeface="Segoe UI"/>
              <a:cs typeface="Segoe UI"/>
            </a:endParaRPr>
          </a:p>
          <a:p>
            <a:r>
              <a:rPr lang="en" sz="900" dirty="0">
                <a:solidFill>
                  <a:srgbClr val="333333"/>
                </a:solidFill>
                <a:latin typeface="Segoe UI"/>
                <a:cs typeface="Segoe UI"/>
              </a:rPr>
              <a:t>Creative thinking.</a:t>
            </a:r>
            <a:endParaRPr lang="en" sz="900" dirty="0">
              <a:solidFill>
                <a:srgbClr val="000000"/>
              </a:solidFill>
              <a:latin typeface="Segoe UI"/>
              <a:cs typeface="Segoe UI"/>
            </a:endParaRPr>
          </a:p>
          <a:p>
            <a:r>
              <a:rPr lang="en" sz="900" dirty="0">
                <a:solidFill>
                  <a:srgbClr val="333333"/>
                </a:solidFill>
                <a:latin typeface="Segoe UI"/>
                <a:cs typeface="Segoe UI"/>
              </a:rPr>
              <a:t>Apply knowledge and ideas to create a product.</a:t>
            </a:r>
            <a:endParaRPr lang="en" sz="900" dirty="0">
              <a:solidFill>
                <a:srgbClr val="000000"/>
              </a:solidFill>
              <a:latin typeface="Segoe UI"/>
              <a:cs typeface="Segoe UI"/>
            </a:endParaRPr>
          </a:p>
          <a:p>
            <a:r>
              <a:rPr lang="en" sz="900" dirty="0">
                <a:solidFill>
                  <a:srgbClr val="333333"/>
                </a:solidFill>
                <a:latin typeface="Segoe UI"/>
                <a:cs typeface="Segoe UI"/>
              </a:rPr>
              <a:t>Use digital technologies.</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a:t>
            </a:r>
            <a:r>
              <a:rPr lang="en-GB" sz="1200" dirty="0" err="1">
                <a:latin typeface="Calibri"/>
                <a:cs typeface="Calibri"/>
              </a:rPr>
              <a:t>decsision</a:t>
            </a:r>
            <a:r>
              <a:rPr lang="en-GB" sz="1200" dirty="0">
                <a:latin typeface="Calibri"/>
                <a:cs typeface="Calibri"/>
              </a:rPr>
              <a:t>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Matter and the way it behaves defines our universe and shapes our lives.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Design thinking and engineering offer technical and creative ways to meet society’s needs and wants.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a:latin typeface="Arial"/>
                <a:cs typeface="Arial"/>
              </a:rPr>
              <a:t>Annotating design ideas, idea development and detailed drawing.</a:t>
            </a:r>
            <a:endParaRPr lang="en-US" sz="120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Using ACCESSFM to write a specification.</a:t>
            </a:r>
            <a:endParaRPr lang="en-US"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Computation is the foundation for our digital world.</a:t>
            </a:r>
            <a:endParaRPr lang="en-US"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dirty="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Using spreadsheets with key terminology to support planning for production.</a:t>
            </a:r>
            <a:endParaRPr lang="en-US" sz="1200" dirty="0">
              <a:solidFill>
                <a:srgbClr val="000000"/>
              </a:solidFill>
              <a:latin typeface="Arial"/>
              <a:cs typeface="Arial"/>
            </a:endParaRPr>
          </a:p>
          <a:p>
            <a:r>
              <a:rPr lang="en-US" sz="1200" dirty="0">
                <a:latin typeface="Arial"/>
                <a:cs typeface="Arial"/>
              </a:rPr>
              <a:t>Annotating detailed drawings, title block, component name and material selection.</a:t>
            </a:r>
            <a:endParaRPr lang="en-US"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100" dirty="0">
                <a:latin typeface="Calibri"/>
                <a:ea typeface="Calibri"/>
                <a:cs typeface="Calibri"/>
              </a:rPr>
              <a:t>What are you trying to achieve?</a:t>
            </a:r>
          </a:p>
          <a:p>
            <a:pPr marL="285750" indent="-285750">
              <a:buFont typeface="Symbol"/>
              <a:buChar char="•"/>
            </a:pPr>
            <a:r>
              <a:rPr lang="en-GB" sz="1100" b="1" dirty="0">
                <a:solidFill>
                  <a:srgbClr val="1F1F1F"/>
                </a:solidFill>
                <a:latin typeface="Calibri"/>
                <a:ea typeface="Calibri"/>
                <a:cs typeface="Calibri"/>
              </a:rPr>
              <a:t>Ambitious, capable learners, ready to learn throughout their lives</a:t>
            </a:r>
            <a:r>
              <a:rPr lang="en-GB" sz="1100" dirty="0">
                <a:solidFill>
                  <a:srgbClr val="1F1F1F"/>
                </a:solidFill>
                <a:latin typeface="Calibri"/>
                <a:ea typeface="Calibri"/>
                <a:cs typeface="Calibri"/>
              </a:rPr>
              <a:t>: Investigating sustainable materials and carbon footprint through manufacture. Investigations based on mechanisms. Applying their understanding / thoughts to develop a solution.</a:t>
            </a:r>
          </a:p>
          <a:p>
            <a:pPr marL="285750" indent="-285750">
              <a:buFont typeface="Symbol"/>
              <a:buChar char="•"/>
            </a:pPr>
            <a:r>
              <a:rPr lang="en-GB" sz="1100" b="1" dirty="0">
                <a:solidFill>
                  <a:srgbClr val="1F1F1F"/>
                </a:solidFill>
                <a:latin typeface="Calibri"/>
                <a:ea typeface="Calibri"/>
                <a:cs typeface="Calibri"/>
              </a:rPr>
              <a:t>Enterprising, creative contributors, ready to play a full part in life and work:</a:t>
            </a:r>
            <a:r>
              <a:rPr lang="en-GB" sz="1100" dirty="0">
                <a:solidFill>
                  <a:srgbClr val="1F1F1F"/>
                </a:solidFill>
                <a:latin typeface="Calibri"/>
                <a:ea typeface="Calibri"/>
                <a:cs typeface="Calibri"/>
              </a:rPr>
              <a:t> Design, engineer a creative prototype model based on a can crusher. Test and evaluate its performance.</a:t>
            </a:r>
          </a:p>
          <a:p>
            <a:pPr marL="285750" indent="-285750">
              <a:buFont typeface="Symbol"/>
              <a:buChar char="•"/>
            </a:pPr>
            <a:r>
              <a:rPr lang="en-GB" sz="1100" b="1" dirty="0">
                <a:solidFill>
                  <a:srgbClr val="1F1F1F"/>
                </a:solidFill>
                <a:latin typeface="Calibri"/>
                <a:ea typeface="Calibri"/>
                <a:cs typeface="Calibri"/>
              </a:rPr>
              <a:t>Ethical, informed citizens of Wales and the world:</a:t>
            </a:r>
            <a:r>
              <a:rPr lang="en-GB" sz="1100" dirty="0">
                <a:solidFill>
                  <a:srgbClr val="1F1F1F"/>
                </a:solidFill>
                <a:latin typeface="Calibri"/>
                <a:ea typeface="Calibri"/>
                <a:cs typeface="Calibri"/>
              </a:rPr>
              <a:t> Analyse effects of recycling locally and within the school and the future impact to CQ.</a:t>
            </a:r>
          </a:p>
          <a:p>
            <a:pPr marL="285750" indent="-285750">
              <a:buFont typeface="Symbol"/>
              <a:buChar char="•"/>
            </a:pPr>
            <a:r>
              <a:rPr lang="en-GB" sz="1100" b="1" dirty="0">
                <a:solidFill>
                  <a:srgbClr val="1F1F1F"/>
                </a:solidFill>
                <a:latin typeface="Calibri"/>
                <a:ea typeface="Calibri"/>
                <a:cs typeface="Calibri"/>
              </a:rPr>
              <a:t>Healthy, confident individuals, ready to lead fulfilling lives as valued members of society</a:t>
            </a:r>
            <a:r>
              <a:rPr lang="en-GB" sz="1100" dirty="0">
                <a:solidFill>
                  <a:srgbClr val="1F1F1F"/>
                </a:solidFill>
                <a:latin typeface="Calibri"/>
                <a:ea typeface="Calibri"/>
                <a:cs typeface="Calibri"/>
              </a:rPr>
              <a:t>: Changing views and opinions and awareness of green opportunities within the school and community.</a:t>
            </a: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dirty="0">
                <a:latin typeface="Calibri"/>
                <a:ea typeface="Calibri"/>
                <a:cs typeface="Calibri"/>
              </a:rPr>
              <a:t>Mathematics: Area and volume, movement of shape</a:t>
            </a:r>
            <a:endParaRPr lang="en-US" sz="1100">
              <a:latin typeface="Calibri"/>
              <a:ea typeface="Calibri"/>
              <a:cs typeface="Calibri"/>
            </a:endParaRPr>
          </a:p>
          <a:p>
            <a:r>
              <a:rPr lang="en-GB" sz="1100" dirty="0">
                <a:latin typeface="Calibri"/>
                <a:ea typeface="Calibri"/>
                <a:cs typeface="Calibri"/>
              </a:rPr>
              <a:t>Science: Energy and sustainable living.</a:t>
            </a:r>
            <a:endParaRPr lang="en-US" sz="1100" dirty="0">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rtl="0"/>
            <a:r>
              <a:rPr lang="en-GB" sz="900" baseline="0" dirty="0">
                <a:solidFill>
                  <a:srgbClr val="006758"/>
                </a:solidFill>
                <a:latin typeface="MASSILIA VF"/>
                <a:ea typeface="Segoe UI"/>
                <a:cs typeface="Segoe UI"/>
              </a:rPr>
              <a:t>Using specific technology based language to describe product analysis, task analysis, developing conclusions, writing specifications, evaluations and annotating design ideas.</a:t>
            </a:r>
            <a:r>
              <a:rPr lang="en-GB" sz="900" dirty="0">
                <a:latin typeface="MASSILIA VF"/>
                <a:ea typeface="Segoe UI"/>
                <a:cs typeface="Segoe UI"/>
              </a:rPr>
              <a:t>​</a:t>
            </a:r>
          </a:p>
          <a:p>
            <a:pPr rtl="0"/>
            <a:r>
              <a:rPr lang="en-GB" sz="900" baseline="0" dirty="0">
                <a:solidFill>
                  <a:srgbClr val="006758"/>
                </a:solidFill>
                <a:latin typeface="MASSILIA VF"/>
                <a:ea typeface="Segoe UI"/>
                <a:cs typeface="Segoe UI"/>
              </a:rPr>
              <a:t>Glossary of terminology to support writing and drawings.</a:t>
            </a:r>
            <a:r>
              <a:rPr lang="en-US" sz="900" dirty="0">
                <a:latin typeface="MASSILIA VF"/>
                <a:ea typeface="Segoe UI"/>
                <a:cs typeface="Segoe UI"/>
              </a:rPr>
              <a:t>​</a:t>
            </a:r>
          </a:p>
          <a:p>
            <a:pPr rtl="0"/>
            <a:r>
              <a:rPr lang="en-GB" sz="900" baseline="0" dirty="0">
                <a:solidFill>
                  <a:srgbClr val="006758"/>
                </a:solidFill>
                <a:latin typeface="MASSILIA VF"/>
                <a:ea typeface="Segoe UI"/>
                <a:cs typeface="Segoe UI"/>
              </a:rPr>
              <a:t>Using ACCESSFM and SWOT analysis to analyse designs and products.</a:t>
            </a:r>
            <a:r>
              <a:rPr lang="en-US" sz="900" dirty="0">
                <a:latin typeface="MASSILIA VF"/>
                <a:ea typeface="Segoe UI"/>
                <a:cs typeface="Segoe UI"/>
              </a:rPr>
              <a:t>​</a:t>
            </a:r>
          </a:p>
          <a:p>
            <a:r>
              <a:rPr lang="en-GB" sz="900" baseline="0" dirty="0">
                <a:solidFill>
                  <a:srgbClr val="006758"/>
                </a:solidFill>
                <a:latin typeface="MASSILIA VF"/>
                <a:ea typeface="Segoe UI"/>
                <a:cs typeface="Segoe UI"/>
              </a:rPr>
              <a:t>Use the internet to research topics, scan and select vital information to support the generation of ideas or to provide further needed information for knowledge and </a:t>
            </a:r>
            <a:r>
              <a:rPr lang="en-GB" sz="900" dirty="0">
                <a:latin typeface="MASSILIA VF"/>
                <a:ea typeface="Segoe UI"/>
                <a:cs typeface="Segoe UI"/>
              </a:rPr>
              <a:t>understanding.</a:t>
            </a:r>
            <a:endParaRPr lang="en-GB" sz="900" dirty="0">
              <a:ea typeface="Segoe UI"/>
              <a:cs typeface="Segoe UI"/>
            </a:endParaRPr>
          </a:p>
          <a:p>
            <a:r>
              <a:rPr lang="en-GB" sz="900" dirty="0">
                <a:latin typeface="MASSILIA VF"/>
                <a:cs typeface="Segoe UI"/>
              </a:rPr>
              <a:t>Applying safe working practice, using tools / machinery correctly, safely and independently.</a:t>
            </a:r>
            <a:endParaRPr lang="en-GB" sz="900" dirty="0">
              <a:cs typeface="Segoe UI"/>
            </a:endParaRPr>
          </a:p>
          <a:p>
            <a:r>
              <a:rPr lang="en-GB" sz="900" dirty="0">
                <a:latin typeface="MASSILIA VF"/>
                <a:cs typeface="Segoe UI"/>
              </a:rPr>
              <a:t>Working together to manufacture individual components within a completed outcome.</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dirty="0">
                <a:latin typeface="Calibri"/>
                <a:ea typeface="Calibri"/>
                <a:cs typeface="Calibri"/>
              </a:rPr>
              <a:t>How are you going to teach it?</a:t>
            </a:r>
            <a:endParaRPr lang="en-US" sz="1100" dirty="0">
              <a:latin typeface="Calibri"/>
              <a:ea typeface="Calibri"/>
              <a:cs typeface="Calibri"/>
            </a:endParaRPr>
          </a:p>
          <a:p>
            <a:r>
              <a:rPr lang="en-GB" sz="1100" dirty="0">
                <a:latin typeface="Calibri"/>
                <a:ea typeface="Calibri"/>
                <a:cs typeface="Calibri"/>
              </a:rPr>
              <a:t>Voice over presentation, linked videos to support investigation activities, physical models and demonstrations, local area visit / environment, digital investigations, practical demonstrations, manufacture.</a:t>
            </a:r>
            <a:endParaRPr lang="en-US" sz="1100" dirty="0">
              <a:latin typeface="Calibri"/>
              <a:ea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Segoe UI"/>
                <a:cs typeface="Segoe UI"/>
              </a:rPr>
              <a:t>Moving from teacher led basic skills and strategies to more complex ones.  Choosing appropriate tactics/strategies and know when  to change them.</a:t>
            </a:r>
            <a:endParaRPr lang="en-US" sz="1200" dirty="0">
              <a:solidFill>
                <a:srgbClr val="000000"/>
              </a:solidFill>
              <a:latin typeface="Segoe UI"/>
              <a:cs typeface="Segoe UI"/>
            </a:endParaRPr>
          </a:p>
          <a:p>
            <a:r>
              <a:rPr lang="en-US" sz="1200" dirty="0">
                <a:solidFill>
                  <a:srgbClr val="1F1F1F"/>
                </a:solidFill>
                <a:latin typeface="Segoe UI"/>
                <a:cs typeface="Segoe UI"/>
              </a:rPr>
              <a:t>Follow teacher one step at a time with CAD techniques to produce a drawing. Then follow visual instructions from a worksheet finally applying independent skills.</a:t>
            </a:r>
          </a:p>
          <a:p>
            <a:r>
              <a:rPr lang="en-US" sz="1200" dirty="0">
                <a:solidFill>
                  <a:srgbClr val="1F1F1F"/>
                </a:solidFill>
                <a:latin typeface="Segoe UI"/>
                <a:cs typeface="Segoe UI"/>
              </a:rPr>
              <a:t>Follow practical demonstrations and apply practical skills.</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processes and how to work with others, sharing ideas with the emphasis of developing superior outcomes. </a:t>
            </a:r>
            <a:endParaRPr lang="en-US" dirty="0">
              <a:latin typeface="MASSILIA VF"/>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design and make activities and </a:t>
            </a:r>
            <a:r>
              <a:rPr lang="en-US" sz="1200" dirty="0" err="1">
                <a:solidFill>
                  <a:srgbClr val="1F1F1F"/>
                </a:solidFill>
                <a:latin typeface="MASSILIA VF"/>
              </a:rPr>
              <a:t>analyse</a:t>
            </a:r>
            <a:r>
              <a:rPr lang="en-US" sz="1200" dirty="0">
                <a:solidFill>
                  <a:srgbClr val="1F1F1F"/>
                </a:solidFill>
                <a:latin typeface="MASSILIA VF"/>
              </a:rPr>
              <a:t> against fitness for purpose</a:t>
            </a:r>
            <a:endParaRPr lang="en-US" dirty="0" err="1">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Arial"/>
                <a:cs typeface="Arial"/>
              </a:rPr>
              <a:t>Understanding </a:t>
            </a:r>
            <a:r>
              <a:rPr lang="en-US" sz="1200" u="sng" dirty="0">
                <a:solidFill>
                  <a:srgbClr val="1F1F1F"/>
                </a:solidFill>
                <a:latin typeface="Arial"/>
                <a:cs typeface="Arial"/>
              </a:rPr>
              <a:t>how </a:t>
            </a:r>
            <a:r>
              <a:rPr lang="en-US" sz="1200" dirty="0">
                <a:solidFill>
                  <a:srgbClr val="1F1F1F"/>
                </a:solidFill>
                <a:latin typeface="Arial"/>
                <a:cs typeface="Arial"/>
              </a:rPr>
              <a:t>to develop their own design and make skills in activities as well as </a:t>
            </a:r>
            <a:r>
              <a:rPr lang="en-US" sz="1200" dirty="0" err="1">
                <a:solidFill>
                  <a:srgbClr val="1F1F1F"/>
                </a:solidFill>
                <a:latin typeface="Arial"/>
                <a:cs typeface="Arial"/>
              </a:rPr>
              <a:t>utilising</a:t>
            </a:r>
            <a:r>
              <a:rPr lang="en-US" sz="1200" dirty="0">
                <a:solidFill>
                  <a:srgbClr val="1F1F1F"/>
                </a:solidFill>
                <a:latin typeface="Arial"/>
                <a:cs typeface="Arial"/>
              </a:rPr>
              <a:t> effective problem solving techniques.</a:t>
            </a:r>
            <a:endParaRPr lang="en-US" sz="1200" dirty="0">
              <a:solidFill>
                <a:srgbClr val="000000"/>
              </a:solidFill>
              <a:latin typeface="Arial"/>
              <a:cs typeface="Arial"/>
            </a:endParaRPr>
          </a:p>
          <a:p>
            <a:r>
              <a:rPr lang="en-US" sz="1200" dirty="0">
                <a:solidFill>
                  <a:srgbClr val="1F1F1F"/>
                </a:solidFill>
                <a:latin typeface="Arial"/>
                <a:cs typeface="Arial"/>
              </a:rPr>
              <a:t>Presenting ideas in 3D format and detailed designs. Spreadsheets explaining planning for production including risk assessment.</a:t>
            </a:r>
            <a:endParaRPr lang="en-US" sz="1200" dirty="0">
              <a:solidFill>
                <a:srgbClr val="000000"/>
              </a:solidFill>
              <a:latin typeface="Arial"/>
              <a:cs typeface="Arial"/>
            </a:endParaRPr>
          </a:p>
          <a:p>
            <a:r>
              <a:rPr lang="en-US" sz="1200" dirty="0">
                <a:solidFill>
                  <a:srgbClr val="1F1F1F"/>
                </a:solidFill>
                <a:latin typeface="Arial"/>
                <a:cs typeface="Arial"/>
              </a:rPr>
              <a:t>Generate and present solutions to specific problems. Developing problem solving strategies.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Arial"/>
                <a:cs typeface="Arial"/>
              </a:rPr>
              <a:t>Understand the transferable skills following the design process from one project into the next.</a:t>
            </a:r>
            <a:endParaRPr lang="en-US" sz="1200" dirty="0">
              <a:solidFill>
                <a:srgbClr val="000000"/>
              </a:solidFill>
              <a:latin typeface="Arial"/>
              <a:cs typeface="Arial"/>
            </a:endParaRPr>
          </a:p>
          <a:p>
            <a:r>
              <a:rPr lang="en-US" sz="1200" dirty="0">
                <a:solidFill>
                  <a:srgbClr val="1F1F1F"/>
                </a:solidFill>
                <a:latin typeface="Arial"/>
                <a:cs typeface="Arial"/>
              </a:rPr>
              <a:t>Using the design process, ACCESSFM, SWOT analysis.</a:t>
            </a:r>
            <a:endParaRPr lang="en-US" sz="1200" dirty="0">
              <a:solidFill>
                <a:srgbClr val="000000"/>
              </a:solidFill>
              <a:latin typeface="Arial"/>
              <a:cs typeface="Arial"/>
            </a:endParaRPr>
          </a:p>
          <a:p>
            <a:r>
              <a:rPr lang="en-US" sz="1200" dirty="0">
                <a:solidFill>
                  <a:srgbClr val="1F1F1F"/>
                </a:solidFill>
                <a:latin typeface="Arial"/>
                <a:cs typeface="Arial"/>
              </a:rPr>
              <a:t>Developing both 2D and 3D drawing techniques through CAD</a:t>
            </a:r>
            <a:endParaRPr lang="en-US" sz="1200" dirty="0">
              <a:solidFill>
                <a:srgbClr val="000000"/>
              </a:solidFill>
              <a:latin typeface="Arial"/>
              <a:cs typeface="Arial"/>
            </a:endParaRPr>
          </a:p>
          <a:p>
            <a:r>
              <a:rPr lang="en-US" sz="1200" dirty="0">
                <a:solidFill>
                  <a:srgbClr val="1F1F1F"/>
                </a:solidFill>
                <a:latin typeface="Arial"/>
                <a:cs typeface="Arial"/>
              </a:rPr>
              <a:t>Using CAM to manufacture components .</a:t>
            </a:r>
          </a:p>
          <a:p>
            <a:r>
              <a:rPr lang="en-US" sz="1200" dirty="0">
                <a:solidFill>
                  <a:srgbClr val="1F1F1F"/>
                </a:solidFill>
                <a:latin typeface="Arial"/>
                <a:cs typeface="Arial"/>
              </a:rPr>
              <a:t>Identifying tools and processes.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171450" indent="-171450">
              <a:buFont typeface="Arial,Sans-Serif" panose="020B0604020202020204" pitchFamily="34" charset="0"/>
              <a:buChar char="•"/>
            </a:pPr>
            <a:r>
              <a:rPr lang="en-US" sz="1100" dirty="0">
                <a:solidFill>
                  <a:srgbClr val="000000"/>
                </a:solidFill>
                <a:latin typeface="Calibri"/>
                <a:ea typeface="Calibri"/>
                <a:cs typeface="Calibri"/>
              </a:rPr>
              <a:t>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apply my </a:t>
            </a:r>
            <a:r>
              <a:rPr lang="en-US" sz="1100" i="1" dirty="0">
                <a:solidFill>
                  <a:srgbClr val="000000"/>
                </a:solidFill>
                <a:latin typeface="Calibri"/>
                <a:ea typeface="Calibri"/>
                <a:cs typeface="Calibri"/>
              </a:rPr>
              <a:t>knowledge</a:t>
            </a:r>
            <a:r>
              <a:rPr lang="en-US" sz="1100" dirty="0">
                <a:solidFill>
                  <a:srgbClr val="000000"/>
                </a:solidFill>
                <a:latin typeface="Calibri"/>
                <a:ea typeface="Calibri"/>
                <a:cs typeface="Calibri"/>
              </a:rPr>
              <a:t> and </a:t>
            </a:r>
            <a:r>
              <a:rPr lang="en-US" sz="1100" i="1" dirty="0">
                <a:solidFill>
                  <a:srgbClr val="000000"/>
                </a:solidFill>
                <a:latin typeface="Calibri"/>
                <a:ea typeface="Calibri"/>
                <a:cs typeface="Calibri"/>
              </a:rPr>
              <a:t>skills</a:t>
            </a:r>
            <a:r>
              <a:rPr lang="en-US" sz="1100" dirty="0">
                <a:solidFill>
                  <a:srgbClr val="000000"/>
                </a:solidFill>
                <a:latin typeface="Calibri"/>
                <a:ea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consider how my design proposals will solve problems and how this may affect the environment.</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use design communication methods to develop and present ideas, and respond to feedback.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lvl="0" indent="-171450" rtl="0">
              <a:buFont typeface="Arial,Sans-Serif"/>
              <a:buChar char="•"/>
            </a:pPr>
            <a:r>
              <a:rPr lang="en-US" sz="1200" baseline="0">
                <a:latin typeface="Calibri"/>
                <a:ea typeface="Arial"/>
                <a:cs typeface="Arial"/>
              </a:rPr>
              <a:t>I can research, devise and use suitable methods of inquiry to investigate my scientific questions.</a:t>
            </a:r>
            <a:r>
              <a:rPr lang="en-US" sz="1200">
                <a:latin typeface="Calibri"/>
                <a:ea typeface="Arial"/>
                <a:cs typeface="Arial"/>
              </a:rPr>
              <a:t>​</a:t>
            </a:r>
          </a:p>
          <a:p>
            <a:pPr marL="171450" lvl="0" indent="-171450" rtl="0">
              <a:buFont typeface="Arial,Sans-Serif"/>
              <a:buChar char="•"/>
            </a:pPr>
            <a:r>
              <a:rPr lang="en-US" sz="1200" baseline="0">
                <a:latin typeface="Calibri"/>
                <a:ea typeface="Arial"/>
                <a:cs typeface="Arial"/>
              </a:rPr>
              <a:t>I can use my findings to draw valid conclusions.</a:t>
            </a:r>
            <a:r>
              <a:rPr lang="en-US" sz="1200">
                <a:latin typeface="Calibri"/>
                <a:ea typeface="Arial"/>
                <a:cs typeface="Arial"/>
              </a:rPr>
              <a:t>​</a:t>
            </a:r>
          </a:p>
          <a:p>
            <a:pPr marL="171450" lvl="0" indent="-171450" rtl="0">
              <a:buFont typeface="Arial,Sans-Serif"/>
              <a:buChar char="•"/>
            </a:pPr>
            <a:r>
              <a:rPr lang="en-US" sz="1100" baseline="0">
                <a:latin typeface="Calibri"/>
                <a:ea typeface="Arial"/>
                <a:cs typeface="Arial"/>
              </a:rPr>
              <a:t>I can recognise and act on user needs and wants in increasingly challenging contexts.</a:t>
            </a:r>
            <a:r>
              <a:rPr lang="en-US" sz="1100">
                <a:latin typeface="Calibri"/>
                <a:ea typeface="Arial"/>
                <a:cs typeface="Arial"/>
              </a:rPr>
              <a:t>​</a:t>
            </a:r>
          </a:p>
          <a:p>
            <a:pPr marL="171450" lvl="0" indent="-171450" rtl="0">
              <a:buFont typeface="Arial,Sans-Serif"/>
              <a:buChar char="•"/>
            </a:pPr>
            <a:r>
              <a:rPr lang="en-US" sz="1100" baseline="0">
                <a:latin typeface="Calibri"/>
                <a:ea typeface="Arial"/>
                <a:cs typeface="Arial"/>
              </a:rPr>
              <a:t>I can develop my </a:t>
            </a:r>
            <a:r>
              <a:rPr lang="en-US" sz="1100" i="1" baseline="0">
                <a:latin typeface="Calibri"/>
                <a:ea typeface="Arial"/>
                <a:cs typeface="Arial"/>
              </a:rPr>
              <a:t>design thinking</a:t>
            </a:r>
            <a:r>
              <a:rPr lang="en-US" sz="1100" baseline="0">
                <a:latin typeface="Calibri"/>
                <a:ea typeface="Arial"/>
                <a:cs typeface="Arial"/>
              </a:rPr>
              <a:t> to test and refine my design decisions by responding to success and failure</a:t>
            </a:r>
            <a:r>
              <a:rPr lang="en-US" sz="1100">
                <a:latin typeface="Calibri"/>
                <a:ea typeface="Arial"/>
                <a:cs typeface="Arial"/>
              </a:rPr>
              <a:t>​</a:t>
            </a:r>
          </a:p>
          <a:p>
            <a:pPr marL="171450" lvl="0" indent="-171450" rtl="0">
              <a:buFont typeface="Arial,Sans-Serif"/>
              <a:buChar char="•"/>
            </a:pPr>
            <a:r>
              <a:rPr lang="en-US" sz="1100" baseline="0">
                <a:latin typeface="Calibri"/>
                <a:ea typeface="Arial"/>
                <a:cs typeface="Arial"/>
              </a:rPr>
              <a:t>I can develop my </a:t>
            </a:r>
            <a:r>
              <a:rPr lang="en-US" sz="1100" i="1" baseline="0">
                <a:latin typeface="Calibri"/>
                <a:ea typeface="Arial"/>
                <a:cs typeface="Arial"/>
              </a:rPr>
              <a:t>knowledge</a:t>
            </a:r>
            <a:r>
              <a:rPr lang="en-US" sz="1100" baseline="0">
                <a:latin typeface="Calibri"/>
                <a:ea typeface="Arial"/>
                <a:cs typeface="Arial"/>
              </a:rPr>
              <a:t> and </a:t>
            </a:r>
            <a:r>
              <a:rPr lang="en-US" sz="1100" i="1" baseline="0">
                <a:latin typeface="Calibri"/>
                <a:ea typeface="Arial"/>
                <a:cs typeface="Arial"/>
              </a:rPr>
              <a:t>skills</a:t>
            </a:r>
            <a:r>
              <a:rPr lang="en-US" sz="1100" baseline="0">
                <a:latin typeface="Calibri"/>
                <a:ea typeface="Arial"/>
                <a:cs typeface="Arial"/>
              </a:rPr>
              <a:t> to support and refine my design decisions in order to produce purposeful outcomes.</a:t>
            </a:r>
            <a:r>
              <a:rPr lang="en-US" sz="1100">
                <a:latin typeface="Calibri"/>
                <a:ea typeface="Arial"/>
                <a:cs typeface="Arial"/>
              </a:rPr>
              <a:t>​</a:t>
            </a:r>
          </a:p>
          <a:p>
            <a:pPr marL="171450" lvl="0" indent="-171450" rtl="0">
              <a:buFont typeface="Arial,Sans-Serif"/>
              <a:buChar char="•"/>
            </a:pPr>
            <a:r>
              <a:rPr lang="en-US" sz="1100" baseline="0">
                <a:latin typeface="Calibri"/>
                <a:ea typeface="Arial"/>
                <a:cs typeface="Arial"/>
              </a:rPr>
              <a:t>I can use a variety of design communication methods and techniques to develop and present ideas clearly, and can respond constructively to feedback.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fontScale="92500" lnSpcReduction="20000"/>
          </a:bodyPr>
          <a:lstStyle/>
          <a:p>
            <a:r>
              <a:rPr lang="en-US" sz="1200" dirty="0">
                <a:latin typeface="Arial"/>
                <a:ea typeface="Segoe UI"/>
                <a:cs typeface="Arial"/>
              </a:rPr>
              <a:t>Learners need some background knowledge how to use a computer or lap top.</a:t>
            </a:r>
            <a:endParaRPr lang="en-US" sz="1200" dirty="0">
              <a:solidFill>
                <a:srgbClr val="000000"/>
              </a:solidFill>
              <a:latin typeface="Arial"/>
              <a:ea typeface="Segoe UI"/>
              <a:cs typeface="Arial"/>
            </a:endParaRPr>
          </a:p>
          <a:p>
            <a:r>
              <a:rPr lang="en-US" sz="1200" dirty="0">
                <a:latin typeface="Arial"/>
                <a:ea typeface="Segoe UI"/>
                <a:cs typeface="Arial"/>
              </a:rPr>
              <a:t>Understand basic measuring skills.</a:t>
            </a:r>
            <a:endParaRPr lang="en-US" sz="1200" dirty="0">
              <a:solidFill>
                <a:srgbClr val="000000"/>
              </a:solidFill>
              <a:latin typeface="Arial"/>
              <a:ea typeface="Segoe UI"/>
              <a:cs typeface="Arial"/>
            </a:endParaRPr>
          </a:p>
          <a:p>
            <a:r>
              <a:rPr lang="en-US" sz="1200" dirty="0">
                <a:latin typeface="Arial"/>
                <a:ea typeface="Segoe UI"/>
                <a:cs typeface="Arial"/>
              </a:rPr>
              <a:t>Ability to use ACCESSFM and SWOT. Understand the meaning behind each letter to support analysis techniques.</a:t>
            </a:r>
            <a:endParaRPr lang="en-US" sz="1200" dirty="0">
              <a:solidFill>
                <a:srgbClr val="000000"/>
              </a:solidFill>
              <a:latin typeface="Arial"/>
              <a:ea typeface="Segoe UI"/>
              <a:cs typeface="Arial"/>
            </a:endParaRPr>
          </a:p>
          <a:p>
            <a:r>
              <a:rPr lang="en-US" sz="1200" dirty="0">
                <a:latin typeface="Arial"/>
                <a:ea typeface="Segoe UI"/>
                <a:cs typeface="Arial"/>
              </a:rPr>
              <a:t>Understanding mechanisms, levers and forms of motion.</a:t>
            </a:r>
          </a:p>
          <a:p>
            <a:r>
              <a:rPr lang="en-US" sz="1200" dirty="0">
                <a:latin typeface="Arial"/>
                <a:ea typeface="Segoe UI"/>
                <a:cs typeface="Arial"/>
              </a:rPr>
              <a:t>To use numeracy skills based on scale, cm and mm.</a:t>
            </a:r>
            <a:endParaRPr lang="en-US" sz="1200" dirty="0">
              <a:solidFill>
                <a:srgbClr val="000000"/>
              </a:solidFill>
              <a:latin typeface="Arial"/>
              <a:ea typeface="Segoe UI"/>
              <a:cs typeface="Arial"/>
            </a:endParaRPr>
          </a:p>
          <a:p>
            <a:r>
              <a:rPr lang="en-US" sz="1200" dirty="0">
                <a:latin typeface="Arial"/>
                <a:ea typeface="Segoe UI"/>
                <a:cs typeface="Arial"/>
              </a:rPr>
              <a:t>Knowing how to copy, save, crop, move, print and add </a:t>
            </a:r>
            <a:r>
              <a:rPr lang="en-US" sz="1200" dirty="0" err="1">
                <a:latin typeface="Arial"/>
                <a:ea typeface="Segoe UI"/>
                <a:cs typeface="Arial"/>
              </a:rPr>
              <a:t>text.</a:t>
            </a:r>
            <a:r>
              <a:rPr lang="en-US" sz="1200" dirty="0" err="1">
                <a:latin typeface="Arial"/>
                <a:ea typeface="Segoe UI"/>
                <a:cs typeface="Segoe UI"/>
              </a:rPr>
              <a:t>ners</a:t>
            </a:r>
            <a:r>
              <a:rPr lang="en-US" sz="1200" baseline="0" dirty="0">
                <a:solidFill>
                  <a:srgbClr val="006758"/>
                </a:solidFill>
                <a:latin typeface="Arial"/>
                <a:ea typeface="Segoe UI"/>
                <a:cs typeface="Segoe UI"/>
              </a:rPr>
              <a:t> need some background knowledge how to use a computer or lap top.</a:t>
            </a:r>
            <a:r>
              <a:rPr lang="en-US" sz="1200" dirty="0">
                <a:latin typeface="Arial"/>
                <a:ea typeface="Segoe UI"/>
                <a:cs typeface="Segoe UI"/>
              </a:rPr>
              <a:t>​</a:t>
            </a:r>
            <a:endParaRPr lang="en-US" sz="1200"/>
          </a:p>
          <a:p>
            <a:r>
              <a:rPr lang="en-US" sz="1200" dirty="0">
                <a:latin typeface="MASSILIA VF"/>
                <a:cs typeface="Segoe UI"/>
              </a:rPr>
              <a:t>Selecting correct tools and processes.</a:t>
            </a:r>
            <a:endParaRPr lang="en-US" sz="1200" dirty="0">
              <a:latin typeface="Arial"/>
              <a:cs typeface="Segoe UI"/>
            </a:endParaRPr>
          </a:p>
          <a:p>
            <a:r>
              <a:rPr lang="en-US" sz="1200" dirty="0">
                <a:latin typeface="MASSILIA VF"/>
                <a:cs typeface="Segoe UI"/>
              </a:rPr>
              <a:t>Producing detailed drawings</a:t>
            </a:r>
          </a:p>
          <a:p>
            <a:endParaRPr lang="en-US" sz="1200" dirty="0">
              <a:latin typeface="Arial"/>
              <a:cs typeface="Segoe UI"/>
            </a:endParaRPr>
          </a:p>
          <a:p>
            <a:endParaRPr lang="en-US" sz="1200" dirty="0">
              <a:latin typeface="Arial"/>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Create a working prototype can crusher manufactured from recycled and sustainable materials.</a:t>
            </a:r>
          </a:p>
          <a:p>
            <a:r>
              <a:rPr lang="en-US" sz="900" dirty="0">
                <a:latin typeface="MASSILIA VF"/>
              </a:rPr>
              <a:t>Each learner will manufacture specific components all made to meet a manufacturing tolerance.</a:t>
            </a:r>
            <a:endParaRPr lang="en-US" sz="900" dirty="0"/>
          </a:p>
          <a:p>
            <a:r>
              <a:rPr lang="en-US" sz="900" dirty="0">
                <a:latin typeface="MASSILIA VF"/>
              </a:rPr>
              <a:t>Learners will work together on a production line and share ideas.</a:t>
            </a:r>
            <a:endParaRPr lang="en-US" sz="900" dirty="0"/>
          </a:p>
          <a:p>
            <a:r>
              <a:rPr lang="en-US" sz="900" dirty="0">
                <a:latin typeface="MASSILIA VF"/>
              </a:rPr>
              <a:t>Learners will work together to solve built in design issues / planned obsolescence.</a:t>
            </a:r>
          </a:p>
          <a:p>
            <a:r>
              <a:rPr lang="en-US" sz="900" dirty="0">
                <a:latin typeface="MASSILIA VF"/>
              </a:rPr>
              <a:t>Develop skills, knowledge and understanding of mechanisms, how they can be combined to make an efficient outcome.</a:t>
            </a:r>
          </a:p>
          <a:p>
            <a:r>
              <a:rPr lang="en-US" sz="900" dirty="0">
                <a:latin typeface="MASSILIA VF"/>
              </a:rPr>
              <a:t>Use and develop, literacy, numeracy, digital and practical skills.</a:t>
            </a: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1000" dirty="0">
                <a:latin typeface="Arial"/>
                <a:cs typeface="Arial"/>
              </a:rPr>
              <a:t>Learn how to </a:t>
            </a:r>
            <a:r>
              <a:rPr lang="en-US" sz="1000" err="1">
                <a:latin typeface="Arial"/>
                <a:cs typeface="Arial"/>
              </a:rPr>
              <a:t>analyse</a:t>
            </a:r>
            <a:r>
              <a:rPr lang="en-US" sz="1000" dirty="0">
                <a:latin typeface="Arial"/>
                <a:cs typeface="Arial"/>
              </a:rPr>
              <a:t> the task effectively, identify areas of research, understand levers and forms </a:t>
            </a:r>
            <a:r>
              <a:rPr lang="en-US" sz="1000">
                <a:latin typeface="Arial"/>
                <a:cs typeface="Arial"/>
              </a:rPr>
              <a:t>of motion and apply to a can crusher.</a:t>
            </a:r>
            <a:endParaRPr lang="en-US" sz="1000" dirty="0">
              <a:latin typeface="Arial"/>
              <a:cs typeface="Arial"/>
            </a:endParaRPr>
          </a:p>
          <a:p>
            <a:r>
              <a:rPr lang="en-US" sz="1000" dirty="0">
                <a:latin typeface="Arial"/>
                <a:cs typeface="Arial"/>
              </a:rPr>
              <a:t>Learn how to open, save and locate documents using laptops.</a:t>
            </a:r>
            <a:endParaRPr lang="en-US" sz="1000" dirty="0">
              <a:solidFill>
                <a:srgbClr val="000000"/>
              </a:solidFill>
              <a:latin typeface="Arial"/>
              <a:cs typeface="Arial"/>
            </a:endParaRPr>
          </a:p>
          <a:p>
            <a:r>
              <a:rPr lang="en-US" sz="1000">
                <a:latin typeface="Arial"/>
                <a:cs typeface="Arial"/>
              </a:rPr>
              <a:t>Learn how undertake research activities to gather information, select and scan.</a:t>
            </a:r>
            <a:endParaRPr lang="en-US" sz="1000">
              <a:solidFill>
                <a:srgbClr val="000000"/>
              </a:solidFill>
              <a:latin typeface="Arial"/>
              <a:cs typeface="Arial"/>
            </a:endParaRPr>
          </a:p>
          <a:p>
            <a:r>
              <a:rPr lang="en-US" sz="1000" dirty="0">
                <a:latin typeface="Arial"/>
                <a:cs typeface="Arial"/>
              </a:rPr>
              <a:t>Learn how to draw using both 2D and 3D methods to model ideas and present detailed drawings.</a:t>
            </a:r>
            <a:endParaRPr lang="en-US" sz="1000" dirty="0">
              <a:solidFill>
                <a:srgbClr val="000000"/>
              </a:solidFill>
              <a:latin typeface="Arial"/>
              <a:cs typeface="Arial"/>
            </a:endParaRPr>
          </a:p>
          <a:p>
            <a:r>
              <a:rPr lang="en-US" sz="1000" dirty="0">
                <a:latin typeface="Arial"/>
                <a:cs typeface="Arial"/>
              </a:rPr>
              <a:t>Learn how to use more sophisticated practical techniques to manufacture a working prototype mechanism.</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900" dirty="0">
                <a:latin typeface="MASSILIA VF"/>
              </a:rPr>
              <a:t>Linear, oscillating, reciprocating, rotary, linkages, fulcrum, pivot, aesthetics.</a:t>
            </a:r>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Using planning for production processes: Job Sheet, Gantt Chart</a:t>
            </a:r>
          </a:p>
          <a:p>
            <a:r>
              <a:rPr lang="en-US" sz="900" dirty="0">
                <a:latin typeface="MASSILIA VF"/>
              </a:rPr>
              <a:t>Creating a production line and working with others.</a:t>
            </a:r>
          </a:p>
          <a:p>
            <a:r>
              <a:rPr lang="en-US" sz="900" dirty="0">
                <a:latin typeface="MASSILIA VF"/>
              </a:rPr>
              <a:t>Applying intellectual property and understanding scale of production.</a:t>
            </a:r>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325</cp:revision>
  <dcterms:created xsi:type="dcterms:W3CDTF">2024-02-26T09:08:58Z</dcterms:created>
  <dcterms:modified xsi:type="dcterms:W3CDTF">2024-07-01T14:09:39Z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