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5269F-D234-0504-63CB-A849379E0AD4}" v="4" dt="2024-06-30T10:23:23.560"/>
    <p1510:client id="{2033E79F-12B2-EF2E-9E5B-09C5DDF0D58F}" v="6" dt="2024-06-29T14:07:09.578"/>
    <p1510:client id="{782350A9-D2BD-57F9-5CF5-BFCB3EB618FB}" v="59" dt="2024-06-30T12:37:20.514"/>
    <p1510:client id="{94819E64-3143-03E5-54FD-B8F27F234671}" v="767" dt="2024-06-30T13:51:32.8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Jennings" userId="S::christopher.jennings@connahsquayhs.org.uk::f74f5d19-7dfd-4d59-ba62-6ecbd51b1e2c" providerId="AD" clId="Web-{94819E64-3143-03E5-54FD-B8F27F234671}"/>
    <pc:docChg chg="modSld">
      <pc:chgData name="Christopher Jennings" userId="S::christopher.jennings@connahsquayhs.org.uk::f74f5d19-7dfd-4d59-ba62-6ecbd51b1e2c" providerId="AD" clId="Web-{94819E64-3143-03E5-54FD-B8F27F234671}" dt="2024-06-30T13:22:19.419" v="752" actId="20577"/>
      <pc:docMkLst>
        <pc:docMk/>
      </pc:docMkLst>
      <pc:sldChg chg="modSp">
        <pc:chgData name="Christopher Jennings" userId="S::christopher.jennings@connahsquayhs.org.uk::f74f5d19-7dfd-4d59-ba62-6ecbd51b1e2c" providerId="AD" clId="Web-{94819E64-3143-03E5-54FD-B8F27F234671}" dt="2024-06-30T12:41:38.826" v="98" actId="20577"/>
        <pc:sldMkLst>
          <pc:docMk/>
          <pc:sldMk cId="1981651252" sldId="278"/>
        </pc:sldMkLst>
        <pc:spChg chg="mod">
          <ac:chgData name="Christopher Jennings" userId="S::christopher.jennings@connahsquayhs.org.uk::f74f5d19-7dfd-4d59-ba62-6ecbd51b1e2c" providerId="AD" clId="Web-{94819E64-3143-03E5-54FD-B8F27F234671}" dt="2024-06-30T12:38:07.334" v="1"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94819E64-3143-03E5-54FD-B8F27F234671}" dt="2024-06-30T12:41:22.653" v="97"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94819E64-3143-03E5-54FD-B8F27F234671}" dt="2024-06-30T12:39:32.556" v="52"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94819E64-3143-03E5-54FD-B8F27F234671}" dt="2024-06-30T12:41:38.826" v="98"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94819E64-3143-03E5-54FD-B8F27F234671}" dt="2024-06-30T12:43:01.269" v="108" actId="20577"/>
        <pc:sldMkLst>
          <pc:docMk/>
          <pc:sldMk cId="2744657230" sldId="279"/>
        </pc:sldMkLst>
        <pc:spChg chg="mod">
          <ac:chgData name="Christopher Jennings" userId="S::christopher.jennings@connahsquayhs.org.uk::f74f5d19-7dfd-4d59-ba62-6ecbd51b1e2c" providerId="AD" clId="Web-{94819E64-3143-03E5-54FD-B8F27F234671}" dt="2024-06-30T12:42:04.063" v="100"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94819E64-3143-03E5-54FD-B8F27F234671}" dt="2024-06-30T12:42:13.704" v="102"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94819E64-3143-03E5-54FD-B8F27F234671}" dt="2024-06-30T12:42:26.361" v="104"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94819E64-3143-03E5-54FD-B8F27F234671}" dt="2024-06-30T12:42:30.674" v="106"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94819E64-3143-03E5-54FD-B8F27F234671}" dt="2024-06-30T12:43:01.269" v="108"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94819E64-3143-03E5-54FD-B8F27F234671}" dt="2024-06-30T12:44:01.927" v="112" actId="20577"/>
        <pc:sldMkLst>
          <pc:docMk/>
          <pc:sldMk cId="3785915959" sldId="282"/>
        </pc:sldMkLst>
        <pc:spChg chg="mod">
          <ac:chgData name="Christopher Jennings" userId="S::christopher.jennings@connahsquayhs.org.uk::f74f5d19-7dfd-4d59-ba62-6ecbd51b1e2c" providerId="AD" clId="Web-{94819E64-3143-03E5-54FD-B8F27F234671}" dt="2024-06-30T12:43:59.161" v="111" actId="20577"/>
          <ac:spMkLst>
            <pc:docMk/>
            <pc:sldMk cId="3785915959" sldId="282"/>
            <ac:spMk id="4" creationId="{F5F439B9-3B25-1165-7EFF-B0C4845E1093}"/>
          </ac:spMkLst>
        </pc:spChg>
        <pc:spChg chg="mod">
          <ac:chgData name="Christopher Jennings" userId="S::christopher.jennings@connahsquayhs.org.uk::f74f5d19-7dfd-4d59-ba62-6ecbd51b1e2c" providerId="AD" clId="Web-{94819E64-3143-03E5-54FD-B8F27F234671}" dt="2024-06-30T12:44:01.927" v="112" actId="20577"/>
          <ac:spMkLst>
            <pc:docMk/>
            <pc:sldMk cId="3785915959" sldId="282"/>
            <ac:spMk id="6" creationId="{D4E2F972-71C4-0D1E-4E4D-CE4124B29869}"/>
          </ac:spMkLst>
        </pc:spChg>
      </pc:sldChg>
      <pc:sldChg chg="modSp">
        <pc:chgData name="Christopher Jennings" userId="S::christopher.jennings@connahsquayhs.org.uk::f74f5d19-7dfd-4d59-ba62-6ecbd51b1e2c" providerId="AD" clId="Web-{94819E64-3143-03E5-54FD-B8F27F234671}" dt="2024-06-30T13:22:19.419" v="752" actId="20577"/>
        <pc:sldMkLst>
          <pc:docMk/>
          <pc:sldMk cId="632769890" sldId="284"/>
        </pc:sldMkLst>
        <pc:spChg chg="mod">
          <ac:chgData name="Christopher Jennings" userId="S::christopher.jennings@connahsquayhs.org.uk::f74f5d19-7dfd-4d59-ba62-6ecbd51b1e2c" providerId="AD" clId="Web-{94819E64-3143-03E5-54FD-B8F27F234671}" dt="2024-06-30T12:54:09.734" v="339" actId="20577"/>
          <ac:spMkLst>
            <pc:docMk/>
            <pc:sldMk cId="632769890" sldId="284"/>
            <ac:spMk id="2" creationId="{7E6C883F-1227-F311-38A5-B4E17D09B7AB}"/>
          </ac:spMkLst>
        </pc:spChg>
        <pc:spChg chg="mod">
          <ac:chgData name="Christopher Jennings" userId="S::christopher.jennings@connahsquayhs.org.uk::f74f5d19-7dfd-4d59-ba62-6ecbd51b1e2c" providerId="AD" clId="Web-{94819E64-3143-03E5-54FD-B8F27F234671}" dt="2024-06-30T13:21:39.559" v="744" actId="20577"/>
          <ac:spMkLst>
            <pc:docMk/>
            <pc:sldMk cId="632769890" sldId="284"/>
            <ac:spMk id="4" creationId="{235860F6-C416-1E2E-120E-314D539F4A7E}"/>
          </ac:spMkLst>
        </pc:spChg>
        <pc:spChg chg="mod">
          <ac:chgData name="Christopher Jennings" userId="S::christopher.jennings@connahsquayhs.org.uk::f74f5d19-7dfd-4d59-ba62-6ecbd51b1e2c" providerId="AD" clId="Web-{94819E64-3143-03E5-54FD-B8F27F234671}" dt="2024-06-30T13:22:19.419" v="752" actId="20577"/>
          <ac:spMkLst>
            <pc:docMk/>
            <pc:sldMk cId="632769890" sldId="284"/>
            <ac:spMk id="9" creationId="{E5C5155A-67AA-9F8F-5734-B567AC294D97}"/>
          </ac:spMkLst>
        </pc:spChg>
        <pc:spChg chg="mod">
          <ac:chgData name="Christopher Jennings" userId="S::christopher.jennings@connahsquayhs.org.uk::f74f5d19-7dfd-4d59-ba62-6ecbd51b1e2c" providerId="AD" clId="Web-{94819E64-3143-03E5-54FD-B8F27F234671}" dt="2024-06-30T13:21:55.341" v="747" actId="20577"/>
          <ac:spMkLst>
            <pc:docMk/>
            <pc:sldMk cId="632769890" sldId="284"/>
            <ac:spMk id="10" creationId="{59B49D29-3501-5F1D-BF03-49B083B72B1A}"/>
          </ac:spMkLst>
        </pc:spChg>
        <pc:spChg chg="mod">
          <ac:chgData name="Christopher Jennings" userId="S::christopher.jennings@connahsquayhs.org.uk::f74f5d19-7dfd-4d59-ba62-6ecbd51b1e2c" providerId="AD" clId="Web-{94819E64-3143-03E5-54FD-B8F27F234671}" dt="2024-06-30T13:22:03.419" v="749"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sz="1400" dirty="0">
                <a:latin typeface="MASSILIA VF"/>
              </a:rPr>
              <a:t>Roald Dahl/ Welsh Clock Design and Make.</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b="1" dirty="0">
                <a:latin typeface="Segoe UI"/>
                <a:cs typeface="Segoe UI"/>
              </a:rPr>
              <a:t>Technology Vision at CQHS</a:t>
            </a:r>
            <a:endParaRPr lang="en-US" dirty="0">
              <a:solidFill>
                <a:srgbClr val="000000"/>
              </a:solidFill>
              <a:latin typeface="Segoe UI"/>
              <a:cs typeface="Segoe UI"/>
            </a:endParaRPr>
          </a:p>
          <a:p>
            <a:r>
              <a:rPr lang="en-US" sz="900" dirty="0" err="1">
                <a:solidFill>
                  <a:srgbClr val="202124"/>
                </a:solidFill>
                <a:latin typeface="Arial"/>
                <a:cs typeface="Arial"/>
              </a:rPr>
              <a:t>Technoleg</a:t>
            </a:r>
            <a:r>
              <a:rPr lang="en-US" sz="9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 Our aim is to teach learners to understand and consider the wider impacts on local areas and wider environments around Wales. When designing and manufacturing products, learners are encouraged to consider carefully materials and components that are required through their design and make tasks.</a:t>
            </a:r>
            <a:endParaRPr lang="en-US" sz="900" dirty="0">
              <a:solidFill>
                <a:srgbClr val="000000"/>
              </a:solidFill>
              <a:latin typeface="Arial"/>
              <a:cs typeface="Arial"/>
            </a:endParaRPr>
          </a:p>
          <a:p>
            <a:r>
              <a:rPr lang="en-US" sz="900" dirty="0">
                <a:solidFill>
                  <a:srgbClr val="202124"/>
                </a:solidFill>
                <a:latin typeface="Arial"/>
                <a:cs typeface="Arial"/>
              </a:rPr>
              <a:t>When delivering our curriculum, staff expose learners to a wide variety of real life contexts allowing for the subject to become brought to life. This inspires learners to learn more about how products evolve, how technology has been adapted and how new materials have </a:t>
            </a:r>
            <a:r>
              <a:rPr lang="en-US" sz="900" dirty="0" err="1">
                <a:solidFill>
                  <a:srgbClr val="202124"/>
                </a:solidFill>
                <a:latin typeface="Arial"/>
                <a:cs typeface="Arial"/>
              </a:rPr>
              <a:t>revolutionised</a:t>
            </a:r>
            <a:r>
              <a:rPr lang="en-US" sz="900" dirty="0">
                <a:solidFill>
                  <a:srgbClr val="202124"/>
                </a:solidFill>
                <a:latin typeface="Arial"/>
                <a:cs typeface="Arial"/>
              </a:rPr>
              <a:t> how products are manufactured and used with the clear aim of improving how we live. </a:t>
            </a:r>
            <a:r>
              <a:rPr lang="en-US" sz="900" dirty="0">
                <a:solidFill>
                  <a:srgbClr val="161615"/>
                </a:solidFill>
                <a:latin typeface="Arial"/>
                <a:cs typeface="Arial"/>
              </a:rPr>
              <a:t>It helps us to understand and give meaning to the world in which we live and to strive to make our learners think more about Wales, their local area and the world we are living in. Through our curriculum we aim to provide learners with an all-round experience that will engage their creativity, develop clear problem solving strategies and ensures that our learners combine these skills to design and manufacture outcomes that solve specific real problems.</a:t>
            </a:r>
            <a:endParaRPr lang="en-US" sz="900" dirty="0">
              <a:solidFill>
                <a:srgbClr val="000000"/>
              </a:solidFill>
              <a:latin typeface="Arial"/>
              <a:cs typeface="Arial"/>
            </a:endParaRPr>
          </a:p>
          <a:p>
            <a:r>
              <a:rPr lang="en" sz="900" dirty="0">
                <a:solidFill>
                  <a:srgbClr val="333333"/>
                </a:solidFill>
                <a:latin typeface="Arial"/>
                <a:cs typeface="Arial"/>
              </a:rPr>
              <a:t>Through the range of design and make tasks, our year KS3 learners are empowered to develop their skills as ambitious capable learners, healthy confident individuals, enterprising creative contributors and ethical informed citizens.  The curriculum has been developed to ensure that each SOL encompasses on one more of the four purposes with the intention of moving their skills forward in order to meet the needs of this area of the curriculum.  </a:t>
            </a:r>
            <a:endParaRPr lang="en-US" sz="900" dirty="0">
              <a:solidFill>
                <a:srgbClr val="000000"/>
              </a:solidFill>
              <a:latin typeface="Arial"/>
              <a:cs typeface="Arial"/>
            </a:endParaRPr>
          </a:p>
          <a:p>
            <a:r>
              <a:rPr lang="en" sz="900" dirty="0">
                <a:solidFill>
                  <a:srgbClr val="333333"/>
                </a:solidFill>
                <a:latin typeface="Segoe UI"/>
                <a:cs typeface="Segoe UI"/>
              </a:rPr>
              <a:t>Year 7</a:t>
            </a:r>
            <a:endParaRPr lang="en" sz="900" dirty="0">
              <a:solidFill>
                <a:srgbClr val="000000"/>
              </a:solidFill>
              <a:latin typeface="Segoe UI"/>
              <a:cs typeface="Segoe UI"/>
            </a:endParaRPr>
          </a:p>
          <a:p>
            <a:r>
              <a:rPr lang="en" sz="900" dirty="0" err="1">
                <a:solidFill>
                  <a:srgbClr val="333333"/>
                </a:solidFill>
                <a:latin typeface="Segoe UI"/>
                <a:cs typeface="Segoe UI"/>
              </a:rPr>
              <a:t>Questionning</a:t>
            </a:r>
            <a:r>
              <a:rPr lang="en" sz="900" dirty="0">
                <a:solidFill>
                  <a:srgbClr val="333333"/>
                </a:solidFill>
                <a:latin typeface="Segoe UI"/>
                <a:cs typeface="Segoe UI"/>
              </a:rPr>
              <a:t> and problem solving.</a:t>
            </a:r>
            <a:endParaRPr lang="en" sz="900" dirty="0">
              <a:solidFill>
                <a:srgbClr val="000000"/>
              </a:solidFill>
              <a:latin typeface="Segoe UI"/>
              <a:cs typeface="Segoe UI"/>
            </a:endParaRPr>
          </a:p>
          <a:p>
            <a:r>
              <a:rPr lang="en" sz="900" dirty="0">
                <a:solidFill>
                  <a:srgbClr val="333333"/>
                </a:solidFill>
                <a:latin typeface="Segoe UI"/>
                <a:cs typeface="Segoe UI"/>
              </a:rPr>
              <a:t>Research and evaluate.</a:t>
            </a:r>
            <a:endParaRPr lang="en" sz="900" dirty="0">
              <a:solidFill>
                <a:srgbClr val="000000"/>
              </a:solidFill>
              <a:latin typeface="Segoe UI"/>
              <a:cs typeface="Segoe UI"/>
            </a:endParaRPr>
          </a:p>
          <a:p>
            <a:r>
              <a:rPr lang="en" sz="900" dirty="0">
                <a:solidFill>
                  <a:srgbClr val="333333"/>
                </a:solidFill>
                <a:latin typeface="Segoe UI"/>
                <a:cs typeface="Segoe UI"/>
              </a:rPr>
              <a:t>Evaluate and use evidence.</a:t>
            </a:r>
            <a:endParaRPr lang="en" sz="900" dirty="0">
              <a:solidFill>
                <a:srgbClr val="000000"/>
              </a:solidFill>
              <a:latin typeface="Segoe UI"/>
              <a:cs typeface="Segoe UI"/>
            </a:endParaRPr>
          </a:p>
          <a:p>
            <a:r>
              <a:rPr lang="en" sz="900" dirty="0">
                <a:solidFill>
                  <a:srgbClr val="333333"/>
                </a:solidFill>
                <a:latin typeface="Segoe UI"/>
                <a:cs typeface="Segoe UI"/>
              </a:rPr>
              <a:t>Take measured decisions.</a:t>
            </a:r>
            <a:endParaRPr lang="en" sz="900" dirty="0">
              <a:solidFill>
                <a:srgbClr val="000000"/>
              </a:solidFill>
              <a:latin typeface="Segoe UI"/>
              <a:cs typeface="Segoe UI"/>
            </a:endParaRPr>
          </a:p>
          <a:p>
            <a:r>
              <a:rPr lang="en" sz="900" dirty="0">
                <a:solidFill>
                  <a:srgbClr val="333333"/>
                </a:solidFill>
                <a:latin typeface="Segoe UI"/>
                <a:cs typeface="Segoe UI"/>
              </a:rPr>
              <a:t>Explaining ideas and concepts.</a:t>
            </a:r>
            <a:endParaRPr lang="en" sz="900" dirty="0">
              <a:solidFill>
                <a:srgbClr val="000000"/>
              </a:solidFill>
              <a:latin typeface="Segoe UI"/>
              <a:cs typeface="Segoe UI"/>
            </a:endParaRPr>
          </a:p>
          <a:p>
            <a:r>
              <a:rPr lang="en" sz="900" dirty="0">
                <a:solidFill>
                  <a:srgbClr val="333333"/>
                </a:solidFill>
                <a:latin typeface="Segoe UI"/>
                <a:cs typeface="Segoe UI"/>
              </a:rPr>
              <a:t>Creative thinking.</a:t>
            </a:r>
            <a:endParaRPr lang="en" sz="900" dirty="0">
              <a:solidFill>
                <a:srgbClr val="000000"/>
              </a:solidFill>
              <a:latin typeface="Segoe UI"/>
              <a:cs typeface="Segoe UI"/>
            </a:endParaRPr>
          </a:p>
          <a:p>
            <a:r>
              <a:rPr lang="en" sz="900" dirty="0">
                <a:solidFill>
                  <a:srgbClr val="333333"/>
                </a:solidFill>
                <a:latin typeface="Segoe UI"/>
                <a:cs typeface="Segoe UI"/>
              </a:rPr>
              <a:t>Apply knowledge and ideas to create a product.</a:t>
            </a:r>
            <a:endParaRPr lang="en" sz="900" dirty="0">
              <a:solidFill>
                <a:srgbClr val="000000"/>
              </a:solidFill>
              <a:latin typeface="Segoe UI"/>
              <a:cs typeface="Segoe UI"/>
            </a:endParaRPr>
          </a:p>
          <a:p>
            <a:r>
              <a:rPr lang="en" sz="900" dirty="0">
                <a:solidFill>
                  <a:srgbClr val="333333"/>
                </a:solidFill>
                <a:latin typeface="Segoe UI"/>
                <a:cs typeface="Segoe UI"/>
              </a:rPr>
              <a:t>Use digital technologies.</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a:t>
            </a:r>
            <a:r>
              <a:rPr lang="en-GB" sz="1200" dirty="0" err="1">
                <a:latin typeface="Calibri"/>
                <a:cs typeface="Calibri"/>
              </a:rPr>
              <a:t>decsision</a:t>
            </a:r>
            <a:r>
              <a:rPr lang="en-GB" sz="1200" dirty="0">
                <a:latin typeface="Calibri"/>
                <a:cs typeface="Calibri"/>
              </a:rPr>
              <a:t>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Matter and the way it behaves defines our universe and shapes our lives.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Design thinking and engineering offer technical and creative ways to meet society’s needs and wants.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a:latin typeface="Arial"/>
                <a:cs typeface="Arial"/>
              </a:rPr>
              <a:t>Annotating design ideas, idea development and detailed drawing.</a:t>
            </a:r>
            <a:endParaRPr lang="en-US" sz="120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Using ACCESSFM to write a specification.</a:t>
            </a:r>
            <a:endParaRPr lang="en-US"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Computation is the foundation for our digital world.</a:t>
            </a:r>
            <a:endParaRPr lang="en-US"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dirty="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Using spreadsheets with key terminology to support planning for production.</a:t>
            </a:r>
            <a:endParaRPr lang="en-US" sz="1200" dirty="0">
              <a:solidFill>
                <a:srgbClr val="000000"/>
              </a:solidFill>
              <a:latin typeface="Arial"/>
              <a:cs typeface="Arial"/>
            </a:endParaRPr>
          </a:p>
          <a:p>
            <a:r>
              <a:rPr lang="en-US" sz="1200" dirty="0">
                <a:latin typeface="Arial"/>
                <a:cs typeface="Arial"/>
              </a:rPr>
              <a:t>Annotating detailed drawings, title block, component name and material selection.</a:t>
            </a:r>
            <a:endParaRPr lang="en-US"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pPr marL="285750" indent="-285750">
              <a:buFont typeface="Symbol,Sans-Serif"/>
              <a:buChar char="•"/>
            </a:pPr>
            <a:r>
              <a:rPr lang="en-GB" sz="1100" b="1" dirty="0">
                <a:solidFill>
                  <a:srgbClr val="1F1F1F"/>
                </a:solidFill>
                <a:latin typeface="Calibri"/>
                <a:cs typeface="Calibri"/>
              </a:rPr>
              <a:t>Ambitious, capable learners, ready to learn throughout their lives</a:t>
            </a:r>
            <a:r>
              <a:rPr lang="en-GB" sz="1100" dirty="0">
                <a:solidFill>
                  <a:srgbClr val="1F1F1F"/>
                </a:solidFill>
                <a:latin typeface="Calibri"/>
                <a:cs typeface="Calibri"/>
              </a:rPr>
              <a:t>: Investigating sustainable materials, carbon footprint through manufacture, analysing existing products and investigations based on mechanisms. Applying their understanding / thoughts to develop a solution.</a:t>
            </a:r>
            <a:endParaRPr lang="en-US" sz="1100" dirty="0">
              <a:solidFill>
                <a:srgbClr val="000000"/>
              </a:solidFill>
              <a:latin typeface="Calibri"/>
              <a:cs typeface="Calibri"/>
            </a:endParaRPr>
          </a:p>
          <a:p>
            <a:pPr marL="285750" indent="-285750">
              <a:buFont typeface="Symbol,Sans-Serif"/>
              <a:buChar char="•"/>
            </a:pPr>
            <a:r>
              <a:rPr lang="en-GB" sz="1100" b="1" dirty="0">
                <a:solidFill>
                  <a:srgbClr val="1F1F1F"/>
                </a:solidFill>
                <a:latin typeface="Calibri"/>
                <a:cs typeface="Calibri"/>
              </a:rPr>
              <a:t>Enterprising, creative contributors, ready to play a full part in life and work:</a:t>
            </a:r>
            <a:r>
              <a:rPr lang="en-GB" sz="1100" dirty="0">
                <a:solidFill>
                  <a:srgbClr val="1F1F1F"/>
                </a:solidFill>
                <a:latin typeface="Calibri"/>
                <a:cs typeface="Calibri"/>
              </a:rPr>
              <a:t> Design, test, modify and engineer creative prototype models based on their designs. Test, record and evaluate their performance.</a:t>
            </a:r>
            <a:endParaRPr lang="en-US" sz="1100" dirty="0">
              <a:solidFill>
                <a:srgbClr val="000000"/>
              </a:solidFill>
              <a:latin typeface="Calibri"/>
              <a:cs typeface="Calibri"/>
            </a:endParaRPr>
          </a:p>
          <a:p>
            <a:pPr marL="285750" indent="-285750">
              <a:buFont typeface="Symbol,Sans-Serif"/>
              <a:buChar char="•"/>
            </a:pPr>
            <a:r>
              <a:rPr lang="en-GB" sz="1100" b="1" dirty="0">
                <a:solidFill>
                  <a:srgbClr val="1F1F1F"/>
                </a:solidFill>
                <a:latin typeface="Calibri"/>
                <a:cs typeface="Calibri"/>
              </a:rPr>
              <a:t>Ethical, informed citizens of Wales and the world:</a:t>
            </a:r>
            <a:r>
              <a:rPr lang="en-GB" sz="1100" dirty="0">
                <a:solidFill>
                  <a:srgbClr val="1F1F1F"/>
                </a:solidFill>
                <a:latin typeface="Calibri"/>
                <a:cs typeface="Calibri"/>
              </a:rPr>
              <a:t> Analyse effects of recycling locally and within the school and the future impact to CQ. Consider sustainable materials to lower curriculum areas carbon footprint. To develop designs following  Welsh or local inspiration.</a:t>
            </a:r>
            <a:endParaRPr lang="en-US" sz="1100" dirty="0">
              <a:solidFill>
                <a:srgbClr val="000000"/>
              </a:solidFill>
              <a:latin typeface="Calibri"/>
              <a:cs typeface="Calibri"/>
            </a:endParaRPr>
          </a:p>
          <a:p>
            <a:pPr marL="285750" indent="-285750">
              <a:buFont typeface="Symbol,Sans-Serif"/>
              <a:buChar char="•"/>
            </a:pPr>
            <a:r>
              <a:rPr lang="en-GB" sz="1100" b="1" dirty="0">
                <a:solidFill>
                  <a:srgbClr val="1F1F1F"/>
                </a:solidFill>
                <a:latin typeface="Calibri"/>
                <a:cs typeface="Calibri"/>
              </a:rPr>
              <a:t>Healthy, confident individuals, ready to lead fulfilling lives as valued members of society</a:t>
            </a:r>
            <a:r>
              <a:rPr lang="en-GB" sz="1100" dirty="0">
                <a:solidFill>
                  <a:srgbClr val="1F1F1F"/>
                </a:solidFill>
                <a:latin typeface="Calibri"/>
                <a:cs typeface="Calibri"/>
              </a:rPr>
              <a:t>: Changing views and opinions and awareness of green opportunities within the school and community.</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algn="ctr"/>
            <a:r>
              <a:rPr lang="en-US" sz="1200" dirty="0">
                <a:latin typeface="Arial"/>
                <a:cs typeface="Arial"/>
              </a:rPr>
              <a:t>English: writing frameworks.</a:t>
            </a:r>
            <a:endParaRPr lang="en-US" sz="1200" dirty="0">
              <a:solidFill>
                <a:srgbClr val="000000"/>
              </a:solidFill>
              <a:latin typeface="Arial"/>
              <a:cs typeface="Arial"/>
            </a:endParaRPr>
          </a:p>
          <a:p>
            <a:pPr algn="ctr"/>
            <a:r>
              <a:rPr lang="en-US" sz="1200" dirty="0">
                <a:latin typeface="Arial"/>
                <a:cs typeface="Arial"/>
              </a:rPr>
              <a:t>Literacy: SPAG skills, extended writing.</a:t>
            </a:r>
            <a:endParaRPr lang="en-US" sz="1200" dirty="0">
              <a:solidFill>
                <a:srgbClr val="000000"/>
              </a:solidFill>
              <a:latin typeface="Arial"/>
              <a:cs typeface="Arial"/>
            </a:endParaRPr>
          </a:p>
          <a:p>
            <a:pPr algn="ctr"/>
            <a:r>
              <a:rPr lang="en-US" sz="1200" dirty="0">
                <a:latin typeface="Arial"/>
                <a:cs typeface="Arial"/>
              </a:rPr>
              <a:t>Oracy: reading and discussing</a:t>
            </a:r>
          </a:p>
          <a:p>
            <a:pPr algn="ctr"/>
            <a:r>
              <a:rPr lang="en-US" sz="1200" err="1">
                <a:latin typeface="Arial"/>
                <a:cs typeface="Arial"/>
              </a:rPr>
              <a:t>Cymraeg</a:t>
            </a:r>
            <a:r>
              <a:rPr lang="en-US" sz="1200" dirty="0">
                <a:latin typeface="Arial"/>
                <a:cs typeface="Arial"/>
              </a:rPr>
              <a:t>: Wales and Roald Dahl (author)</a:t>
            </a:r>
          </a:p>
          <a:p>
            <a:pPr algn="ctr"/>
            <a:r>
              <a:rPr lang="en-US" sz="1200" dirty="0">
                <a:latin typeface="Arial"/>
                <a:cs typeface="Arial"/>
              </a:rPr>
              <a:t>Mathematics: </a:t>
            </a:r>
            <a:r>
              <a:rPr lang="en-GB" sz="1100" dirty="0">
                <a:latin typeface="Calibri"/>
                <a:cs typeface="Calibri"/>
              </a:rPr>
              <a:t>Area and volume, movement of shape</a:t>
            </a:r>
            <a:endParaRPr lang="en-US" sz="1200" dirty="0">
              <a:latin typeface="Arial"/>
              <a:cs typeface="Arial"/>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pPr rtl="0"/>
            <a:r>
              <a:rPr lang="en-GB" sz="1100" baseline="0" dirty="0">
                <a:solidFill>
                  <a:srgbClr val="006758"/>
                </a:solidFill>
                <a:latin typeface="Arial"/>
                <a:ea typeface="Segoe UI"/>
                <a:cs typeface="Segoe UI"/>
              </a:rPr>
              <a:t>Using appropriate SPAG</a:t>
            </a:r>
            <a:r>
              <a:rPr lang="en-US" sz="1100" dirty="0">
                <a:latin typeface="Arial"/>
                <a:ea typeface="Segoe UI"/>
                <a:cs typeface="Segoe UI"/>
              </a:rPr>
              <a:t>​</a:t>
            </a:r>
          </a:p>
          <a:p>
            <a:pPr rtl="0"/>
            <a:r>
              <a:rPr lang="en-GB" sz="1100" baseline="0" dirty="0">
                <a:solidFill>
                  <a:srgbClr val="006758"/>
                </a:solidFill>
                <a:latin typeface="Arial"/>
                <a:ea typeface="Segoe UI"/>
                <a:cs typeface="Segoe UI"/>
              </a:rPr>
              <a:t>Using and applying ACCESSFM and SWOT analysis. Being able to spell each word correctly and understand their meaning.</a:t>
            </a:r>
            <a:r>
              <a:rPr lang="en-US" sz="1100" dirty="0">
                <a:latin typeface="Arial"/>
                <a:ea typeface="Segoe UI"/>
                <a:cs typeface="Segoe UI"/>
              </a:rPr>
              <a:t>​</a:t>
            </a:r>
          </a:p>
          <a:p>
            <a:pPr rtl="0"/>
            <a:r>
              <a:rPr lang="en-GB" sz="1100" baseline="0" dirty="0">
                <a:solidFill>
                  <a:srgbClr val="006758"/>
                </a:solidFill>
                <a:latin typeface="Arial"/>
                <a:ea typeface="Segoe UI"/>
                <a:cs typeface="Segoe UI"/>
              </a:rPr>
              <a:t>Read text from books, magazines and articles on the internet.</a:t>
            </a:r>
            <a:r>
              <a:rPr lang="en-US" sz="1100" dirty="0">
                <a:latin typeface="Arial"/>
                <a:ea typeface="Segoe UI"/>
                <a:cs typeface="Segoe UI"/>
              </a:rPr>
              <a:t>​</a:t>
            </a:r>
          </a:p>
          <a:p>
            <a:pPr rtl="0"/>
            <a:r>
              <a:rPr lang="en-GB" sz="1100" baseline="0" dirty="0">
                <a:solidFill>
                  <a:srgbClr val="006758"/>
                </a:solidFill>
                <a:latin typeface="Arial"/>
                <a:ea typeface="Segoe UI"/>
                <a:cs typeface="Segoe UI"/>
              </a:rPr>
              <a:t>Scan and select information.</a:t>
            </a:r>
            <a:r>
              <a:rPr lang="en-US" sz="1100" dirty="0">
                <a:latin typeface="Arial"/>
                <a:ea typeface="Segoe UI"/>
                <a:cs typeface="Segoe UI"/>
              </a:rPr>
              <a:t>​</a:t>
            </a:r>
          </a:p>
          <a:p>
            <a:r>
              <a:rPr lang="en-US" sz="1100" dirty="0">
                <a:latin typeface="Arial"/>
                <a:ea typeface="Segoe UI"/>
                <a:cs typeface="Segoe UI"/>
              </a:rPr>
              <a:t>Analyse the situation and undertake investigations.</a:t>
            </a:r>
          </a:p>
          <a:p>
            <a:pPr rtl="0"/>
            <a:r>
              <a:rPr lang="en-GB" sz="1100" baseline="0" dirty="0">
                <a:solidFill>
                  <a:srgbClr val="006758"/>
                </a:solidFill>
                <a:latin typeface="Arial"/>
                <a:ea typeface="Segoe UI"/>
                <a:cs typeface="Segoe UI"/>
              </a:rPr>
              <a:t>Annotate and analyse existing products.</a:t>
            </a:r>
            <a:r>
              <a:rPr lang="en-GB" sz="1100" dirty="0">
                <a:latin typeface="Arial"/>
                <a:ea typeface="Segoe UI"/>
                <a:cs typeface="Segoe UI"/>
              </a:rPr>
              <a:t>​</a:t>
            </a:r>
          </a:p>
          <a:p>
            <a:pPr rtl="0"/>
            <a:r>
              <a:rPr lang="en-GB" sz="1100" baseline="0" dirty="0">
                <a:solidFill>
                  <a:srgbClr val="006758"/>
                </a:solidFill>
                <a:latin typeface="Arial"/>
                <a:ea typeface="Segoe UI"/>
                <a:cs typeface="Segoe UI"/>
              </a:rPr>
              <a:t>Annotate and analyse design ideas.</a:t>
            </a:r>
          </a:p>
          <a:p>
            <a:r>
              <a:rPr lang="en-GB" sz="1100" dirty="0">
                <a:latin typeface="Arial"/>
                <a:cs typeface="Segoe UI"/>
              </a:rPr>
              <a:t>Develop creative designs to meet the solution.</a:t>
            </a:r>
          </a:p>
          <a:p>
            <a:r>
              <a:rPr lang="en-GB" sz="1100" dirty="0">
                <a:latin typeface="Arial"/>
                <a:cs typeface="Segoe UI"/>
              </a:rPr>
              <a:t>Manufacture a working prototype.</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dirty="0">
                <a:latin typeface="Calibri"/>
                <a:cs typeface="Calibri"/>
              </a:rPr>
              <a:t>Voice over presentation, linked videos to support investigation activities, physical models and demonstrations, local area visit / environment, digital investigations, practical demonstrations, manufacture.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Segoe UI"/>
                <a:cs typeface="Segoe UI"/>
              </a:rPr>
              <a:t>Moving from teacher led basic skills and strategies to more complex ones.  Choosing appropriate tactics/strategies and know when  to change them.</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processes and how to work with others, sharing ideas with the emphasis of developing superior outcomes</a:t>
            </a:r>
            <a:endParaRPr lang="en-US" dirty="0">
              <a:latin typeface="MASSILIA VF"/>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design and make activities and </a:t>
            </a:r>
            <a:r>
              <a:rPr lang="en-US" sz="1200" dirty="0" err="1">
                <a:solidFill>
                  <a:srgbClr val="1F1F1F"/>
                </a:solidFill>
                <a:latin typeface="MASSILIA VF"/>
              </a:rPr>
              <a:t>analyse</a:t>
            </a:r>
            <a:r>
              <a:rPr lang="en-US" sz="1200" dirty="0">
                <a:solidFill>
                  <a:srgbClr val="1F1F1F"/>
                </a:solidFill>
                <a:latin typeface="MASSILIA VF"/>
              </a:rPr>
              <a:t> against fitness for purpose.</a:t>
            </a:r>
            <a:endParaRPr lang="en-US"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Arial"/>
                <a:cs typeface="Arial"/>
              </a:rPr>
              <a:t>Understanding </a:t>
            </a:r>
            <a:r>
              <a:rPr lang="en-US" sz="1200" u="sng" dirty="0">
                <a:solidFill>
                  <a:srgbClr val="1F1F1F"/>
                </a:solidFill>
                <a:latin typeface="Arial"/>
                <a:cs typeface="Arial"/>
              </a:rPr>
              <a:t>how </a:t>
            </a:r>
            <a:r>
              <a:rPr lang="en-US" sz="1200" dirty="0">
                <a:solidFill>
                  <a:srgbClr val="1F1F1F"/>
                </a:solidFill>
                <a:latin typeface="Arial"/>
                <a:cs typeface="Arial"/>
              </a:rPr>
              <a:t>to develop their own design and make skills in activities as well as </a:t>
            </a:r>
            <a:r>
              <a:rPr lang="en-US" sz="1200" dirty="0" err="1">
                <a:solidFill>
                  <a:srgbClr val="1F1F1F"/>
                </a:solidFill>
                <a:latin typeface="Arial"/>
                <a:cs typeface="Arial"/>
              </a:rPr>
              <a:t>utilising</a:t>
            </a:r>
            <a:r>
              <a:rPr lang="en-US" sz="1200" dirty="0">
                <a:solidFill>
                  <a:srgbClr val="1F1F1F"/>
                </a:solidFill>
                <a:latin typeface="Arial"/>
                <a:cs typeface="Arial"/>
              </a:rPr>
              <a:t> effective problem solving techniques.</a:t>
            </a:r>
            <a:endParaRPr lang="en-US" sz="1200" dirty="0">
              <a:solidFill>
                <a:srgbClr val="000000"/>
              </a:solidFill>
              <a:latin typeface="Arial"/>
              <a:cs typeface="Arial"/>
            </a:endParaRPr>
          </a:p>
          <a:p>
            <a:r>
              <a:rPr lang="en-US" sz="1200" dirty="0">
                <a:solidFill>
                  <a:srgbClr val="1F1F1F"/>
                </a:solidFill>
                <a:latin typeface="Arial"/>
                <a:cs typeface="Arial"/>
              </a:rPr>
              <a:t>Producing drawings to meet specific measuring tolerances.</a:t>
            </a:r>
            <a:endParaRPr lang="en-US" sz="1200" dirty="0">
              <a:solidFill>
                <a:srgbClr val="000000"/>
              </a:solidFill>
              <a:latin typeface="Arial"/>
              <a:cs typeface="Arial"/>
            </a:endParaRPr>
          </a:p>
          <a:p>
            <a:r>
              <a:rPr lang="en-US" sz="1200" dirty="0">
                <a:solidFill>
                  <a:srgbClr val="1F1F1F"/>
                </a:solidFill>
                <a:latin typeface="Arial"/>
                <a:cs typeface="Arial"/>
              </a:rPr>
              <a:t>Manufacturing components to meet specific measuring tolerances.</a:t>
            </a:r>
            <a:endParaRPr lang="en-US" sz="1200" dirty="0">
              <a:solidFill>
                <a:srgbClr val="000000"/>
              </a:solidFill>
              <a:latin typeface="Arial"/>
              <a:cs typeface="Arial"/>
            </a:endParaRPr>
          </a:p>
          <a:p>
            <a:r>
              <a:rPr lang="en-US" sz="1200" dirty="0">
                <a:solidFill>
                  <a:srgbClr val="1F1F1F"/>
                </a:solidFill>
                <a:latin typeface="Arial"/>
                <a:cs typeface="Arial"/>
              </a:rPr>
              <a:t>Calculating </a:t>
            </a:r>
            <a:r>
              <a:rPr lang="en-US" sz="1200" dirty="0" err="1">
                <a:solidFill>
                  <a:srgbClr val="1F1F1F"/>
                </a:solidFill>
                <a:latin typeface="Arial"/>
                <a:cs typeface="Arial"/>
              </a:rPr>
              <a:t>quanity</a:t>
            </a:r>
            <a:r>
              <a:rPr lang="en-US" sz="1200" dirty="0">
                <a:solidFill>
                  <a:srgbClr val="1F1F1F"/>
                </a:solidFill>
                <a:latin typeface="Arial"/>
                <a:cs typeface="Arial"/>
              </a:rPr>
              <a:t> of materials.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a:solidFill>
                  <a:srgbClr val="1F1F1F"/>
                </a:solidFill>
                <a:latin typeface="Arial"/>
                <a:cs typeface="Arial"/>
              </a:rPr>
              <a:t>Understand the transferable skills following the design process from one project into the next.</a:t>
            </a:r>
            <a:endParaRPr lang="en-US" sz="1200">
              <a:solidFill>
                <a:srgbClr val="000000"/>
              </a:solidFill>
              <a:latin typeface="Arial"/>
              <a:cs typeface="Arial"/>
            </a:endParaRPr>
          </a:p>
          <a:p>
            <a:r>
              <a:rPr lang="en-US" sz="1200" dirty="0">
                <a:solidFill>
                  <a:srgbClr val="1F1F1F"/>
                </a:solidFill>
                <a:latin typeface="Arial"/>
                <a:cs typeface="Arial"/>
              </a:rPr>
              <a:t>Following and adapting real life context to ordering, selecting quantity of materials, reducing waste.</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171450" indent="-171450">
              <a:buFont typeface="Arial,Sans-Serif" panose="020B0604020202020204" pitchFamily="34" charset="0"/>
              <a:buChar char="•"/>
            </a:pPr>
            <a:r>
              <a:rPr lang="en-US" sz="1100" dirty="0">
                <a:solidFill>
                  <a:srgbClr val="000000"/>
                </a:solidFill>
                <a:latin typeface="Calibri"/>
                <a:cs typeface="Calibri"/>
              </a:rPr>
              <a:t>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cs typeface="Calibri"/>
              </a:rPr>
              <a:t>I can apply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cs typeface="Calibri"/>
              </a:rPr>
              <a:t>I can consider how my design proposals will solve problems and how this may affect the environment.</a:t>
            </a:r>
          </a:p>
          <a:p>
            <a:pPr marL="171450" indent="-171450">
              <a:buFont typeface="Arial,Sans-Serif" panose="020B0604020202020204" pitchFamily="34" charset="0"/>
              <a:buChar char="•"/>
            </a:pPr>
            <a:r>
              <a:rPr lang="en-US" sz="1100" dirty="0">
                <a:solidFill>
                  <a:srgbClr val="000000"/>
                </a:solidFill>
                <a:latin typeface="Calibri"/>
                <a:cs typeface="Calibri"/>
              </a:rPr>
              <a:t>I can use design communication methods to develop and present ideas, and respond to feedback.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Sans-Serif" panose="020B0604020202020204" pitchFamily="34" charset="0"/>
              <a:buChar char="•"/>
            </a:pPr>
            <a:r>
              <a:rPr lang="en-US" sz="1200" dirty="0">
                <a:solidFill>
                  <a:srgbClr val="000000"/>
                </a:solidFill>
                <a:latin typeface="Calibri"/>
                <a:cs typeface="Calibri"/>
              </a:rPr>
              <a:t>I can research, devise and use suitable methods of inquiry to investigate my scientific questions.</a:t>
            </a:r>
          </a:p>
          <a:p>
            <a:pPr marL="171450" indent="-171450">
              <a:buFont typeface="Arial,Sans-Serif" panose="020B0604020202020204" pitchFamily="34" charset="0"/>
              <a:buChar char="•"/>
            </a:pPr>
            <a:r>
              <a:rPr lang="en-US" sz="1200" dirty="0">
                <a:solidFill>
                  <a:srgbClr val="000000"/>
                </a:solidFill>
                <a:latin typeface="Calibri"/>
                <a:cs typeface="Calibri"/>
              </a:rPr>
              <a:t>I can use my findings to draw valid conclusions.</a:t>
            </a:r>
          </a:p>
          <a:p>
            <a:pPr marL="171450" indent="-171450">
              <a:buFont typeface="Arial,Sans-Serif" panose="020B0604020202020204" pitchFamily="34" charset="0"/>
              <a:buChar char="•"/>
            </a:pPr>
            <a:r>
              <a:rPr lang="en-US" sz="1100" dirty="0">
                <a:solidFill>
                  <a:srgbClr val="000000"/>
                </a:solidFill>
                <a:latin typeface="Calibri"/>
                <a:cs typeface="Calibri"/>
              </a:rPr>
              <a:t>I can </a:t>
            </a:r>
            <a:r>
              <a:rPr lang="en-US" sz="1100" dirty="0" err="1">
                <a:solidFill>
                  <a:srgbClr val="000000"/>
                </a:solidFill>
                <a:latin typeface="Calibri"/>
                <a:cs typeface="Calibri"/>
              </a:rPr>
              <a:t>recognise</a:t>
            </a:r>
            <a:r>
              <a:rPr lang="en-US" sz="1100" dirty="0">
                <a:solidFill>
                  <a:srgbClr val="000000"/>
                </a:solidFill>
                <a:latin typeface="Calibri"/>
                <a:cs typeface="Calibri"/>
              </a:rPr>
              <a:t> and act on user needs and wants in increasingly challenging contexts.</a:t>
            </a:r>
          </a:p>
          <a:p>
            <a:pPr marL="171450" indent="-171450">
              <a:buFont typeface="Arial,Sans-Serif" panose="020B0604020202020204" pitchFamily="34" charset="0"/>
              <a:buChar char="•"/>
            </a:pPr>
            <a:r>
              <a:rPr lang="en-US" sz="1100" dirty="0">
                <a:solidFill>
                  <a:srgbClr val="000000"/>
                </a:solidFill>
                <a:latin typeface="Calibri"/>
                <a:cs typeface="Calibri"/>
              </a:rPr>
              <a:t>I can develop my </a:t>
            </a:r>
            <a:r>
              <a:rPr lang="en-US" sz="1100" i="1" dirty="0">
                <a:solidFill>
                  <a:srgbClr val="000000"/>
                </a:solidFill>
                <a:latin typeface="Calibri"/>
                <a:cs typeface="Calibri"/>
              </a:rPr>
              <a:t>design thinking</a:t>
            </a:r>
            <a:r>
              <a:rPr lang="en-US" sz="1100" dirty="0">
                <a:solidFill>
                  <a:srgbClr val="000000"/>
                </a:solidFill>
                <a:latin typeface="Calibri"/>
                <a:cs typeface="Calibri"/>
              </a:rPr>
              <a:t> to test and refine my design decisions by responding to success and failure</a:t>
            </a:r>
          </a:p>
          <a:p>
            <a:pPr marL="171450" indent="-171450">
              <a:buFont typeface="Arial,Sans-Serif" panose="020B0604020202020204" pitchFamily="34" charset="0"/>
              <a:buChar char="•"/>
            </a:pPr>
            <a:r>
              <a:rPr lang="en-US" sz="1100" dirty="0">
                <a:solidFill>
                  <a:srgbClr val="000000"/>
                </a:solidFill>
                <a:latin typeface="Calibri"/>
                <a:cs typeface="Calibri"/>
              </a:rPr>
              <a:t>I can develop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to support and refine my design decisions in order to produce purposeful outcomes.</a:t>
            </a:r>
          </a:p>
          <a:p>
            <a:pPr marL="171450" indent="-171450">
              <a:buFont typeface="Arial,Sans-Serif" panose="020B0604020202020204" pitchFamily="34" charset="0"/>
              <a:buChar char="•"/>
            </a:pPr>
            <a:r>
              <a:rPr lang="en-US" sz="1100" dirty="0">
                <a:solidFill>
                  <a:srgbClr val="000000"/>
                </a:solidFill>
                <a:latin typeface="Calibri"/>
                <a:cs typeface="Calibri"/>
              </a:rPr>
              <a:t>I can use a variety of design communication methods and techniques to develop and present ideas clearly, and can respond constructively to feedback.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rPr>
              <a:t>Understand of who Roald Dahl is, books and author.</a:t>
            </a:r>
            <a:endParaRPr lang="en-US" sz="900" dirty="0"/>
          </a:p>
          <a:p>
            <a:r>
              <a:rPr lang="en-US" sz="900">
                <a:latin typeface="MASSILIA VF"/>
              </a:rPr>
              <a:t>Background knowledge of Wales.</a:t>
            </a:r>
            <a:endParaRPr lang="en-US" sz="900" dirty="0"/>
          </a:p>
          <a:p>
            <a:r>
              <a:rPr lang="en-US" sz="900" dirty="0">
                <a:latin typeface="MASSILIA VF"/>
              </a:rPr>
              <a:t>How to use the design process.</a:t>
            </a:r>
            <a:endParaRPr lang="en-US" sz="900" dirty="0"/>
          </a:p>
          <a:p>
            <a:r>
              <a:rPr lang="en-US" sz="900">
                <a:latin typeface="MASSILIA VF"/>
              </a:rPr>
              <a:t>How to develop a mood board from task analysis.</a:t>
            </a:r>
            <a:endParaRPr lang="en-US" sz="900" dirty="0"/>
          </a:p>
          <a:p>
            <a:r>
              <a:rPr lang="en-US" sz="900">
                <a:latin typeface="MASSILIA VF"/>
              </a:rPr>
              <a:t>How to develop and generate ideas into a final solution.</a:t>
            </a:r>
            <a:endParaRPr lang="en-US" sz="900" dirty="0"/>
          </a:p>
          <a:p>
            <a:r>
              <a:rPr lang="en-US" sz="900" dirty="0">
                <a:latin typeface="MASSILIA VF"/>
              </a:rPr>
              <a:t>Transfer designs to material.</a:t>
            </a:r>
          </a:p>
          <a:p>
            <a:r>
              <a:rPr lang="en-US" sz="900" dirty="0">
                <a:latin typeface="MASSILIA VF"/>
              </a:rPr>
              <a:t>Cut, shape, fabricate and add décor to the product.</a:t>
            </a:r>
          </a:p>
          <a:p>
            <a:r>
              <a:rPr lang="en-US" sz="900" dirty="0">
                <a:latin typeface="MASSILIA VF"/>
              </a:rPr>
              <a:t>Add components to make a </a:t>
            </a:r>
            <a:r>
              <a:rPr lang="en-US" sz="900" dirty="0" err="1">
                <a:latin typeface="MASSILIA VF"/>
              </a:rPr>
              <a:t>prorototype</a:t>
            </a:r>
            <a:r>
              <a:rPr lang="en-US" sz="900" dirty="0">
                <a:latin typeface="MASSILIA VF"/>
              </a:rPr>
              <a:t> outcome.</a:t>
            </a:r>
          </a:p>
          <a:p>
            <a:r>
              <a:rPr lang="en-US" sz="900" dirty="0">
                <a:latin typeface="MASSILIA VF"/>
              </a:rPr>
              <a:t>Knowledge of tools and processes sufficient enough to manufacture a clock.</a:t>
            </a:r>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Arial"/>
                <a:cs typeface="Arial"/>
              </a:rPr>
              <a:t>Undertake investigations into Roald Dahl, Welsh author.</a:t>
            </a:r>
            <a:endParaRPr lang="en-US" sz="1200">
              <a:latin typeface="Arial"/>
              <a:cs typeface="Arial"/>
            </a:endParaRPr>
          </a:p>
          <a:p>
            <a:r>
              <a:rPr lang="en-US" sz="1200" dirty="0">
                <a:latin typeface="Arial"/>
                <a:cs typeface="Arial"/>
              </a:rPr>
              <a:t>Select appropriate images from his books that could be used to form the shape of a clock.</a:t>
            </a:r>
          </a:p>
          <a:p>
            <a:r>
              <a:rPr lang="en-US" sz="1200" dirty="0">
                <a:latin typeface="Arial"/>
                <a:cs typeface="Arial"/>
              </a:rPr>
              <a:t>Fabricate the shape, add décor and clock mechanism to manufacture a fully working prototype outcome.</a:t>
            </a:r>
          </a:p>
          <a:p>
            <a:r>
              <a:rPr lang="en-US" sz="1200" dirty="0">
                <a:latin typeface="Arial"/>
                <a:cs typeface="Arial"/>
              </a:rPr>
              <a:t>Tools and processes including CAD CAM.</a:t>
            </a:r>
          </a:p>
          <a:p>
            <a:r>
              <a:rPr lang="en-US" sz="1200" dirty="0">
                <a:latin typeface="Arial"/>
                <a:cs typeface="Arial"/>
              </a:rPr>
              <a:t>Telling the time, 12hr and 24hr.</a:t>
            </a:r>
          </a:p>
          <a:p>
            <a:r>
              <a:rPr lang="en-US" sz="1200" dirty="0">
                <a:latin typeface="Arial"/>
                <a:cs typeface="Arial"/>
              </a:rPr>
              <a:t>Calculating angles.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1200" dirty="0">
                <a:latin typeface="Arial"/>
                <a:cs typeface="Arial"/>
              </a:rPr>
              <a:t>Analysis: </a:t>
            </a:r>
            <a:r>
              <a:rPr lang="en-US" sz="1200" err="1">
                <a:latin typeface="Arial"/>
                <a:cs typeface="Arial"/>
              </a:rPr>
              <a:t>Analysing</a:t>
            </a:r>
            <a:r>
              <a:rPr lang="en-US" sz="1200" dirty="0">
                <a:latin typeface="Arial"/>
                <a:cs typeface="Arial"/>
              </a:rPr>
              <a:t> </a:t>
            </a:r>
            <a:r>
              <a:rPr lang="en-US" sz="1200" err="1">
                <a:latin typeface="Arial"/>
                <a:cs typeface="Arial"/>
              </a:rPr>
              <a:t>investiagation</a:t>
            </a:r>
            <a:r>
              <a:rPr lang="en-US" sz="1200" dirty="0">
                <a:latin typeface="Arial"/>
                <a:cs typeface="Arial"/>
              </a:rPr>
              <a:t> material.</a:t>
            </a:r>
            <a:endParaRPr lang="en-US" sz="1200">
              <a:latin typeface="Arial"/>
              <a:cs typeface="Arial"/>
            </a:endParaRPr>
          </a:p>
          <a:p>
            <a:r>
              <a:rPr lang="en-US" sz="1200" dirty="0">
                <a:latin typeface="Arial"/>
                <a:cs typeface="Arial"/>
              </a:rPr>
              <a:t>How to create a mood board.</a:t>
            </a:r>
          </a:p>
          <a:p>
            <a:r>
              <a:rPr lang="en-US" sz="1200" dirty="0">
                <a:latin typeface="Arial"/>
                <a:cs typeface="Arial"/>
              </a:rPr>
              <a:t>Generate a series of designs based on the information displayed on the mood board.</a:t>
            </a:r>
            <a:endParaRPr lang="en-US" sz="1200">
              <a:latin typeface="Arial"/>
              <a:cs typeface="Arial"/>
            </a:endParaRPr>
          </a:p>
          <a:p>
            <a:r>
              <a:rPr lang="en-US" sz="1200" dirty="0">
                <a:latin typeface="Arial"/>
                <a:cs typeface="Arial"/>
              </a:rPr>
              <a:t>Creative designing.</a:t>
            </a:r>
          </a:p>
          <a:p>
            <a:r>
              <a:rPr lang="en-US" sz="1200" dirty="0">
                <a:latin typeface="Arial"/>
                <a:cs typeface="Arial"/>
              </a:rPr>
              <a:t>Manufacturing skills</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GB" sz="1200" dirty="0">
                <a:solidFill>
                  <a:schemeClr val="tx1"/>
                </a:solidFill>
                <a:latin typeface="Arial"/>
                <a:cs typeface="Calibri"/>
              </a:rPr>
              <a:t>Mood board, mind map, analogue, digital, CAD CAM, angles, acute, right, obtuse, straight.</a:t>
            </a:r>
            <a:endParaRPr lang="en-US" sz="1200" dirty="0">
              <a:solidFill>
                <a:schemeClr val="tx1"/>
              </a:solidFill>
              <a:latin typeface="Arial"/>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latin typeface="Arial"/>
                <a:cs typeface="Arial"/>
              </a:rPr>
              <a:t>Manufacturing a prototype </a:t>
            </a:r>
            <a:r>
              <a:rPr lang="en-US" sz="1200" err="1">
                <a:latin typeface="Arial"/>
                <a:cs typeface="Arial"/>
              </a:rPr>
              <a:t>proiduct</a:t>
            </a:r>
            <a:r>
              <a:rPr lang="en-US" sz="1200" dirty="0">
                <a:latin typeface="Arial"/>
                <a:cs typeface="Arial"/>
              </a:rPr>
              <a:t> based on a theme. Clocks are often designed to suit specific requirements from books or films. In this case based on Roald Dahl, Welsh author.</a:t>
            </a:r>
          </a:p>
          <a:p>
            <a:r>
              <a:rPr lang="en-US" sz="1200" dirty="0">
                <a:latin typeface="Arial"/>
                <a:cs typeface="Arial"/>
              </a:rPr>
              <a:t>Working prototype outcome.</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277</cp:revision>
  <dcterms:created xsi:type="dcterms:W3CDTF">2024-02-26T09:08:58Z</dcterms:created>
  <dcterms:modified xsi:type="dcterms:W3CDTF">2024-06-30T13:51:43Z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