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1" r:id="rId8"/>
    <p:sldId id="280" r:id="rId9"/>
    <p:sldId id="278" r:id="rId10"/>
    <p:sldId id="279" r:id="rId11"/>
    <p:sldId id="282" r:id="rId12"/>
    <p:sldId id="284"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65269F-D234-0504-63CB-A849379E0AD4}" v="4" dt="2024-06-30T10:23:23.560"/>
    <p1510:client id="{782350A9-D2BD-57F9-5CF5-BFCB3EB618FB}" v="59" dt="2024-06-30T12:37:20.514"/>
    <p1510:client id="{9C867EE2-8FB2-6D88-658E-57A92889D17C}" v="904" dt="2024-07-01T17:47:06.055"/>
    <p1510:client id="{D9C4BC95-225E-700A-ECFD-A268DBEC61DD}" v="28" dt="2024-06-30T13:25:55.77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opher Jennings" userId="S::christopher.jennings@connahsquayhs.org.uk::f74f5d19-7dfd-4d59-ba62-6ecbd51b1e2c" providerId="AD" clId="Web-{9C867EE2-8FB2-6D88-658E-57A92889D17C}"/>
    <pc:docChg chg="modSld">
      <pc:chgData name="Christopher Jennings" userId="S::christopher.jennings@connahsquayhs.org.uk::f74f5d19-7dfd-4d59-ba62-6ecbd51b1e2c" providerId="AD" clId="Web-{9C867EE2-8FB2-6D88-658E-57A92889D17C}" dt="2024-06-30T14:05:15.189" v="878" actId="20577"/>
      <pc:docMkLst>
        <pc:docMk/>
      </pc:docMkLst>
      <pc:sldChg chg="modSp">
        <pc:chgData name="Christopher Jennings" userId="S::christopher.jennings@connahsquayhs.org.uk::f74f5d19-7dfd-4d59-ba62-6ecbd51b1e2c" providerId="AD" clId="Web-{9C867EE2-8FB2-6D88-658E-57A92889D17C}" dt="2024-06-30T13:52:56.154" v="49" actId="20577"/>
        <pc:sldMkLst>
          <pc:docMk/>
          <pc:sldMk cId="1981651252" sldId="278"/>
        </pc:sldMkLst>
        <pc:spChg chg="mod">
          <ac:chgData name="Christopher Jennings" userId="S::christopher.jennings@connahsquayhs.org.uk::f74f5d19-7dfd-4d59-ba62-6ecbd51b1e2c" providerId="AD" clId="Web-{9C867EE2-8FB2-6D88-658E-57A92889D17C}" dt="2024-06-30T13:29:16.759" v="27" actId="20577"/>
          <ac:spMkLst>
            <pc:docMk/>
            <pc:sldMk cId="1981651252" sldId="278"/>
            <ac:spMk id="2" creationId="{B77F1C2E-7359-4E67-E2F1-060331D23AB7}"/>
          </ac:spMkLst>
        </pc:spChg>
        <pc:spChg chg="mod">
          <ac:chgData name="Christopher Jennings" userId="S::christopher.jennings@connahsquayhs.org.uk::f74f5d19-7dfd-4d59-ba62-6ecbd51b1e2c" providerId="AD" clId="Web-{9C867EE2-8FB2-6D88-658E-57A92889D17C}" dt="2024-06-30T13:52:42.341" v="47" actId="20577"/>
          <ac:spMkLst>
            <pc:docMk/>
            <pc:sldMk cId="1981651252" sldId="278"/>
            <ac:spMk id="4" creationId="{DF4B6647-26ED-AE4F-C7C6-F118FCC94D72}"/>
          </ac:spMkLst>
        </pc:spChg>
        <pc:spChg chg="mod">
          <ac:chgData name="Christopher Jennings" userId="S::christopher.jennings@connahsquayhs.org.uk::f74f5d19-7dfd-4d59-ba62-6ecbd51b1e2c" providerId="AD" clId="Web-{9C867EE2-8FB2-6D88-658E-57A92889D17C}" dt="2024-06-30T13:52:17.028" v="45" actId="20577"/>
          <ac:spMkLst>
            <pc:docMk/>
            <pc:sldMk cId="1981651252" sldId="278"/>
            <ac:spMk id="7" creationId="{2E5624FB-155B-4395-46B6-A4D8F5D58C9A}"/>
          </ac:spMkLst>
        </pc:spChg>
        <pc:spChg chg="mod">
          <ac:chgData name="Christopher Jennings" userId="S::christopher.jennings@connahsquayhs.org.uk::f74f5d19-7dfd-4d59-ba62-6ecbd51b1e2c" providerId="AD" clId="Web-{9C867EE2-8FB2-6D88-658E-57A92889D17C}" dt="2024-06-30T13:52:56.154" v="49" actId="20577"/>
          <ac:spMkLst>
            <pc:docMk/>
            <pc:sldMk cId="1981651252" sldId="278"/>
            <ac:spMk id="8" creationId="{D9F63377-DD1C-4BBD-5D28-6BF14622536D}"/>
          </ac:spMkLst>
        </pc:spChg>
      </pc:sldChg>
      <pc:sldChg chg="modSp">
        <pc:chgData name="Christopher Jennings" userId="S::christopher.jennings@connahsquayhs.org.uk::f74f5d19-7dfd-4d59-ba62-6ecbd51b1e2c" providerId="AD" clId="Web-{9C867EE2-8FB2-6D88-658E-57A92889D17C}" dt="2024-06-30T13:54:00.765" v="57" actId="20577"/>
        <pc:sldMkLst>
          <pc:docMk/>
          <pc:sldMk cId="2744657230" sldId="279"/>
        </pc:sldMkLst>
        <pc:spChg chg="mod">
          <ac:chgData name="Christopher Jennings" userId="S::christopher.jennings@connahsquayhs.org.uk::f74f5d19-7dfd-4d59-ba62-6ecbd51b1e2c" providerId="AD" clId="Web-{9C867EE2-8FB2-6D88-658E-57A92889D17C}" dt="2024-06-30T13:53:11.592" v="50" actId="20577"/>
          <ac:spMkLst>
            <pc:docMk/>
            <pc:sldMk cId="2744657230" sldId="279"/>
            <ac:spMk id="2" creationId="{C65EE8F8-148F-B99E-40FA-43CE497387F7}"/>
          </ac:spMkLst>
        </pc:spChg>
        <pc:spChg chg="mod">
          <ac:chgData name="Christopher Jennings" userId="S::christopher.jennings@connahsquayhs.org.uk::f74f5d19-7dfd-4d59-ba62-6ecbd51b1e2c" providerId="AD" clId="Web-{9C867EE2-8FB2-6D88-658E-57A92889D17C}" dt="2024-06-30T13:53:22.514" v="51" actId="20577"/>
          <ac:spMkLst>
            <pc:docMk/>
            <pc:sldMk cId="2744657230" sldId="279"/>
            <ac:spMk id="4" creationId="{74C831F6-864D-BABA-AF92-E2DAAB3A976C}"/>
          </ac:spMkLst>
        </pc:spChg>
        <pc:spChg chg="mod">
          <ac:chgData name="Christopher Jennings" userId="S::christopher.jennings@connahsquayhs.org.uk::f74f5d19-7dfd-4d59-ba62-6ecbd51b1e2c" providerId="AD" clId="Web-{9C867EE2-8FB2-6D88-658E-57A92889D17C}" dt="2024-06-30T13:53:33.108" v="53" actId="20577"/>
          <ac:spMkLst>
            <pc:docMk/>
            <pc:sldMk cId="2744657230" sldId="279"/>
            <ac:spMk id="6" creationId="{BBFAC2B0-088A-A742-E984-08816EB2A534}"/>
          </ac:spMkLst>
        </pc:spChg>
        <pc:spChg chg="mod">
          <ac:chgData name="Christopher Jennings" userId="S::christopher.jennings@connahsquayhs.org.uk::f74f5d19-7dfd-4d59-ba62-6ecbd51b1e2c" providerId="AD" clId="Web-{9C867EE2-8FB2-6D88-658E-57A92889D17C}" dt="2024-06-30T13:53:47.249" v="55" actId="20577"/>
          <ac:spMkLst>
            <pc:docMk/>
            <pc:sldMk cId="2744657230" sldId="279"/>
            <ac:spMk id="9" creationId="{FAC0EE1F-6170-8836-2429-E17EDAC6A750}"/>
          </ac:spMkLst>
        </pc:spChg>
        <pc:spChg chg="mod">
          <ac:chgData name="Christopher Jennings" userId="S::christopher.jennings@connahsquayhs.org.uk::f74f5d19-7dfd-4d59-ba62-6ecbd51b1e2c" providerId="AD" clId="Web-{9C867EE2-8FB2-6D88-658E-57A92889D17C}" dt="2024-06-30T13:54:00.765" v="57" actId="20577"/>
          <ac:spMkLst>
            <pc:docMk/>
            <pc:sldMk cId="2744657230" sldId="279"/>
            <ac:spMk id="11" creationId="{BE434E36-C7AA-5216-328F-AB4594226D84}"/>
          </ac:spMkLst>
        </pc:spChg>
      </pc:sldChg>
      <pc:sldChg chg="modSp">
        <pc:chgData name="Christopher Jennings" userId="S::christopher.jennings@connahsquayhs.org.uk::f74f5d19-7dfd-4d59-ba62-6ecbd51b1e2c" providerId="AD" clId="Web-{9C867EE2-8FB2-6D88-658E-57A92889D17C}" dt="2024-06-30T13:27:04.115" v="25" actId="20577"/>
        <pc:sldMkLst>
          <pc:docMk/>
          <pc:sldMk cId="2458432041" sldId="280"/>
        </pc:sldMkLst>
        <pc:spChg chg="mod">
          <ac:chgData name="Christopher Jennings" userId="S::christopher.jennings@connahsquayhs.org.uk::f74f5d19-7dfd-4d59-ba62-6ecbd51b1e2c" providerId="AD" clId="Web-{9C867EE2-8FB2-6D88-658E-57A92889D17C}" dt="2024-06-30T13:27:04.115" v="25" actId="20577"/>
          <ac:spMkLst>
            <pc:docMk/>
            <pc:sldMk cId="2458432041" sldId="280"/>
            <ac:spMk id="2" creationId="{92C753A5-51E1-7A44-E9A0-95DE87F723AA}"/>
          </ac:spMkLst>
        </pc:spChg>
      </pc:sldChg>
      <pc:sldChg chg="modSp">
        <pc:chgData name="Christopher Jennings" userId="S::christopher.jennings@connahsquayhs.org.uk::f74f5d19-7dfd-4d59-ba62-6ecbd51b1e2c" providerId="AD" clId="Web-{9C867EE2-8FB2-6D88-658E-57A92889D17C}" dt="2024-06-30T13:54:34.031" v="61" actId="20577"/>
        <pc:sldMkLst>
          <pc:docMk/>
          <pc:sldMk cId="3785915959" sldId="282"/>
        </pc:sldMkLst>
        <pc:spChg chg="mod">
          <ac:chgData name="Christopher Jennings" userId="S::christopher.jennings@connahsquayhs.org.uk::f74f5d19-7dfd-4d59-ba62-6ecbd51b1e2c" providerId="AD" clId="Web-{9C867EE2-8FB2-6D88-658E-57A92889D17C}" dt="2024-06-30T13:54:28.109" v="59" actId="20577"/>
          <ac:spMkLst>
            <pc:docMk/>
            <pc:sldMk cId="3785915959" sldId="282"/>
            <ac:spMk id="4" creationId="{F5F439B9-3B25-1165-7EFF-B0C4845E1093}"/>
          </ac:spMkLst>
        </pc:spChg>
        <pc:spChg chg="mod">
          <ac:chgData name="Christopher Jennings" userId="S::christopher.jennings@connahsquayhs.org.uk::f74f5d19-7dfd-4d59-ba62-6ecbd51b1e2c" providerId="AD" clId="Web-{9C867EE2-8FB2-6D88-658E-57A92889D17C}" dt="2024-06-30T13:54:34.031" v="61" actId="20577"/>
          <ac:spMkLst>
            <pc:docMk/>
            <pc:sldMk cId="3785915959" sldId="282"/>
            <ac:spMk id="6" creationId="{D4E2F972-71C4-0D1E-4E4D-CE4124B29869}"/>
          </ac:spMkLst>
        </pc:spChg>
      </pc:sldChg>
      <pc:sldChg chg="modSp">
        <pc:chgData name="Christopher Jennings" userId="S::christopher.jennings@connahsquayhs.org.uk::f74f5d19-7dfd-4d59-ba62-6ecbd51b1e2c" providerId="AD" clId="Web-{9C867EE2-8FB2-6D88-658E-57A92889D17C}" dt="2024-06-30T14:05:15.189" v="878" actId="20577"/>
        <pc:sldMkLst>
          <pc:docMk/>
          <pc:sldMk cId="632769890" sldId="284"/>
        </pc:sldMkLst>
        <pc:spChg chg="mod">
          <ac:chgData name="Christopher Jennings" userId="S::christopher.jennings@connahsquayhs.org.uk::f74f5d19-7dfd-4d59-ba62-6ecbd51b1e2c" providerId="AD" clId="Web-{9C867EE2-8FB2-6D88-658E-57A92889D17C}" dt="2024-06-30T13:57:31.881" v="274" actId="20577"/>
          <ac:spMkLst>
            <pc:docMk/>
            <pc:sldMk cId="632769890" sldId="284"/>
            <ac:spMk id="2" creationId="{7E6C883F-1227-F311-38A5-B4E17D09B7AB}"/>
          </ac:spMkLst>
        </pc:spChg>
        <pc:spChg chg="mod">
          <ac:chgData name="Christopher Jennings" userId="S::christopher.jennings@connahsquayhs.org.uk::f74f5d19-7dfd-4d59-ba62-6ecbd51b1e2c" providerId="AD" clId="Web-{9C867EE2-8FB2-6D88-658E-57A92889D17C}" dt="2024-06-30T14:05:15.189" v="878" actId="20577"/>
          <ac:spMkLst>
            <pc:docMk/>
            <pc:sldMk cId="632769890" sldId="284"/>
            <ac:spMk id="4" creationId="{235860F6-C416-1E2E-120E-314D539F4A7E}"/>
          </ac:spMkLst>
        </pc:spChg>
        <pc:spChg chg="mod">
          <ac:chgData name="Christopher Jennings" userId="S::christopher.jennings@connahsquayhs.org.uk::f74f5d19-7dfd-4d59-ba62-6ecbd51b1e2c" providerId="AD" clId="Web-{9C867EE2-8FB2-6D88-658E-57A92889D17C}" dt="2024-06-30T14:00:21.369" v="448" actId="20577"/>
          <ac:spMkLst>
            <pc:docMk/>
            <pc:sldMk cId="632769890" sldId="284"/>
            <ac:spMk id="9" creationId="{E5C5155A-67AA-9F8F-5734-B567AC294D97}"/>
          </ac:spMkLst>
        </pc:spChg>
        <pc:spChg chg="mod">
          <ac:chgData name="Christopher Jennings" userId="S::christopher.jennings@connahsquayhs.org.uk::f74f5d19-7dfd-4d59-ba62-6ecbd51b1e2c" providerId="AD" clId="Web-{9C867EE2-8FB2-6D88-658E-57A92889D17C}" dt="2024-06-30T14:02:27.122" v="630" actId="20577"/>
          <ac:spMkLst>
            <pc:docMk/>
            <pc:sldMk cId="632769890" sldId="284"/>
            <ac:spMk id="11" creationId="{73CA8E55-50A9-4198-412B-A239F349004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latin typeface="MASSILIA VF"/>
              </a:rPr>
              <a:t>8</a:t>
            </a:r>
          </a:p>
        </p:txBody>
      </p:sp>
      <p:sp>
        <p:nvSpPr>
          <p:cNvPr id="3" name="Text Placeholder 2"/>
          <p:cNvSpPr>
            <a:spLocks noGrp="1"/>
          </p:cNvSpPr>
          <p:nvPr>
            <p:ph type="body" sz="quarter" idx="38"/>
          </p:nvPr>
        </p:nvSpPr>
        <p:spPr/>
        <p:txBody>
          <a:bodyPr/>
          <a:lstStyle/>
          <a:p>
            <a:endParaRPr lang="en-GB" dirty="0"/>
          </a:p>
        </p:txBody>
      </p:sp>
      <p:sp>
        <p:nvSpPr>
          <p:cNvPr id="4" name="Text Placeholder 3"/>
          <p:cNvSpPr>
            <a:spLocks noGrp="1"/>
          </p:cNvSpPr>
          <p:nvPr>
            <p:ph type="body" sz="quarter" idx="39"/>
          </p:nvPr>
        </p:nvSpPr>
        <p:spPr/>
        <p:txBody>
          <a:bodyPr/>
          <a:lstStyle/>
          <a:p>
            <a:r>
              <a:rPr lang="en-GB" sz="1400" dirty="0">
                <a:latin typeface="MASSILIA VF"/>
              </a:rPr>
              <a:t>Engineering for future development. Deeside Tidal Barrier.</a:t>
            </a:r>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dirty="0"/>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006758"/>
                </a:solidFill>
              </a:rPr>
              <a:t>Curriculum for Wales Scheme of Learning:</a:t>
            </a:r>
            <a:br>
              <a:rPr lang="en-US" dirty="0">
                <a:solidFill>
                  <a:srgbClr val="006758"/>
                </a:solidFill>
              </a:rPr>
            </a:br>
            <a:r>
              <a:rPr lang="en-US" dirty="0">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lIns="180000" tIns="180000" rIns="180000" bIns="180000" anchor="t">
            <a:normAutofit/>
          </a:bodyPr>
          <a:lstStyle/>
          <a:p>
            <a:r>
              <a:rPr lang="en-US" b="1" dirty="0">
                <a:latin typeface="Segoe UI"/>
                <a:cs typeface="Segoe UI"/>
              </a:rPr>
              <a:t>Technology Vision at CQHS</a:t>
            </a:r>
            <a:endParaRPr lang="en-US" dirty="0">
              <a:solidFill>
                <a:srgbClr val="000000"/>
              </a:solidFill>
              <a:latin typeface="Segoe UI"/>
              <a:cs typeface="Segoe UI"/>
            </a:endParaRPr>
          </a:p>
          <a:p>
            <a:r>
              <a:rPr lang="en-US" sz="900" dirty="0" err="1">
                <a:solidFill>
                  <a:srgbClr val="202124"/>
                </a:solidFill>
                <a:latin typeface="Arial"/>
                <a:cs typeface="Arial"/>
              </a:rPr>
              <a:t>Technoleg</a:t>
            </a:r>
            <a:r>
              <a:rPr lang="en-US" sz="900" dirty="0">
                <a:solidFill>
                  <a:srgbClr val="202124"/>
                </a:solidFill>
                <a:latin typeface="Arial"/>
                <a:cs typeface="Arial"/>
              </a:rPr>
              <a:t> at Connah’s Quay High School is an inspiring, rigorous and creative subject where learners design and make products that solve real and relevant problems whilst considering their own and others' needs, wants and values. Our aim is to teach learners to understand and consider the wider impacts on local areas and wider environments around Wales. When designing and manufacturing products, learners are encouraged to consider carefully materials and components that are required through their design and make tasks.</a:t>
            </a:r>
            <a:endParaRPr lang="en-US" sz="900" dirty="0">
              <a:solidFill>
                <a:srgbClr val="000000"/>
              </a:solidFill>
              <a:latin typeface="Arial"/>
              <a:cs typeface="Arial"/>
            </a:endParaRPr>
          </a:p>
          <a:p>
            <a:r>
              <a:rPr lang="en-US" sz="900" dirty="0">
                <a:solidFill>
                  <a:srgbClr val="202124"/>
                </a:solidFill>
                <a:latin typeface="Arial"/>
                <a:cs typeface="Arial"/>
              </a:rPr>
              <a:t>When delivering our curriculum, staff expose learners to a wide variety of real life contexts allowing for the subject to become brought to life. This inspires learners to learn more about how products evolve, how technology has been adapted and how new materials have </a:t>
            </a:r>
            <a:r>
              <a:rPr lang="en-US" sz="900" dirty="0" err="1">
                <a:solidFill>
                  <a:srgbClr val="202124"/>
                </a:solidFill>
                <a:latin typeface="Arial"/>
                <a:cs typeface="Arial"/>
              </a:rPr>
              <a:t>revolutionised</a:t>
            </a:r>
            <a:r>
              <a:rPr lang="en-US" sz="900" dirty="0">
                <a:solidFill>
                  <a:srgbClr val="202124"/>
                </a:solidFill>
                <a:latin typeface="Arial"/>
                <a:cs typeface="Arial"/>
              </a:rPr>
              <a:t> how products are manufactured and used with the clear aim of improving how we live. </a:t>
            </a:r>
            <a:r>
              <a:rPr lang="en-US" sz="900" dirty="0">
                <a:solidFill>
                  <a:srgbClr val="161615"/>
                </a:solidFill>
                <a:latin typeface="Arial"/>
                <a:cs typeface="Arial"/>
              </a:rPr>
              <a:t>It helps us to understand and give meaning to the world in which we live and to strive to make our learners think more about Wales, their local area and the world we are living in. Through our curriculum we aim to provide learners with an all-round experience that will engage their creativity, develop clear problem solving strategies and ensures that our learners combine these skills to design and manufacture outcomes that solve specific real problems.</a:t>
            </a:r>
            <a:endParaRPr lang="en-US" sz="900" dirty="0">
              <a:solidFill>
                <a:srgbClr val="000000"/>
              </a:solidFill>
              <a:latin typeface="Arial"/>
              <a:cs typeface="Arial"/>
            </a:endParaRPr>
          </a:p>
          <a:p>
            <a:r>
              <a:rPr lang="en" sz="900" dirty="0">
                <a:solidFill>
                  <a:srgbClr val="333333"/>
                </a:solidFill>
                <a:latin typeface="Arial"/>
                <a:cs typeface="Arial"/>
              </a:rPr>
              <a:t>Through the range of design and make tasks, our year KS3 learners are empowered to develop their skills as ambitious capable learners, healthy confident individuals, enterprising creative contributors and ethical informed citizens.  The curriculum has been developed to ensure that each SOL encompasses on one more of the four purposes with the intention of moving their skills forward in order to meet the needs of this area of the curriculum.  </a:t>
            </a:r>
            <a:endParaRPr lang="en-US" sz="900" dirty="0">
              <a:solidFill>
                <a:srgbClr val="000000"/>
              </a:solidFill>
              <a:latin typeface="Arial"/>
              <a:cs typeface="Arial"/>
            </a:endParaRPr>
          </a:p>
          <a:p>
            <a:r>
              <a:rPr lang="en" sz="900" dirty="0">
                <a:solidFill>
                  <a:srgbClr val="333333"/>
                </a:solidFill>
                <a:latin typeface="Segoe UI"/>
                <a:cs typeface="Segoe UI"/>
              </a:rPr>
              <a:t>Year 7</a:t>
            </a:r>
            <a:endParaRPr lang="en" sz="900" dirty="0">
              <a:solidFill>
                <a:srgbClr val="000000"/>
              </a:solidFill>
              <a:latin typeface="Segoe UI"/>
              <a:cs typeface="Segoe UI"/>
            </a:endParaRPr>
          </a:p>
          <a:p>
            <a:r>
              <a:rPr lang="en" sz="900" dirty="0" err="1">
                <a:solidFill>
                  <a:srgbClr val="333333"/>
                </a:solidFill>
                <a:latin typeface="Segoe UI"/>
                <a:cs typeface="Segoe UI"/>
              </a:rPr>
              <a:t>Questionning</a:t>
            </a:r>
            <a:r>
              <a:rPr lang="en" sz="900" dirty="0">
                <a:solidFill>
                  <a:srgbClr val="333333"/>
                </a:solidFill>
                <a:latin typeface="Segoe UI"/>
                <a:cs typeface="Segoe UI"/>
              </a:rPr>
              <a:t> and problem solving.</a:t>
            </a:r>
            <a:endParaRPr lang="en" sz="900" dirty="0">
              <a:solidFill>
                <a:srgbClr val="000000"/>
              </a:solidFill>
              <a:latin typeface="Segoe UI"/>
              <a:cs typeface="Segoe UI"/>
            </a:endParaRPr>
          </a:p>
          <a:p>
            <a:r>
              <a:rPr lang="en" sz="900" dirty="0">
                <a:solidFill>
                  <a:srgbClr val="333333"/>
                </a:solidFill>
                <a:latin typeface="Segoe UI"/>
                <a:cs typeface="Segoe UI"/>
              </a:rPr>
              <a:t>Research and evaluate.</a:t>
            </a:r>
            <a:endParaRPr lang="en" sz="900" dirty="0">
              <a:solidFill>
                <a:srgbClr val="000000"/>
              </a:solidFill>
              <a:latin typeface="Segoe UI"/>
              <a:cs typeface="Segoe UI"/>
            </a:endParaRPr>
          </a:p>
          <a:p>
            <a:r>
              <a:rPr lang="en" sz="900" dirty="0">
                <a:solidFill>
                  <a:srgbClr val="333333"/>
                </a:solidFill>
                <a:latin typeface="Segoe UI"/>
                <a:cs typeface="Segoe UI"/>
              </a:rPr>
              <a:t>Evaluate and use evidence.</a:t>
            </a:r>
            <a:endParaRPr lang="en" sz="900" dirty="0">
              <a:solidFill>
                <a:srgbClr val="000000"/>
              </a:solidFill>
              <a:latin typeface="Segoe UI"/>
              <a:cs typeface="Segoe UI"/>
            </a:endParaRPr>
          </a:p>
          <a:p>
            <a:r>
              <a:rPr lang="en" sz="900" dirty="0">
                <a:solidFill>
                  <a:srgbClr val="333333"/>
                </a:solidFill>
                <a:latin typeface="Segoe UI"/>
                <a:cs typeface="Segoe UI"/>
              </a:rPr>
              <a:t>Take measured decisions.</a:t>
            </a:r>
            <a:endParaRPr lang="en" sz="900" dirty="0">
              <a:solidFill>
                <a:srgbClr val="000000"/>
              </a:solidFill>
              <a:latin typeface="Segoe UI"/>
              <a:cs typeface="Segoe UI"/>
            </a:endParaRPr>
          </a:p>
          <a:p>
            <a:r>
              <a:rPr lang="en" sz="900" dirty="0">
                <a:solidFill>
                  <a:srgbClr val="333333"/>
                </a:solidFill>
                <a:latin typeface="Segoe UI"/>
                <a:cs typeface="Segoe UI"/>
              </a:rPr>
              <a:t>Explaining ideas and concepts.</a:t>
            </a:r>
            <a:endParaRPr lang="en" sz="900" dirty="0">
              <a:solidFill>
                <a:srgbClr val="000000"/>
              </a:solidFill>
              <a:latin typeface="Segoe UI"/>
              <a:cs typeface="Segoe UI"/>
            </a:endParaRPr>
          </a:p>
          <a:p>
            <a:r>
              <a:rPr lang="en" sz="900" dirty="0">
                <a:solidFill>
                  <a:srgbClr val="333333"/>
                </a:solidFill>
                <a:latin typeface="Segoe UI"/>
                <a:cs typeface="Segoe UI"/>
              </a:rPr>
              <a:t>Creative thinking.</a:t>
            </a:r>
            <a:endParaRPr lang="en" sz="900" dirty="0">
              <a:solidFill>
                <a:srgbClr val="000000"/>
              </a:solidFill>
              <a:latin typeface="Segoe UI"/>
              <a:cs typeface="Segoe UI"/>
            </a:endParaRPr>
          </a:p>
          <a:p>
            <a:r>
              <a:rPr lang="en" sz="900" dirty="0">
                <a:solidFill>
                  <a:srgbClr val="333333"/>
                </a:solidFill>
                <a:latin typeface="Segoe UI"/>
                <a:cs typeface="Segoe UI"/>
              </a:rPr>
              <a:t>Apply knowledge and ideas to create a product.</a:t>
            </a:r>
            <a:endParaRPr lang="en" sz="900" dirty="0">
              <a:solidFill>
                <a:srgbClr val="000000"/>
              </a:solidFill>
              <a:latin typeface="Segoe UI"/>
              <a:cs typeface="Segoe UI"/>
            </a:endParaRPr>
          </a:p>
          <a:p>
            <a:r>
              <a:rPr lang="en" sz="900" dirty="0">
                <a:solidFill>
                  <a:srgbClr val="333333"/>
                </a:solidFill>
                <a:latin typeface="Segoe UI"/>
                <a:cs typeface="Segoe UI"/>
              </a:rPr>
              <a:t>Use digital technologies.</a:t>
            </a:r>
            <a:endParaRPr lang="en-US"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dirty="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dirty="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a:bodyPr>
          <a:lstStyle/>
          <a:p>
            <a:r>
              <a:rPr lang="en-GB" sz="1200" dirty="0">
                <a:latin typeface="Calibri"/>
                <a:cs typeface="Calibri"/>
              </a:rPr>
              <a:t>Undertaking research tasks, reading, scanning and selecting key information.</a:t>
            </a:r>
            <a:endParaRPr lang="en-US" sz="1200" dirty="0">
              <a:solidFill>
                <a:srgbClr val="000000"/>
              </a:solidFill>
              <a:latin typeface="Calibri"/>
              <a:cs typeface="Calibri"/>
            </a:endParaRPr>
          </a:p>
          <a:p>
            <a:r>
              <a:rPr lang="en-GB" sz="1200" dirty="0">
                <a:latin typeface="Calibri"/>
                <a:cs typeface="Calibri"/>
              </a:rPr>
              <a:t>Writing descriptive sentences / paragraphs.</a:t>
            </a:r>
            <a:endParaRPr lang="en-US" sz="1200" dirty="0">
              <a:solidFill>
                <a:srgbClr val="000000"/>
              </a:solidFill>
              <a:latin typeface="Calibri"/>
              <a:cs typeface="Calibri"/>
            </a:endParaRPr>
          </a:p>
          <a:p>
            <a:r>
              <a:rPr lang="en-GB" sz="1200" dirty="0">
                <a:latin typeface="Calibri"/>
                <a:cs typeface="Calibri"/>
              </a:rPr>
              <a:t>Justifying </a:t>
            </a:r>
            <a:r>
              <a:rPr lang="en-GB" sz="1200" dirty="0" err="1">
                <a:latin typeface="Calibri"/>
                <a:cs typeface="Calibri"/>
              </a:rPr>
              <a:t>decsision</a:t>
            </a:r>
            <a:r>
              <a:rPr lang="en-GB" sz="1200" dirty="0">
                <a:latin typeface="Calibri"/>
                <a:cs typeface="Calibri"/>
              </a:rPr>
              <a:t> making, views and opinions.</a:t>
            </a:r>
            <a:endParaRPr lang="en-US" sz="1200" dirty="0">
              <a:solidFill>
                <a:srgbClr val="000000"/>
              </a:solidFill>
              <a:latin typeface="Calibri"/>
              <a:cs typeface="Calibri"/>
            </a:endParaRPr>
          </a:p>
          <a:p>
            <a:r>
              <a:rPr lang="en-GB" sz="1200" dirty="0">
                <a:latin typeface="Calibri"/>
                <a:cs typeface="Calibri"/>
              </a:rPr>
              <a:t>Key words / spelling and meanings</a:t>
            </a:r>
          </a:p>
          <a:p>
            <a:r>
              <a:rPr lang="en-GB" sz="1200" dirty="0">
                <a:latin typeface="Calibri"/>
                <a:ea typeface="Calibri"/>
                <a:cs typeface="Calibri"/>
              </a:rPr>
              <a:t>Investigating renewable energies, tidal energy.</a:t>
            </a: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r>
              <a:rPr lang="en-US" sz="1200" dirty="0">
                <a:solidFill>
                  <a:srgbClr val="1F1F1F"/>
                </a:solidFill>
                <a:latin typeface="Arial"/>
                <a:cs typeface="Arial"/>
              </a:rPr>
              <a:t>Being curious and searching for answers is essential to understanding and predicting phenomena.</a:t>
            </a:r>
            <a:endParaRPr lang="en-US"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lIns="144000" tIns="45720" rIns="91440" bIns="45720" anchor="ctr" anchorCtr="0">
            <a:noAutofit/>
          </a:bodyPr>
          <a:lstStyle/>
          <a:p>
            <a:r>
              <a:rPr lang="en-US" sz="1200" dirty="0">
                <a:solidFill>
                  <a:srgbClr val="1F1F1F"/>
                </a:solidFill>
                <a:latin typeface="Arial"/>
                <a:cs typeface="Arial"/>
              </a:rPr>
              <a:t>Matter and the way it behaves defines our universe and shapes our lives.</a:t>
            </a:r>
            <a:endParaRPr lang="en-US"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r>
              <a:rPr lang="en-US" sz="1200" dirty="0">
                <a:solidFill>
                  <a:srgbClr val="1F1F1F"/>
                </a:solidFill>
                <a:latin typeface="Arial"/>
                <a:cs typeface="Arial"/>
              </a:rPr>
              <a:t>Design thinking and engineering offer technical and creative ways to meet society’s needs and wants.</a:t>
            </a:r>
            <a:endParaRPr lang="en-US"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r>
              <a:rPr lang="en-US" sz="1200">
                <a:latin typeface="Arial"/>
                <a:cs typeface="Arial"/>
              </a:rPr>
              <a:t>Annotating design ideas, idea development and detailed drawing.</a:t>
            </a:r>
            <a:endParaRPr lang="en-US" sz="1200">
              <a:solidFill>
                <a:srgbClr val="000000"/>
              </a:solidFill>
              <a:latin typeface="Arial"/>
              <a:cs typeface="Arial"/>
            </a:endParaRPr>
          </a:p>
          <a:p>
            <a:r>
              <a:rPr lang="en-US" sz="1200" dirty="0">
                <a:latin typeface="Arial"/>
                <a:cs typeface="Arial"/>
              </a:rPr>
              <a:t>Using ACCESSFM to </a:t>
            </a:r>
            <a:r>
              <a:rPr lang="en-US" sz="1200" dirty="0" err="1">
                <a:latin typeface="Arial"/>
                <a:cs typeface="Arial"/>
              </a:rPr>
              <a:t>analyse</a:t>
            </a:r>
            <a:r>
              <a:rPr lang="en-US" sz="1200" dirty="0">
                <a:latin typeface="Arial"/>
                <a:cs typeface="Arial"/>
              </a:rPr>
              <a:t> a task.</a:t>
            </a:r>
            <a:endParaRPr lang="en-US" sz="1200" dirty="0">
              <a:solidFill>
                <a:srgbClr val="000000"/>
              </a:solidFill>
              <a:latin typeface="Arial"/>
              <a:cs typeface="Arial"/>
            </a:endParaRPr>
          </a:p>
          <a:p>
            <a:r>
              <a:rPr lang="en-US" sz="1200" dirty="0">
                <a:latin typeface="Arial"/>
                <a:cs typeface="Arial"/>
              </a:rPr>
              <a:t>Using SWOT analysis to </a:t>
            </a:r>
            <a:r>
              <a:rPr lang="en-US" sz="1200" dirty="0" err="1">
                <a:latin typeface="Arial"/>
                <a:cs typeface="Arial"/>
              </a:rPr>
              <a:t>analyse</a:t>
            </a:r>
            <a:r>
              <a:rPr lang="en-US" sz="1200" dirty="0">
                <a:latin typeface="Arial"/>
                <a:cs typeface="Arial"/>
              </a:rPr>
              <a:t> ideas and existing products.</a:t>
            </a:r>
            <a:endParaRPr lang="en-US" sz="1200" dirty="0">
              <a:solidFill>
                <a:srgbClr val="000000"/>
              </a:solidFill>
              <a:latin typeface="Arial"/>
              <a:cs typeface="Arial"/>
            </a:endParaRPr>
          </a:p>
          <a:p>
            <a:r>
              <a:rPr lang="en-US" sz="1200" dirty="0">
                <a:latin typeface="Arial"/>
                <a:cs typeface="Arial"/>
              </a:rPr>
              <a:t>Using ACCESSFM to write a specification.</a:t>
            </a:r>
            <a:endParaRPr lang="en-US" dirty="0"/>
          </a:p>
          <a:p>
            <a:endParaRPr lang="en-US" sz="900"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lIns="144000" tIns="45720" rIns="91440" bIns="45720" anchor="ctr" anchorCtr="0">
            <a:noAutofit/>
          </a:bodyPr>
          <a:lstStyle/>
          <a:p>
            <a:r>
              <a:rPr lang="en-US" sz="1200" dirty="0">
                <a:solidFill>
                  <a:srgbClr val="1F1F1F"/>
                </a:solidFill>
                <a:latin typeface="Arial"/>
                <a:cs typeface="Arial"/>
              </a:rPr>
              <a:t>Computation is the foundation for our digital world.</a:t>
            </a:r>
            <a:endParaRPr lang="en-US"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lIns="180000" tIns="180000" rIns="180000" bIns="180000" anchor="t">
            <a:normAutofit/>
          </a:bodyPr>
          <a:lstStyle/>
          <a:p>
            <a:endParaRPr lang="en-US" sz="900" dirty="0"/>
          </a:p>
          <a:p>
            <a:r>
              <a:rPr lang="en-US" sz="1200" dirty="0">
                <a:latin typeface="Arial"/>
                <a:cs typeface="Arial"/>
              </a:rPr>
              <a:t>Understanding descriptions based on physical properties of materials. Selecting the most appropriate materials for specific products. Providing justified choice.</a:t>
            </a:r>
            <a:endParaRPr lang="en-US" sz="1200" dirty="0">
              <a:solidFill>
                <a:srgbClr val="000000"/>
              </a:solidFill>
              <a:latin typeface="Arial"/>
              <a:cs typeface="Arial"/>
            </a:endParaRPr>
          </a:p>
          <a:p>
            <a:r>
              <a:rPr lang="en-US" sz="1200" dirty="0">
                <a:latin typeface="Arial"/>
                <a:cs typeface="Arial"/>
              </a:rPr>
              <a:t>Discussing uses of recycled or sustainable materials</a:t>
            </a:r>
            <a:endParaRPr lang="en-US"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lIns="180000" tIns="180000" rIns="180000" bIns="180000" anchor="t">
            <a:normAutofit/>
          </a:bodyPr>
          <a:lstStyle/>
          <a:p>
            <a:endParaRPr lang="en-US" sz="900" dirty="0"/>
          </a:p>
          <a:p>
            <a:r>
              <a:rPr lang="en-US" sz="1200" dirty="0">
                <a:latin typeface="Arial"/>
                <a:cs typeface="Arial"/>
              </a:rPr>
              <a:t>Reading, scanning and selecting appropriate information to further develop descriptive and justified statements.</a:t>
            </a:r>
            <a:endParaRPr lang="en-US" sz="1200" dirty="0">
              <a:solidFill>
                <a:srgbClr val="000000"/>
              </a:solidFill>
              <a:latin typeface="Arial"/>
              <a:cs typeface="Arial"/>
            </a:endParaRPr>
          </a:p>
          <a:p>
            <a:r>
              <a:rPr lang="en-US" sz="1200" dirty="0">
                <a:latin typeface="Arial"/>
                <a:cs typeface="Arial"/>
              </a:rPr>
              <a:t>Using spreadsheets with key terminology to support planning for production.</a:t>
            </a:r>
            <a:endParaRPr lang="en-US" sz="1200" dirty="0">
              <a:solidFill>
                <a:srgbClr val="000000"/>
              </a:solidFill>
              <a:latin typeface="Arial"/>
              <a:cs typeface="Arial"/>
            </a:endParaRPr>
          </a:p>
          <a:p>
            <a:r>
              <a:rPr lang="en-US" sz="1200" dirty="0">
                <a:latin typeface="Arial"/>
                <a:cs typeface="Arial"/>
              </a:rPr>
              <a:t>Annotating detailed drawings, title block, component name and material selection.</a:t>
            </a:r>
            <a:endParaRPr lang="en-US"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r>
              <a:rPr lang="en-GB" sz="1100" dirty="0">
                <a:latin typeface="Calibri"/>
                <a:ea typeface="Calibri"/>
                <a:cs typeface="Calibri"/>
              </a:rPr>
              <a:t>What are you trying to achieve?</a:t>
            </a:r>
            <a:endParaRPr lang="en-US" sz="1100" dirty="0">
              <a:solidFill>
                <a:srgbClr val="000000"/>
              </a:solidFill>
              <a:latin typeface="Calibri"/>
              <a:ea typeface="Calibri"/>
              <a:cs typeface="Calibri"/>
            </a:endParaRPr>
          </a:p>
          <a:p>
            <a:pPr marL="285750" indent="-285750">
              <a:buFont typeface="Symbol,Sans-Serif"/>
              <a:buChar char="•"/>
            </a:pPr>
            <a:r>
              <a:rPr lang="en-GB" sz="1100" dirty="0">
                <a:solidFill>
                  <a:srgbClr val="1F1F1F"/>
                </a:solidFill>
                <a:latin typeface="Calibri"/>
                <a:ea typeface="Calibri"/>
                <a:cs typeface="Calibri"/>
              </a:rPr>
              <a:t>Ambitious, capable learners, ready to learn throughout their lives: Applying their understanding / thoughts to develop a solution. Investigating suitable materials and using their analysis to identify specific properties.</a:t>
            </a:r>
            <a:endParaRPr lang="en-US" sz="1100" dirty="0">
              <a:solidFill>
                <a:srgbClr val="000000"/>
              </a:solidFill>
              <a:latin typeface="Calibri"/>
              <a:ea typeface="Calibri"/>
              <a:cs typeface="Calibri"/>
            </a:endParaRPr>
          </a:p>
          <a:p>
            <a:pPr marL="285750" indent="-285750">
              <a:buFont typeface="Symbol,Sans-Serif"/>
              <a:buChar char="•"/>
            </a:pPr>
            <a:r>
              <a:rPr lang="en-GB" sz="1100" dirty="0">
                <a:solidFill>
                  <a:srgbClr val="1F1F1F"/>
                </a:solidFill>
                <a:latin typeface="Calibri"/>
                <a:ea typeface="Calibri"/>
                <a:cs typeface="Calibri"/>
              </a:rPr>
              <a:t>Enterprising, creative contributors, ready to play a full part in life and work: Design, engineer a creative prototype product to support thinking and create challenge.</a:t>
            </a:r>
            <a:endParaRPr lang="en-US" sz="1100" dirty="0">
              <a:solidFill>
                <a:srgbClr val="000000"/>
              </a:solidFill>
              <a:latin typeface="Calibri"/>
              <a:ea typeface="Calibri"/>
              <a:cs typeface="Calibri"/>
            </a:endParaRPr>
          </a:p>
          <a:p>
            <a:pPr marL="285750" indent="-285750">
              <a:buFont typeface="Symbol,Sans-Serif"/>
              <a:buChar char="•"/>
            </a:pPr>
            <a:r>
              <a:rPr lang="en-GB" sz="1100" dirty="0">
                <a:solidFill>
                  <a:srgbClr val="1F1F1F"/>
                </a:solidFill>
                <a:latin typeface="Calibri"/>
                <a:ea typeface="Calibri"/>
                <a:cs typeface="Calibri"/>
              </a:rPr>
              <a:t>Ethical, informed citizens of Wales and the world: design and making a product to represent the school and community.</a:t>
            </a:r>
            <a:endParaRPr lang="en-US" sz="1100" dirty="0">
              <a:solidFill>
                <a:srgbClr val="000000"/>
              </a:solidFill>
              <a:latin typeface="Calibri"/>
              <a:ea typeface="Calibri"/>
              <a:cs typeface="Calibri"/>
            </a:endParaRPr>
          </a:p>
          <a:p>
            <a:pPr marL="285750" indent="-285750">
              <a:buFont typeface="Symbol,Sans-Serif"/>
              <a:buChar char="•"/>
            </a:pPr>
            <a:r>
              <a:rPr lang="en-GB" sz="1100" dirty="0">
                <a:solidFill>
                  <a:srgbClr val="1F1F1F"/>
                </a:solidFill>
                <a:latin typeface="Calibri"/>
                <a:ea typeface="Calibri"/>
                <a:cs typeface="Calibri"/>
              </a:rPr>
              <a:t>Healthy, confident individuals, ready to lead fulfilling lives as valued members of society: Changing views and opinions and awareness of green opportunities. Using Sustainable materials.</a:t>
            </a:r>
            <a:endParaRPr lang="en-GB"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a:bodyPr>
          <a:lstStyle/>
          <a:p>
            <a:pPr algn="ctr"/>
            <a:r>
              <a:rPr lang="en-US" sz="1200" dirty="0">
                <a:latin typeface="Arial"/>
                <a:cs typeface="Arial"/>
              </a:rPr>
              <a:t>English: writing frameworks.</a:t>
            </a:r>
            <a:endParaRPr lang="en-US" sz="1200" dirty="0">
              <a:solidFill>
                <a:srgbClr val="000000"/>
              </a:solidFill>
              <a:latin typeface="Arial"/>
              <a:cs typeface="Arial"/>
            </a:endParaRPr>
          </a:p>
          <a:p>
            <a:pPr algn="ctr"/>
            <a:r>
              <a:rPr lang="en-US" sz="1200" dirty="0">
                <a:latin typeface="Arial"/>
                <a:cs typeface="Arial"/>
              </a:rPr>
              <a:t>Literacy: SPAG skills, extended writing.</a:t>
            </a:r>
            <a:endParaRPr lang="en-US" sz="1200" dirty="0">
              <a:solidFill>
                <a:srgbClr val="000000"/>
              </a:solidFill>
              <a:latin typeface="Arial"/>
              <a:cs typeface="Arial"/>
            </a:endParaRPr>
          </a:p>
          <a:p>
            <a:pPr algn="ctr"/>
            <a:r>
              <a:rPr lang="en-US" sz="1200" dirty="0">
                <a:latin typeface="Arial"/>
                <a:cs typeface="Arial"/>
              </a:rPr>
              <a:t>Oracy: reading and discussing.</a:t>
            </a:r>
            <a:endParaRPr lang="en-US"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lnSpcReduction="10000"/>
          </a:bodyPr>
          <a:lstStyle/>
          <a:p>
            <a:r>
              <a:rPr lang="en-GB" sz="1100" dirty="0">
                <a:latin typeface="Arial"/>
                <a:cs typeface="Arial"/>
              </a:rPr>
              <a:t>Using appropriate SPAG</a:t>
            </a:r>
            <a:r>
              <a:rPr lang="en-US" sz="1100" dirty="0">
                <a:latin typeface="Arial"/>
                <a:cs typeface="Arial"/>
              </a:rPr>
              <a:t> </a:t>
            </a:r>
            <a:endParaRPr lang="en-US" sz="1100">
              <a:solidFill>
                <a:srgbClr val="000000"/>
              </a:solidFill>
              <a:latin typeface="Arial"/>
              <a:cs typeface="Arial"/>
            </a:endParaRPr>
          </a:p>
          <a:p>
            <a:r>
              <a:rPr lang="en-GB" sz="1100" dirty="0">
                <a:latin typeface="Arial"/>
                <a:cs typeface="Arial"/>
              </a:rPr>
              <a:t>Using and applying ACCESSFM and SWOT analysis. Being able to spell each word correctly and understand their meaning.</a:t>
            </a:r>
            <a:r>
              <a:rPr lang="en-US" sz="1100" dirty="0">
                <a:latin typeface="Arial"/>
                <a:cs typeface="Arial"/>
              </a:rPr>
              <a:t> </a:t>
            </a:r>
            <a:endParaRPr lang="en-US" sz="1100" dirty="0">
              <a:solidFill>
                <a:srgbClr val="000000"/>
              </a:solidFill>
              <a:latin typeface="Arial"/>
              <a:cs typeface="Arial"/>
            </a:endParaRPr>
          </a:p>
          <a:p>
            <a:r>
              <a:rPr lang="en-GB" sz="1100" dirty="0">
                <a:latin typeface="Arial"/>
                <a:cs typeface="Arial"/>
              </a:rPr>
              <a:t>Read text from books, magazines and articles on the internet.</a:t>
            </a:r>
            <a:r>
              <a:rPr lang="en-US" sz="1100" dirty="0">
                <a:latin typeface="Arial"/>
                <a:cs typeface="Arial"/>
              </a:rPr>
              <a:t> </a:t>
            </a:r>
            <a:endParaRPr lang="en-US" sz="1100" dirty="0">
              <a:solidFill>
                <a:srgbClr val="000000"/>
              </a:solidFill>
              <a:latin typeface="Arial"/>
              <a:cs typeface="Arial"/>
            </a:endParaRPr>
          </a:p>
          <a:p>
            <a:r>
              <a:rPr lang="en-GB" sz="1100" dirty="0">
                <a:latin typeface="Arial"/>
                <a:cs typeface="Arial"/>
              </a:rPr>
              <a:t>Scan and select information.</a:t>
            </a:r>
            <a:r>
              <a:rPr lang="en-US" sz="1100" dirty="0">
                <a:latin typeface="Arial"/>
                <a:cs typeface="Arial"/>
              </a:rPr>
              <a:t> </a:t>
            </a:r>
            <a:endParaRPr lang="en-US" sz="1100" dirty="0">
              <a:solidFill>
                <a:srgbClr val="000000"/>
              </a:solidFill>
              <a:latin typeface="Arial"/>
              <a:cs typeface="Arial"/>
            </a:endParaRPr>
          </a:p>
          <a:p>
            <a:r>
              <a:rPr lang="en-US" sz="1100" dirty="0">
                <a:latin typeface="Arial"/>
                <a:cs typeface="Arial"/>
              </a:rPr>
              <a:t>Analyse the situation and undertake investigations.</a:t>
            </a:r>
            <a:endParaRPr lang="en-US" sz="1100" dirty="0">
              <a:solidFill>
                <a:srgbClr val="000000"/>
              </a:solidFill>
              <a:latin typeface="Arial"/>
              <a:cs typeface="Arial"/>
            </a:endParaRPr>
          </a:p>
          <a:p>
            <a:r>
              <a:rPr lang="en-GB" sz="1100" dirty="0">
                <a:latin typeface="Arial"/>
                <a:cs typeface="Arial"/>
              </a:rPr>
              <a:t>Annotate and analyse existing products. </a:t>
            </a:r>
            <a:endParaRPr lang="en-US" sz="1100">
              <a:solidFill>
                <a:srgbClr val="000000"/>
              </a:solidFill>
              <a:latin typeface="Arial"/>
              <a:cs typeface="Arial"/>
            </a:endParaRPr>
          </a:p>
          <a:p>
            <a:r>
              <a:rPr lang="en-GB" sz="1100" dirty="0">
                <a:latin typeface="Arial"/>
                <a:cs typeface="Arial"/>
              </a:rPr>
              <a:t>Annotate and analyse design ideas.</a:t>
            </a:r>
            <a:endParaRPr lang="en-US" sz="1100" dirty="0">
              <a:solidFill>
                <a:srgbClr val="000000"/>
              </a:solidFill>
              <a:latin typeface="Arial"/>
              <a:cs typeface="Arial"/>
            </a:endParaRPr>
          </a:p>
          <a:p>
            <a:r>
              <a:rPr lang="en-GB" sz="1100" dirty="0">
                <a:latin typeface="Arial"/>
                <a:cs typeface="Arial"/>
              </a:rPr>
              <a:t>Develop creative designs to meet the solution.</a:t>
            </a:r>
            <a:endParaRPr lang="en-US" sz="1100" dirty="0">
              <a:solidFill>
                <a:srgbClr val="000000"/>
              </a:solidFill>
              <a:latin typeface="Arial"/>
              <a:cs typeface="Arial"/>
            </a:endParaRPr>
          </a:p>
          <a:p>
            <a:r>
              <a:rPr lang="en-GB" sz="1100" dirty="0">
                <a:latin typeface="Arial"/>
                <a:cs typeface="Arial"/>
              </a:rPr>
              <a:t>Manufacture a scale model.</a:t>
            </a:r>
            <a:endParaRPr lang="en-GB"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a:bodyPr>
          <a:lstStyle/>
          <a:p>
            <a:r>
              <a:rPr lang="en-GB" sz="1100" dirty="0">
                <a:latin typeface="Calibri"/>
                <a:ea typeface="Calibri"/>
                <a:cs typeface="Calibri"/>
              </a:rPr>
              <a:t>Voice over presentation, linked videos to support investigation activities, physical models and demonstrations, local area visit / environment, digital investigations, practical demonstrations, manufacture.</a:t>
            </a:r>
            <a:endParaRPr lang="en-US"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sz="1200" dirty="0">
                <a:solidFill>
                  <a:srgbClr val="1F1F1F"/>
                </a:solidFill>
                <a:latin typeface="Segoe UI"/>
                <a:cs typeface="Segoe UI"/>
              </a:rPr>
              <a:t>Moving from teacher led basic skills and strategies to more complex ones.  Choosing appropriate tactics/strategies and know when  to change them.</a:t>
            </a:r>
            <a:endParaRPr lang="en-US" sz="1200" dirty="0">
              <a:solidFill>
                <a:srgbClr val="000000"/>
              </a:solidFill>
              <a:latin typeface="Segoe UI"/>
              <a:cs typeface="Segoe UI"/>
            </a:endParaRPr>
          </a:p>
          <a:p>
            <a:r>
              <a:rPr lang="en-US" sz="1200" dirty="0">
                <a:solidFill>
                  <a:srgbClr val="1F1F1F"/>
                </a:solidFill>
                <a:latin typeface="Segoe UI"/>
                <a:cs typeface="Segoe UI"/>
              </a:rPr>
              <a:t>Moving from bullet point format to paragraphs.</a:t>
            </a:r>
            <a:endParaRPr lang="en-US" sz="1200" dirty="0">
              <a:solidFill>
                <a:srgbClr val="000000"/>
              </a:solidFill>
              <a:latin typeface="Segoe UI"/>
              <a:cs typeface="Segoe UI"/>
            </a:endParaRPr>
          </a:p>
          <a:p>
            <a:r>
              <a:rPr lang="en-US" sz="1200" dirty="0">
                <a:solidFill>
                  <a:srgbClr val="1F1F1F"/>
                </a:solidFill>
                <a:latin typeface="Segoe UI"/>
                <a:cs typeface="Segoe UI"/>
              </a:rPr>
              <a:t>Extended writing skills.</a:t>
            </a:r>
            <a:endParaRPr lang="en-US"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sz="1200" dirty="0">
                <a:solidFill>
                  <a:srgbClr val="1F1F1F"/>
                </a:solidFill>
                <a:latin typeface="Segoe UI"/>
                <a:cs typeface="Segoe UI"/>
              </a:rPr>
              <a:t>Increasing subject knowledge from basic skills to complex ones. Deepening understanding of processes and how to work with others, sharing ideas with the emphasis of developing superior outcomes.</a:t>
            </a:r>
            <a:endParaRPr lang="en-US" sz="1200" dirty="0">
              <a:solidFill>
                <a:srgbClr val="000000"/>
              </a:solidFill>
              <a:latin typeface="Segoe UI"/>
              <a:cs typeface="Segoe UI"/>
            </a:endParaRPr>
          </a:p>
          <a:p>
            <a:r>
              <a:rPr lang="en-US" sz="1200" dirty="0">
                <a:solidFill>
                  <a:srgbClr val="1F1F1F"/>
                </a:solidFill>
                <a:latin typeface="Segoe UI"/>
                <a:cs typeface="Segoe UI"/>
              </a:rPr>
              <a:t>Annotating design ideas, product analysis techniques.</a:t>
            </a:r>
            <a:endParaRPr lang="en-US" sz="1200" dirty="0">
              <a:solidFill>
                <a:srgbClr val="000000"/>
              </a:solidFill>
              <a:latin typeface="Segoe UI"/>
              <a:cs typeface="Segoe UI"/>
            </a:endParaRPr>
          </a:p>
          <a:p>
            <a:r>
              <a:rPr lang="en-US" sz="1200" dirty="0">
                <a:solidFill>
                  <a:srgbClr val="1F1F1F"/>
                </a:solidFill>
                <a:latin typeface="Segoe UI"/>
                <a:cs typeface="Segoe UI"/>
              </a:rPr>
              <a:t>Application of key words.</a:t>
            </a:r>
            <a:endParaRPr lang="en-US"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1200" dirty="0">
                <a:solidFill>
                  <a:srgbClr val="1F1F1F"/>
                </a:solidFill>
                <a:latin typeface="MASSILIA VF"/>
              </a:rPr>
              <a:t>Linking the design and make activities and </a:t>
            </a:r>
            <a:r>
              <a:rPr lang="en-US" sz="1200" dirty="0" err="1">
                <a:solidFill>
                  <a:srgbClr val="1F1F1F"/>
                </a:solidFill>
                <a:latin typeface="MASSILIA VF"/>
              </a:rPr>
              <a:t>analyse</a:t>
            </a:r>
            <a:r>
              <a:rPr lang="en-US" sz="1200" dirty="0">
                <a:solidFill>
                  <a:srgbClr val="1F1F1F"/>
                </a:solidFill>
                <a:latin typeface="MASSILIA VF"/>
              </a:rPr>
              <a:t> against fitness for purpose.</a:t>
            </a:r>
            <a:endParaRPr lang="en-US" dirty="0">
              <a:latin typeface="MASSILIA VF"/>
            </a:endParaRP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sz="1200" dirty="0">
                <a:solidFill>
                  <a:srgbClr val="1F1F1F"/>
                </a:solidFill>
                <a:latin typeface="Arial"/>
                <a:cs typeface="Arial"/>
              </a:rPr>
              <a:t>Understanding </a:t>
            </a:r>
            <a:r>
              <a:rPr lang="en-US" sz="1200" u="sng" dirty="0">
                <a:solidFill>
                  <a:srgbClr val="1F1F1F"/>
                </a:solidFill>
                <a:latin typeface="Arial"/>
                <a:cs typeface="Arial"/>
              </a:rPr>
              <a:t>how </a:t>
            </a:r>
            <a:r>
              <a:rPr lang="en-US" sz="1200" dirty="0">
                <a:solidFill>
                  <a:srgbClr val="1F1F1F"/>
                </a:solidFill>
                <a:latin typeface="Arial"/>
                <a:cs typeface="Arial"/>
              </a:rPr>
              <a:t>to develop their own design and make skills in activities as well as </a:t>
            </a:r>
            <a:r>
              <a:rPr lang="en-US" sz="1200" dirty="0" err="1">
                <a:solidFill>
                  <a:srgbClr val="1F1F1F"/>
                </a:solidFill>
                <a:latin typeface="Arial"/>
                <a:cs typeface="Arial"/>
              </a:rPr>
              <a:t>utilising</a:t>
            </a:r>
            <a:r>
              <a:rPr lang="en-US" sz="1200" dirty="0">
                <a:solidFill>
                  <a:srgbClr val="1F1F1F"/>
                </a:solidFill>
                <a:latin typeface="Arial"/>
                <a:cs typeface="Arial"/>
              </a:rPr>
              <a:t> effective problem solving techniques.</a:t>
            </a:r>
            <a:endParaRPr lang="en-US" sz="1200" dirty="0">
              <a:solidFill>
                <a:srgbClr val="000000"/>
              </a:solidFill>
              <a:latin typeface="Arial"/>
              <a:cs typeface="Arial"/>
            </a:endParaRPr>
          </a:p>
          <a:p>
            <a:r>
              <a:rPr lang="en-US" sz="1200" dirty="0">
                <a:solidFill>
                  <a:srgbClr val="1F1F1F"/>
                </a:solidFill>
                <a:latin typeface="Arial"/>
                <a:cs typeface="Arial"/>
              </a:rPr>
              <a:t>Using correct terminology.</a:t>
            </a:r>
            <a:endParaRPr lang="en-US" sz="1200" dirty="0">
              <a:solidFill>
                <a:srgbClr val="000000"/>
              </a:solidFill>
              <a:latin typeface="Arial"/>
              <a:cs typeface="Arial"/>
            </a:endParaRPr>
          </a:p>
          <a:p>
            <a:r>
              <a:rPr lang="en-US" sz="1200" dirty="0">
                <a:solidFill>
                  <a:srgbClr val="1F1F1F"/>
                </a:solidFill>
                <a:latin typeface="Arial"/>
                <a:cs typeface="Arial"/>
              </a:rPr>
              <a:t>Descriptive writing with clear and logical reasoning.</a:t>
            </a:r>
            <a:endParaRPr lang="en-US"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1200" dirty="0">
                <a:solidFill>
                  <a:srgbClr val="1F1F1F"/>
                </a:solidFill>
                <a:latin typeface="Arial"/>
                <a:cs typeface="Arial"/>
              </a:rPr>
              <a:t>Understand the transferable skills following the design process from one project into the next.</a:t>
            </a:r>
            <a:endParaRPr lang="en-US"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dirty="0"/>
          </a:p>
          <a:p>
            <a:endParaRPr lang="en-US" sz="800" dirty="0"/>
          </a:p>
          <a:p>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171450" indent="-171450">
              <a:buFont typeface="Arial,Sans-Serif" panose="020B0604020202020204" pitchFamily="34" charset="0"/>
              <a:buChar char="•"/>
            </a:pPr>
            <a:r>
              <a:rPr lang="en-US" sz="1100" dirty="0">
                <a:solidFill>
                  <a:srgbClr val="000000"/>
                </a:solidFill>
                <a:latin typeface="Calibri"/>
                <a:ea typeface="Calibri"/>
                <a:cs typeface="Calibri"/>
              </a:rPr>
              <a:t>Can identify questions that can be investigated scientifically and suggest suitable methods of inquiry.</a:t>
            </a:r>
          </a:p>
          <a:p>
            <a:pPr marL="171450" indent="-171450">
              <a:buFont typeface="Arial,Sans-Serif" panose="020B0604020202020204" pitchFamily="34" charset="0"/>
              <a:buChar char="•"/>
            </a:pPr>
            <a:r>
              <a:rPr lang="en-US" sz="1100" dirty="0">
                <a:solidFill>
                  <a:srgbClr val="000000"/>
                </a:solidFill>
                <a:latin typeface="Calibri"/>
                <a:ea typeface="Calibri"/>
                <a:cs typeface="Calibri"/>
              </a:rPr>
              <a:t>I can suggest conclusions as a result of carrying out my inquiries.</a:t>
            </a:r>
          </a:p>
          <a:p>
            <a:pPr marL="171450" indent="-171450">
              <a:buFont typeface="Arial,Sans-Serif" panose="020B0604020202020204" pitchFamily="34" charset="0"/>
              <a:buChar char="•"/>
            </a:pPr>
            <a:r>
              <a:rPr lang="en-US" sz="1100" dirty="0">
                <a:solidFill>
                  <a:srgbClr val="000000"/>
                </a:solidFill>
                <a:latin typeface="Calibri"/>
                <a:ea typeface="Calibri"/>
                <a:cs typeface="Calibri"/>
              </a:rPr>
              <a:t>I can evaluate methods to suggest improvements.</a:t>
            </a:r>
          </a:p>
          <a:p>
            <a:pPr marL="171450" indent="-171450">
              <a:buFont typeface="Arial,Sans-Serif" panose="020B0604020202020204" pitchFamily="34" charset="0"/>
              <a:buChar char="•"/>
            </a:pPr>
            <a:r>
              <a:rPr lang="en-US" sz="1100" dirty="0">
                <a:solidFill>
                  <a:srgbClr val="000000"/>
                </a:solidFill>
                <a:latin typeface="Calibri"/>
                <a:ea typeface="Calibri"/>
                <a:cs typeface="Calibri"/>
              </a:rPr>
              <a:t>I can engage with scientific and technological evidence to inform my own opinions.</a:t>
            </a:r>
          </a:p>
          <a:p>
            <a:pPr marL="171450" indent="-171450">
              <a:buFont typeface="Arial,Sans-Serif" panose="020B0604020202020204" pitchFamily="34" charset="0"/>
              <a:buChar char="•"/>
            </a:pPr>
            <a:r>
              <a:rPr lang="en-US" sz="1100" dirty="0">
                <a:solidFill>
                  <a:srgbClr val="000000"/>
                </a:solidFill>
                <a:latin typeface="Calibri"/>
                <a:ea typeface="Calibri"/>
                <a:cs typeface="Calibri"/>
              </a:rPr>
              <a:t>I can understand how my actions and the actions of others impact on the environment and living things.</a:t>
            </a:r>
          </a:p>
          <a:p>
            <a:pPr marL="171450" indent="-171450">
              <a:buFont typeface="Arial,Sans-Serif" panose="020B0604020202020204" pitchFamily="34" charset="0"/>
              <a:buChar char="•"/>
            </a:pPr>
            <a:r>
              <a:rPr lang="en-US" sz="1100" dirty="0">
                <a:solidFill>
                  <a:srgbClr val="000000"/>
                </a:solidFill>
                <a:latin typeface="Calibri"/>
                <a:ea typeface="Calibri"/>
                <a:cs typeface="Calibri"/>
              </a:rPr>
              <a:t>I can draw inspiration to design from historical, cultural and other sources.</a:t>
            </a:r>
          </a:p>
          <a:p>
            <a:pPr marL="171450" indent="-171450">
              <a:buFont typeface="Arial,Sans-Serif" panose="020B0604020202020204" pitchFamily="34" charset="0"/>
              <a:buChar char="•"/>
            </a:pPr>
            <a:r>
              <a:rPr lang="en-US" sz="1100" dirty="0">
                <a:solidFill>
                  <a:srgbClr val="000000"/>
                </a:solidFill>
                <a:latin typeface="Calibri"/>
                <a:ea typeface="Calibri"/>
                <a:cs typeface="Calibri"/>
              </a:rPr>
              <a:t>I can creatively respond to the needs and wants of the user, based on the context and on the information collected.</a:t>
            </a:r>
          </a:p>
          <a:p>
            <a:pPr marL="171450" indent="-171450">
              <a:buFont typeface="Arial,Sans-Serif" panose="020B0604020202020204" pitchFamily="34" charset="0"/>
              <a:buChar char="•"/>
            </a:pPr>
            <a:r>
              <a:rPr lang="en-US" sz="1100" dirty="0">
                <a:solidFill>
                  <a:srgbClr val="000000"/>
                </a:solidFill>
                <a:latin typeface="Calibri"/>
                <a:ea typeface="Calibri"/>
                <a:cs typeface="Calibri"/>
              </a:rPr>
              <a:t>I can identify and consider factors when developing design proposals.</a:t>
            </a:r>
          </a:p>
          <a:p>
            <a:pPr marL="171450" indent="-171450">
              <a:buFont typeface="Arial,Sans-Serif" panose="020B0604020202020204" pitchFamily="34" charset="0"/>
              <a:buChar char="•"/>
            </a:pPr>
            <a:r>
              <a:rPr lang="en-US" sz="1100" dirty="0">
                <a:solidFill>
                  <a:srgbClr val="000000"/>
                </a:solidFill>
                <a:latin typeface="Calibri"/>
                <a:ea typeface="Calibri"/>
                <a:cs typeface="Calibri"/>
              </a:rPr>
              <a:t>I can apply my </a:t>
            </a:r>
            <a:r>
              <a:rPr lang="en-US" sz="1100" i="1" dirty="0">
                <a:solidFill>
                  <a:srgbClr val="000000"/>
                </a:solidFill>
                <a:latin typeface="Calibri"/>
                <a:ea typeface="Calibri"/>
                <a:cs typeface="Calibri"/>
              </a:rPr>
              <a:t>knowledge</a:t>
            </a:r>
            <a:r>
              <a:rPr lang="en-US" sz="1100" dirty="0">
                <a:solidFill>
                  <a:srgbClr val="000000"/>
                </a:solidFill>
                <a:latin typeface="Calibri"/>
                <a:ea typeface="Calibri"/>
                <a:cs typeface="Calibri"/>
              </a:rPr>
              <a:t> and </a:t>
            </a:r>
            <a:r>
              <a:rPr lang="en-US" sz="1100" i="1" dirty="0">
                <a:solidFill>
                  <a:srgbClr val="000000"/>
                </a:solidFill>
                <a:latin typeface="Calibri"/>
                <a:ea typeface="Calibri"/>
                <a:cs typeface="Calibri"/>
              </a:rPr>
              <a:t>skills</a:t>
            </a:r>
            <a:r>
              <a:rPr lang="en-US" sz="1100" dirty="0">
                <a:solidFill>
                  <a:srgbClr val="000000"/>
                </a:solidFill>
                <a:latin typeface="Calibri"/>
                <a:ea typeface="Calibri"/>
                <a:cs typeface="Calibri"/>
              </a:rPr>
              <a:t> when making design decisions in order to produce specific outcomes.</a:t>
            </a:r>
          </a:p>
          <a:p>
            <a:pPr marL="171450" indent="-171450">
              <a:buFont typeface="Arial,Sans-Serif" panose="020B0604020202020204" pitchFamily="34" charset="0"/>
              <a:buChar char="•"/>
            </a:pPr>
            <a:r>
              <a:rPr lang="en-US" sz="1100" dirty="0">
                <a:solidFill>
                  <a:srgbClr val="000000"/>
                </a:solidFill>
                <a:latin typeface="Calibri"/>
                <a:ea typeface="Calibri"/>
                <a:cs typeface="Calibri"/>
              </a:rPr>
              <a:t>I can consider how my design proposals will solve problems and how this may affect the environment.</a:t>
            </a:r>
            <a:endParaRPr lang="en-US"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171450" indent="-171450">
              <a:buFont typeface="Arial" panose="020B0604020202020204" pitchFamily="34" charset="0"/>
              <a:buChar char="•"/>
            </a:pPr>
            <a:endParaRPr lang="en-US" sz="900" dirty="0"/>
          </a:p>
          <a:p>
            <a:pPr marL="171450" indent="-171450">
              <a:buFont typeface="Arial,Sans-Serif" panose="020B0604020202020204" pitchFamily="34" charset="0"/>
              <a:buChar char="•"/>
            </a:pPr>
            <a:r>
              <a:rPr lang="en-US" sz="1200" dirty="0">
                <a:latin typeface="Calibri"/>
                <a:ea typeface="Calibri"/>
                <a:cs typeface="Calibri"/>
              </a:rPr>
              <a:t>I can research, devise and use suitable methods of inquiry to investigate my scientific questions. </a:t>
            </a:r>
            <a:endParaRPr lang="en-US" sz="1200" dirty="0">
              <a:solidFill>
                <a:srgbClr val="000000"/>
              </a:solidFill>
              <a:latin typeface="Calibri"/>
              <a:ea typeface="Calibri"/>
              <a:cs typeface="Calibri"/>
            </a:endParaRPr>
          </a:p>
          <a:p>
            <a:pPr marL="171450" indent="-171450">
              <a:buFont typeface="Arial,Sans-Serif" panose="020B0604020202020204" pitchFamily="34" charset="0"/>
              <a:buChar char="•"/>
            </a:pPr>
            <a:r>
              <a:rPr lang="en-US" sz="1200" dirty="0">
                <a:latin typeface="Calibri"/>
                <a:ea typeface="Calibri"/>
                <a:cs typeface="Calibri"/>
              </a:rPr>
              <a:t>I can use my findings to draw valid conclusions. </a:t>
            </a:r>
            <a:endParaRPr lang="en-US" sz="1200" dirty="0">
              <a:solidFill>
                <a:srgbClr val="000000"/>
              </a:solidFill>
              <a:latin typeface="Calibri"/>
              <a:ea typeface="Calibri"/>
              <a:cs typeface="Calibri"/>
            </a:endParaRPr>
          </a:p>
          <a:p>
            <a:pPr marL="171450" indent="-171450">
              <a:buFont typeface="Arial,Sans-Serif" panose="020B0604020202020204" pitchFamily="34" charset="0"/>
              <a:buChar char="•"/>
            </a:pPr>
            <a:r>
              <a:rPr lang="en-US" sz="1100" dirty="0">
                <a:latin typeface="Calibri"/>
                <a:ea typeface="Calibri"/>
                <a:cs typeface="Calibri"/>
              </a:rPr>
              <a:t>I can </a:t>
            </a:r>
            <a:r>
              <a:rPr lang="en-US" sz="1100" dirty="0" err="1">
                <a:latin typeface="Calibri"/>
                <a:ea typeface="Calibri"/>
                <a:cs typeface="Calibri"/>
              </a:rPr>
              <a:t>recognise</a:t>
            </a:r>
            <a:r>
              <a:rPr lang="en-US" sz="1100" dirty="0">
                <a:latin typeface="Calibri"/>
                <a:ea typeface="Calibri"/>
                <a:cs typeface="Calibri"/>
              </a:rPr>
              <a:t> and act on user needs and wants in increasingly challenging contexts. </a:t>
            </a:r>
            <a:endParaRPr lang="en-US" sz="1100" dirty="0">
              <a:solidFill>
                <a:srgbClr val="000000"/>
              </a:solidFill>
              <a:latin typeface="Calibri"/>
              <a:ea typeface="Calibri"/>
              <a:cs typeface="Calibri"/>
            </a:endParaRPr>
          </a:p>
          <a:p>
            <a:pPr marL="171450" indent="-171450">
              <a:buFont typeface="Arial,Sans-Serif" panose="020B0604020202020204" pitchFamily="34" charset="0"/>
              <a:buChar char="•"/>
            </a:pPr>
            <a:r>
              <a:rPr lang="en-US" sz="1100" dirty="0">
                <a:latin typeface="Calibri"/>
                <a:ea typeface="Calibri"/>
                <a:cs typeface="Calibri"/>
              </a:rPr>
              <a:t>I can develop my </a:t>
            </a:r>
            <a:r>
              <a:rPr lang="en-US" sz="1100" i="1" dirty="0">
                <a:latin typeface="Calibri"/>
                <a:ea typeface="Calibri"/>
                <a:cs typeface="Calibri"/>
              </a:rPr>
              <a:t>design thinking</a:t>
            </a:r>
            <a:r>
              <a:rPr lang="en-US" sz="1100" dirty="0">
                <a:latin typeface="Calibri"/>
                <a:ea typeface="Calibri"/>
                <a:cs typeface="Calibri"/>
              </a:rPr>
              <a:t> to test and refine my design decisions by responding to success and failure </a:t>
            </a:r>
            <a:endParaRPr lang="en-US" sz="1100" dirty="0">
              <a:solidFill>
                <a:srgbClr val="000000"/>
              </a:solidFill>
              <a:latin typeface="Calibri"/>
              <a:ea typeface="Calibri"/>
              <a:cs typeface="Calibri"/>
            </a:endParaRPr>
          </a:p>
          <a:p>
            <a:pPr marL="171450" indent="-171450">
              <a:buFont typeface="Arial,Sans-Serif" panose="020B0604020202020204" pitchFamily="34" charset="0"/>
              <a:buChar char="•"/>
            </a:pPr>
            <a:r>
              <a:rPr lang="en-US" sz="1100" dirty="0">
                <a:latin typeface="Calibri"/>
                <a:ea typeface="Calibri"/>
                <a:cs typeface="Calibri"/>
              </a:rPr>
              <a:t>I can develop my </a:t>
            </a:r>
            <a:r>
              <a:rPr lang="en-US" sz="1100" i="1" dirty="0">
                <a:latin typeface="Calibri"/>
                <a:ea typeface="Calibri"/>
                <a:cs typeface="Calibri"/>
              </a:rPr>
              <a:t>knowledge</a:t>
            </a:r>
            <a:r>
              <a:rPr lang="en-US" sz="1100" dirty="0">
                <a:latin typeface="Calibri"/>
                <a:ea typeface="Calibri"/>
                <a:cs typeface="Calibri"/>
              </a:rPr>
              <a:t> and </a:t>
            </a:r>
            <a:r>
              <a:rPr lang="en-US" sz="1100" i="1" dirty="0">
                <a:latin typeface="Calibri"/>
                <a:ea typeface="Calibri"/>
                <a:cs typeface="Calibri"/>
              </a:rPr>
              <a:t>skills</a:t>
            </a:r>
            <a:r>
              <a:rPr lang="en-US" sz="1100" dirty="0">
                <a:latin typeface="Calibri"/>
                <a:ea typeface="Calibri"/>
                <a:cs typeface="Calibri"/>
              </a:rPr>
              <a:t> to support and refine my design decisions in order to produce purposeful outcomes. </a:t>
            </a:r>
            <a:endParaRPr lang="en-US" sz="1100" dirty="0">
              <a:solidFill>
                <a:srgbClr val="000000"/>
              </a:solidFill>
              <a:latin typeface="Calibri"/>
              <a:ea typeface="Calibri"/>
              <a:cs typeface="Calibri"/>
            </a:endParaRPr>
          </a:p>
          <a:p>
            <a:pPr marL="171450" indent="-171450">
              <a:buFont typeface="Arial,Sans-Serif" panose="020B0604020202020204" pitchFamily="34" charset="0"/>
              <a:buChar char="•"/>
            </a:pPr>
            <a:r>
              <a:rPr lang="en-US" sz="1100" dirty="0">
                <a:latin typeface="Calibri"/>
                <a:ea typeface="Calibri"/>
                <a:cs typeface="Calibri"/>
              </a:rPr>
              <a:t>I can use a variety of design communication methods and techniques to develop and present ideas clearly, and can respond constructively to feedback.</a:t>
            </a:r>
            <a:endParaRPr lang="en-US"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r>
              <a:rPr lang="en-US" sz="900" dirty="0">
                <a:latin typeface="MASSILIA VF"/>
              </a:rPr>
              <a:t>Knowledge of renewable energy and its applications. Recap on information discovered in year 7.</a:t>
            </a:r>
            <a:endParaRPr lang="en-US" sz="900" dirty="0"/>
          </a:p>
          <a:p>
            <a:r>
              <a:rPr lang="en-US" sz="900" dirty="0">
                <a:latin typeface="MASSILIA VF"/>
              </a:rPr>
              <a:t>Background information from Welsh Assembly and </a:t>
            </a:r>
            <a:r>
              <a:rPr lang="en-US" sz="900" dirty="0" err="1">
                <a:latin typeface="MASSILIA VF"/>
              </a:rPr>
              <a:t>esxisting</a:t>
            </a:r>
            <a:r>
              <a:rPr lang="en-US" sz="900" dirty="0">
                <a:latin typeface="MASSILIA VF"/>
              </a:rPr>
              <a:t> multi million plan.</a:t>
            </a:r>
            <a:endParaRPr lang="en-US" sz="900" dirty="0"/>
          </a:p>
          <a:p>
            <a:r>
              <a:rPr lang="en-US" sz="900">
                <a:latin typeface="MASSILIA VF"/>
              </a:rPr>
              <a:t>Knowledge of the surrounding area and potential flood risk information.</a:t>
            </a:r>
            <a:endParaRPr lang="en-US" sz="900" dirty="0"/>
          </a:p>
          <a:p>
            <a:r>
              <a:rPr lang="en-US" sz="900" dirty="0">
                <a:latin typeface="MASSILIA VF"/>
              </a:rPr>
              <a:t>Writing a report on present </a:t>
            </a:r>
            <a:r>
              <a:rPr lang="en-US" sz="900" dirty="0" err="1">
                <a:latin typeface="MASSILIA VF"/>
              </a:rPr>
              <a:t>fllood</a:t>
            </a:r>
            <a:r>
              <a:rPr lang="en-US" sz="900" dirty="0">
                <a:latin typeface="MASSILIA VF"/>
              </a:rPr>
              <a:t> risks along the Dee Estuary.</a:t>
            </a:r>
            <a:endParaRPr lang="en-US" sz="900" dirty="0"/>
          </a:p>
          <a:p>
            <a:r>
              <a:rPr lang="en-US" sz="900" dirty="0">
                <a:latin typeface="MASSILIA VF"/>
              </a:rPr>
              <a:t>Scale and proportion. Calculating scale.</a:t>
            </a:r>
            <a:endParaRPr lang="en-US" sz="900" dirty="0"/>
          </a:p>
          <a:p>
            <a:r>
              <a:rPr lang="en-US" sz="900" dirty="0">
                <a:latin typeface="MASSILIA VF"/>
              </a:rPr>
              <a:t>Manufacturing scale models.</a:t>
            </a:r>
            <a:endParaRPr lang="en-US" sz="900" dirty="0"/>
          </a:p>
          <a:p>
            <a:r>
              <a:rPr lang="en-US" sz="900" dirty="0">
                <a:latin typeface="MASSILIA VF"/>
              </a:rPr>
              <a:t>Using modelling materials to create a solution.</a:t>
            </a:r>
            <a:endParaRPr lang="en-US" sz="900" dirty="0"/>
          </a:p>
          <a:p>
            <a:endParaRPr lang="en-US" sz="900"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r>
              <a:rPr lang="en-US" sz="900" dirty="0">
                <a:latin typeface="MASSILIA VF"/>
              </a:rPr>
              <a:t>Undertaking specific research to gather key information on sea level rise and impact on the Dee Estuary over the next 50 years.</a:t>
            </a:r>
          </a:p>
          <a:p>
            <a:r>
              <a:rPr lang="en-US" sz="900" dirty="0">
                <a:latin typeface="MASSILIA VF"/>
              </a:rPr>
              <a:t>Research into varied barrier and barrage designs. Their impact and benefits.</a:t>
            </a:r>
          </a:p>
          <a:p>
            <a:r>
              <a:rPr lang="en-US" sz="900" dirty="0">
                <a:latin typeface="MASSILIA VF"/>
              </a:rPr>
              <a:t>Write a report </a:t>
            </a:r>
            <a:r>
              <a:rPr lang="en-US" sz="900" dirty="0" err="1">
                <a:latin typeface="MASSILIA VF"/>
              </a:rPr>
              <a:t>argueing</a:t>
            </a:r>
            <a:r>
              <a:rPr lang="en-US" sz="900" dirty="0">
                <a:latin typeface="MASSILIA VF"/>
              </a:rPr>
              <a:t> the advantages of having a barrier / </a:t>
            </a:r>
            <a:r>
              <a:rPr lang="en-US" sz="900" dirty="0" err="1">
                <a:latin typeface="MASSILIA VF"/>
              </a:rPr>
              <a:t>barage</a:t>
            </a:r>
            <a:r>
              <a:rPr lang="en-US" sz="900" dirty="0">
                <a:latin typeface="MASSILIA VF"/>
              </a:rPr>
              <a:t> on the Dee Estuary.</a:t>
            </a:r>
          </a:p>
          <a:p>
            <a:r>
              <a:rPr lang="en-US" sz="900" dirty="0">
                <a:latin typeface="MASSILIA VF"/>
              </a:rPr>
              <a:t>Manufacture a solution. Scale model using recycled and sustainable materials.</a:t>
            </a:r>
          </a:p>
          <a:p>
            <a:r>
              <a:rPr lang="en-US" sz="900" dirty="0">
                <a:latin typeface="MASSILIA VF"/>
              </a:rPr>
              <a:t>Delivered in dragon's den scenario. </a:t>
            </a:r>
            <a:endParaRPr lang="en-US" sz="90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r>
              <a:rPr lang="en-US" sz="900" dirty="0">
                <a:latin typeface="MASSILIA VF"/>
              </a:rPr>
              <a:t>Investigations centered around flood risks over 10 year periods for next 100 years. Flood maps etc.</a:t>
            </a:r>
          </a:p>
          <a:p>
            <a:r>
              <a:rPr lang="en-US" sz="900" dirty="0">
                <a:latin typeface="MASSILIA VF"/>
              </a:rPr>
              <a:t>Benefits to Deeside and North Wales with a system to create renewable energy.</a:t>
            </a:r>
          </a:p>
          <a:p>
            <a:r>
              <a:rPr lang="en-US" sz="900">
                <a:latin typeface="MASSILIA VF"/>
              </a:rPr>
              <a:t>Designing to scale. Using grid coordinates from OS map.</a:t>
            </a:r>
            <a:endParaRPr lang="en-US" sz="900" dirty="0">
              <a:latin typeface="MASSILIA VF"/>
            </a:endParaRPr>
          </a:p>
          <a:p>
            <a:r>
              <a:rPr lang="en-US" sz="900" dirty="0">
                <a:latin typeface="MASSILIA VF"/>
              </a:rPr>
              <a:t>Planning for production; consider materials.</a:t>
            </a:r>
          </a:p>
          <a:p>
            <a:r>
              <a:rPr lang="en-US" sz="900" dirty="0">
                <a:latin typeface="MASSILIA VF"/>
              </a:rPr>
              <a:t>How to manufacture scale buildings, river banks, bridges and a tidal barrier / barrage.</a:t>
            </a:r>
          </a:p>
          <a:p>
            <a:endParaRPr lang="en-US" sz="900" dirty="0">
              <a:latin typeface="MASSILIA VF"/>
            </a:endParaRPr>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a:normAutofit/>
          </a:bodyPr>
          <a:lstStyle/>
          <a:p>
            <a:endParaRPr lang="en-US" sz="900"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r>
              <a:rPr lang="en-US" sz="900" dirty="0">
                <a:latin typeface="MASSILIA VF"/>
              </a:rPr>
              <a:t>Manufacturing a prototype scale model based on actual situation which the Welsh Assembly has already considered multi million investment. </a:t>
            </a:r>
          </a:p>
          <a:p>
            <a:r>
              <a:rPr lang="en-US" sz="900" dirty="0">
                <a:latin typeface="MASSILIA VF"/>
              </a:rPr>
              <a:t>Potential future flood risks from seal level rise, its impact on the local environment, both negative and positive.</a:t>
            </a:r>
          </a:p>
          <a:p>
            <a:r>
              <a:rPr lang="en-US" sz="900" dirty="0">
                <a:latin typeface="MASSILIA VF"/>
              </a:rPr>
              <a:t>Possible solutions and outcomes that could benefit the area.</a:t>
            </a:r>
            <a:endParaRPr lang="en-US" sz="900" dirty="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5B19871-5CF5-4751-917E-048756547829}">
  <ds:schemaRefs>
    <ds:schemaRef ds:uri="c9827502-ad03-49b1-85da-f0239239a6b1"/>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dd53f9ed-aba7-4473-9642-666960874982"/>
    <ds:schemaRef ds:uri="http://www.w3.org/XML/1998/namespace"/>
    <ds:schemaRef ds:uri="http://purl.org/dc/dcmitype/"/>
  </ds:schemaRefs>
</ds:datastoreItem>
</file>

<file path=customXml/itemProps2.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4698</TotalTime>
  <Words>118</Words>
  <Application>Microsoft Office PowerPoint</Application>
  <PresentationFormat>Custom</PresentationFormat>
  <Paragraphs>29</Paragraphs>
  <Slides>7</Slides>
  <Notes>0</Notes>
  <HiddenSlides>0</HiddenSlides>
  <MMClips>0</MMClip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303</cp:revision>
  <dcterms:created xsi:type="dcterms:W3CDTF">2024-02-26T09:08:58Z</dcterms:created>
  <dcterms:modified xsi:type="dcterms:W3CDTF">2024-07-01T17:47:10Z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