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659DD8-6C19-3F9C-22AA-7DEA4B02DFAC}" v="1" dt="2024-07-12T07:32:02.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4" d="100"/>
          <a:sy n="84" d="100"/>
        </p:scale>
        <p:origin x="10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b9882969e1033caa9cb61b2abce28d07aed353fe0545572783f94e123cc5ec21::" providerId="AD" clId="Web-{04659DD8-6C19-3F9C-22AA-7DEA4B02DFAC}"/>
    <pc:docChg chg="modSld">
      <pc:chgData name="Guest User" userId="S::urn:spo:anon#b9882969e1033caa9cb61b2abce28d07aed353fe0545572783f94e123cc5ec21::" providerId="AD" clId="Web-{04659DD8-6C19-3F9C-22AA-7DEA4B02DFAC}" dt="2024-07-12T07:32:02.724" v="0" actId="20577"/>
      <pc:docMkLst>
        <pc:docMk/>
      </pc:docMkLst>
      <pc:sldChg chg="modSp">
        <pc:chgData name="Guest User" userId="S::urn:spo:anon#b9882969e1033caa9cb61b2abce28d07aed353fe0545572783f94e123cc5ec21::" providerId="AD" clId="Web-{04659DD8-6C19-3F9C-22AA-7DEA4B02DFAC}" dt="2024-07-12T07:32:02.724" v="0" actId="20577"/>
        <pc:sldMkLst>
          <pc:docMk/>
          <pc:sldMk cId="2458432041" sldId="280"/>
        </pc:sldMkLst>
        <pc:spChg chg="mod">
          <ac:chgData name="Guest User" userId="S::urn:spo:anon#b9882969e1033caa9cb61b2abce28d07aed353fe0545572783f94e123cc5ec21::" providerId="AD" clId="Web-{04659DD8-6C19-3F9C-22AA-7DEA4B02DFAC}" dt="2024-07-12T07:32:02.724" v="0" actId="20577"/>
          <ac:spMkLst>
            <pc:docMk/>
            <pc:sldMk cId="2458432041" sldId="280"/>
            <ac:spMk id="8" creationId="{97EB6683-88F8-01FA-20AA-E88062DEF1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www.openmiddle.com/probability-with-spinners/" TargetMode="External"/><Relationship Id="rId2" Type="http://schemas.openxmlformats.org/officeDocument/2006/relationships/hyperlink" Target="https://www.openmiddle.com/mean-median-mode/" TargetMode="Externa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a:t>9</a:t>
            </a:r>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sz="2100" dirty="0"/>
              <a:t>Interpretation of Information</a:t>
            </a:r>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a:t>Mathematics and Numeracy</a:t>
            </a:r>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latin typeface="MASSILIA VF"/>
              </a:rPr>
              <a:t>Reasoning about the sizes and properties of shapes and their surrounding spaces helps learners to make sense of the physical world and the world of mathematical shapes. Geometry and measurement have applications in many fields, including art, construction, science and </a:t>
            </a:r>
            <a:r>
              <a:rPr lang="en-US" sz="900">
                <a:latin typeface="MASSILIA VF"/>
              </a:rPr>
              <a:t>technology, engineering, and astronomy.</a:t>
            </a:r>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171450" indent="-171450" fontAlgn="base">
              <a:spcBef>
                <a:spcPts val="0"/>
              </a:spcBef>
              <a:buFont typeface="Arial" panose="020B0604020202020204" pitchFamily="34" charset="0"/>
              <a:buChar char="•"/>
            </a:pPr>
            <a:r>
              <a:rPr lang="en-GB" sz="900" dirty="0"/>
              <a:t>I can convert between standard units, including applying my understanding of place value to convert between metric units.</a:t>
            </a:r>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r>
              <a:rPr lang="en-GB" sz="900" dirty="0"/>
              <a:t>I have collected different types of data to answer a variety of questions that have been posed, demonstrating an understanding of the importance of collecting relevant data.</a:t>
            </a:r>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r>
              <a:rPr lang="en-GB" sz="900" dirty="0"/>
              <a:t>I have represented information by creating a variety of appropriate charts of increasing complexity, including tally charts, frequency tables, bar graphs and line graphs.</a:t>
            </a:r>
          </a:p>
          <a:p>
            <a:pPr marL="171450" indent="-171450" fontAlgn="base">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r>
              <a:rPr lang="en-GB" sz="900" dirty="0"/>
              <a:t>I can find and use the mean of a simple set of data to explain how the statistics do, or do not, support an argument. I can recognise how anomalies affect the mean.</a:t>
            </a:r>
          </a:p>
          <a:p>
            <a:pPr marL="171450" indent="-171450" fontAlgn="t">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r>
              <a:rPr lang="en-GB" sz="900" dirty="0"/>
              <a:t>I can find and use the mean of a simple set of data to explain how the statistics do, or do not, support an argument. I can recognise how anomalies affect the mean.</a:t>
            </a:r>
          </a:p>
          <a:p>
            <a:pPr marL="171450" indent="-171450" fontAlgn="t">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r>
              <a:rPr lang="en-GB" sz="900" dirty="0"/>
              <a:t>I have explored outcomes and chance, using appropriate language, and am beginning to use numerical values to represent probability.</a:t>
            </a:r>
          </a:p>
          <a:p>
            <a:pPr marL="171450" indent="-171450">
              <a:buFont typeface="Arial" panose="020B0604020202020204" pitchFamily="34" charset="0"/>
              <a:buChar char="•"/>
            </a:pPr>
            <a:endParaRPr lang="en-US" sz="6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3</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Autofit/>
          </a:bodyPr>
          <a:lstStyle/>
          <a:p>
            <a:pPr marL="171450" indent="-171450" fontAlgn="base">
              <a:spcBef>
                <a:spcPts val="0"/>
              </a:spcBef>
              <a:buFont typeface="Arial" panose="020B0604020202020204" pitchFamily="34" charset="0"/>
              <a:buChar char="•"/>
            </a:pPr>
            <a:r>
              <a:rPr lang="en-GB" sz="900" dirty="0"/>
              <a:t>I can represent and use compound measures, using standard units, and I can demonstrate an understanding of the relationship between a formula representing a measurement and the units used.</a:t>
            </a:r>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r>
              <a:rPr lang="en-GB" sz="900" dirty="0"/>
              <a:t>I can choose a sensible hypothesis to investigate. I have explored the relationship between the type of data I have collected (including qualitative and quantitative) and how this can be manipulated and represented.</a:t>
            </a:r>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r>
              <a:rPr lang="en-GB" sz="900" dirty="0"/>
              <a:t>I can make informed choices about how to organise and represent data, using a wide range of graphs and charts, including pie charts, frequency diagrams and frequency polygons.</a:t>
            </a:r>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r>
              <a:rPr lang="en-GB" sz="900" dirty="0"/>
              <a:t>I have understood that different averages can be used to compare data, including grouped data, recognising the advantages and disadvantages of each average.</a:t>
            </a:r>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endParaRPr lang="en-GB" sz="900" dirty="0"/>
          </a:p>
          <a:p>
            <a:pPr marL="171450" indent="-171450" fontAlgn="t">
              <a:spcBef>
                <a:spcPts val="0"/>
              </a:spcBef>
              <a:buFont typeface="Arial" panose="020B0604020202020204" pitchFamily="34" charset="0"/>
              <a:buChar char="•"/>
            </a:pPr>
            <a:r>
              <a:rPr lang="en-GB" sz="900" dirty="0"/>
              <a:t>I have explored trends and anomalies in data sets, investigating correlation between two variables.</a:t>
            </a:r>
          </a:p>
          <a:p>
            <a:pPr marL="171450" indent="-171450" fontAlgn="t">
              <a:spcBef>
                <a:spcPts val="0"/>
              </a:spcBef>
              <a:buFont typeface="Arial" panose="020B0604020202020204" pitchFamily="34" charset="0"/>
              <a:buChar char="•"/>
            </a:pPr>
            <a:r>
              <a:rPr lang="en-GB" sz="900" dirty="0"/>
              <a:t>I have used data to draw conclusions about hypotheses and I have communicated my findings clearly. I can critique my own methods and findings.</a:t>
            </a:r>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endParaRPr lang="en-GB" sz="900" dirty="0"/>
          </a:p>
          <a:p>
            <a:pPr marL="171450" indent="-171450" fontAlgn="base">
              <a:spcBef>
                <a:spcPts val="0"/>
              </a:spcBef>
              <a:buFont typeface="Arial" panose="020B0604020202020204" pitchFamily="34" charset="0"/>
              <a:buChar char="•"/>
            </a:pPr>
            <a:r>
              <a:rPr lang="en-GB" sz="900" dirty="0"/>
              <a:t>I have systematically explored all the possible mutually exclusive outcomes of successive and combined events.</a:t>
            </a:r>
          </a:p>
          <a:p>
            <a:pPr marL="171450" indent="-171450">
              <a:spcBef>
                <a:spcPts val="0"/>
              </a:spcBef>
              <a:buFont typeface="Arial" panose="020B0604020202020204" pitchFamily="34" charset="0"/>
              <a:buChar char="•"/>
            </a:pPr>
            <a:endParaRPr lang="en-US" sz="4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4</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r>
              <a:rPr lang="en-GB" sz="900" dirty="0"/>
              <a:t>I have explored different sampling methods, understanding the need to select a sample when collecting data.</a:t>
            </a:r>
          </a:p>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r>
              <a:rPr lang="en-GB" sz="900" dirty="0"/>
              <a:t>I have extended my methods for presenting data, including cumulative frequency, box and whisker, and histograms, to interpret measures of central tendency and measures of spread.</a:t>
            </a:r>
          </a:p>
          <a:p>
            <a:pPr marL="285750" indent="-285750" fontAlgn="t">
              <a:spcBef>
                <a:spcPts val="0"/>
              </a:spcBef>
              <a:buFont typeface="Arial" panose="020B0604020202020204" pitchFamily="34" charset="0"/>
              <a:buChar char="•"/>
            </a:pPr>
            <a:endParaRPr lang="en-GB" sz="900" dirty="0"/>
          </a:p>
          <a:p>
            <a:pPr marL="285750" indent="-285750" fontAlgn="base">
              <a:spcBef>
                <a:spcPts val="0"/>
              </a:spcBef>
              <a:buFont typeface="Arial" panose="020B0604020202020204" pitchFamily="34" charset="0"/>
              <a:buChar char="•"/>
            </a:pPr>
            <a:r>
              <a:rPr lang="en-GB" sz="900" dirty="0"/>
              <a:t>I have critically analysed statistics, considering how data is presented, its reliability, and whether and how the data has been manipulated to tell a particular story. I can make informed decisions based on statistical evidence, identifying bias and anomalies.</a:t>
            </a:r>
          </a:p>
          <a:p>
            <a:pPr marL="285750" indent="-285750" fontAlgn="base">
              <a:spcBef>
                <a:spcPts val="0"/>
              </a:spcBef>
              <a:buFont typeface="Arial" panose="020B0604020202020204" pitchFamily="34" charset="0"/>
              <a:buChar char="•"/>
            </a:pPr>
            <a:endParaRPr lang="en-GB" sz="900" dirty="0"/>
          </a:p>
          <a:p>
            <a:pPr marL="285750" indent="-285750" fontAlgn="base">
              <a:spcBef>
                <a:spcPts val="0"/>
              </a:spcBef>
              <a:buFont typeface="Arial" panose="020B0604020202020204" pitchFamily="34" charset="0"/>
              <a:buChar char="•"/>
            </a:pPr>
            <a:r>
              <a:rPr lang="en-GB" sz="900" dirty="0"/>
              <a:t>I have critically analysed statistics, considering how data is presented, its reliability, and whether and how the data has been manipulated to tell a particular story. I can make informed decisions based on statistical evidence, identifying bias and anomalies.</a:t>
            </a:r>
          </a:p>
          <a:p>
            <a:pPr marL="285750" indent="-285750" fontAlgn="base">
              <a:spcBef>
                <a:spcPts val="0"/>
              </a:spcBef>
              <a:buFont typeface="Arial" panose="020B0604020202020204" pitchFamily="34" charset="0"/>
              <a:buChar char="•"/>
            </a:pPr>
            <a:endParaRPr lang="en-GB" sz="900" dirty="0"/>
          </a:p>
          <a:p>
            <a:pPr marL="285750" indent="-285750" fontAlgn="t">
              <a:spcBef>
                <a:spcPts val="0"/>
              </a:spcBef>
              <a:buFont typeface="Arial" panose="020B0604020202020204" pitchFamily="34" charset="0"/>
              <a:buChar char="•"/>
            </a:pPr>
            <a:r>
              <a:rPr lang="en-GB" sz="900" dirty="0"/>
              <a:t>I can use modelling to solve problems involving probabilities of mutually exclusive, independent and dependent events.</a:t>
            </a:r>
          </a:p>
          <a:p>
            <a:pPr marL="285750" indent="-285750" fontAlgn="t">
              <a:spcBef>
                <a:spcPts val="0"/>
              </a:spcBef>
              <a:buFont typeface="Arial" panose="020B0604020202020204" pitchFamily="34" charset="0"/>
              <a:buChar char="•"/>
            </a:pPr>
            <a:r>
              <a:rPr lang="en-GB" sz="900" dirty="0"/>
              <a:t>I have explored the relationship between relative frequency and theoretical probabilities, making judgements on the outcomes of experimental data.</a:t>
            </a:r>
          </a:p>
          <a:p>
            <a:pPr marL="285750" indent="-285750" fontAlgn="t">
              <a:spcBef>
                <a:spcPts val="0"/>
              </a:spcBef>
              <a:buFont typeface="Arial" panose="020B0604020202020204" pitchFamily="34" charset="0"/>
              <a:buChar char="•"/>
            </a:pPr>
            <a:r>
              <a:rPr lang="en-GB" sz="900" dirty="0"/>
              <a:t>I can use probabilistic arguments, drawing on theory, information, research and experimentation, to make informed decisions.</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5</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Autofit/>
          </a:bodyPr>
          <a:lstStyle/>
          <a:p>
            <a:pPr>
              <a:spcBef>
                <a:spcPts val="0"/>
              </a:spcBef>
            </a:pPr>
            <a:r>
              <a:rPr lang="en-GB" sz="1000" dirty="0"/>
              <a:t>Ambitious, capable learners: </a:t>
            </a:r>
          </a:p>
          <a:p>
            <a:pPr fontAlgn="base">
              <a:spcBef>
                <a:spcPts val="0"/>
              </a:spcBef>
            </a:pPr>
            <a:r>
              <a:rPr lang="en-GB" sz="1000" dirty="0"/>
              <a:t>understand how to interpret data and apply mathematical concepts interpret data given and that collected by them. </a:t>
            </a:r>
          </a:p>
          <a:p>
            <a:pPr fontAlgn="base">
              <a:spcBef>
                <a:spcPts val="0"/>
              </a:spcBef>
            </a:pPr>
            <a:r>
              <a:rPr lang="en-GB" sz="1000" dirty="0"/>
              <a:t>use digital technologies creatively to communicate, find and analyse information Present their findings using ICT.  </a:t>
            </a:r>
          </a:p>
          <a:p>
            <a:pPr fontAlgn="base">
              <a:spcBef>
                <a:spcPts val="0"/>
              </a:spcBef>
            </a:pPr>
            <a:r>
              <a:rPr lang="en-GB" sz="1000" dirty="0"/>
              <a:t>are questioning and enjoy solving problems Question what data is showing and its bias. </a:t>
            </a:r>
          </a:p>
          <a:p>
            <a:pPr fontAlgn="base">
              <a:spcBef>
                <a:spcPts val="0"/>
              </a:spcBef>
            </a:pPr>
            <a:endParaRPr lang="en-GB" sz="1000" dirty="0"/>
          </a:p>
          <a:p>
            <a:pPr fontAlgn="base">
              <a:spcBef>
                <a:spcPts val="0"/>
              </a:spcBef>
            </a:pPr>
            <a:r>
              <a:rPr lang="en-GB" sz="1000" dirty="0"/>
              <a:t>Enterprising, creative contributors: take measured risks Use probability to understand risk and is it worth taking.  </a:t>
            </a:r>
          </a:p>
          <a:p>
            <a:pPr>
              <a:spcBef>
                <a:spcPts val="0"/>
              </a:spcBef>
            </a:pPr>
            <a:endParaRPr lang="en-GB" sz="1000" dirty="0"/>
          </a:p>
          <a:p>
            <a:pPr>
              <a:spcBef>
                <a:spcPts val="0"/>
              </a:spcBef>
            </a:pPr>
            <a:r>
              <a:rPr lang="en-GB" sz="1000" dirty="0"/>
              <a:t>Ethical, informed citizens: show their commitment to the sustainability of the planet</a:t>
            </a:r>
          </a:p>
          <a:p>
            <a:pPr>
              <a:spcBef>
                <a:spcPts val="0"/>
              </a:spcBef>
            </a:pPr>
            <a:r>
              <a:rPr lang="en-GB" sz="1000" dirty="0"/>
              <a:t>Use of data about the weather and changes over the years. </a:t>
            </a:r>
          </a:p>
          <a:p>
            <a:pPr>
              <a:spcBef>
                <a:spcPts val="0"/>
              </a:spcBef>
            </a:pPr>
            <a:r>
              <a:rPr lang="en-GB" sz="1000" dirty="0"/>
              <a:t>Understand the effects of population density of different areas.  </a:t>
            </a:r>
          </a:p>
          <a:p>
            <a:pPr>
              <a:spcBef>
                <a:spcPts val="0"/>
              </a:spcBef>
            </a:pPr>
            <a:endParaRPr lang="en-GB" sz="1000" dirty="0"/>
          </a:p>
          <a:p>
            <a:pPr>
              <a:spcBef>
                <a:spcPts val="0"/>
              </a:spcBef>
            </a:pPr>
            <a:r>
              <a:rPr lang="en-GB" sz="1000" dirty="0"/>
              <a:t>Healthy, confident individuals: apply knowledge about the impact of diet and exercise on physical and mental health in their daily lives </a:t>
            </a:r>
          </a:p>
          <a:p>
            <a:pPr>
              <a:spcBef>
                <a:spcPts val="0"/>
              </a:spcBef>
            </a:pPr>
            <a:r>
              <a:rPr lang="en-GB" sz="1000" dirty="0"/>
              <a:t>Use of BMI data.   </a:t>
            </a:r>
          </a:p>
          <a:p>
            <a:pPr fontAlgn="base">
              <a:spcBef>
                <a:spcPts val="0"/>
              </a:spcBef>
            </a:pPr>
            <a:endParaRPr lang="en-GB" sz="10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a:spcBef>
                <a:spcPts val="0"/>
              </a:spcBef>
            </a:pPr>
            <a:r>
              <a:rPr lang="en-GB" sz="1000" dirty="0">
                <a:latin typeface="MASSILIA VF"/>
              </a:rPr>
              <a:t>Literacy:</a:t>
            </a:r>
          </a:p>
          <a:p>
            <a:pPr>
              <a:spcBef>
                <a:spcPts val="0"/>
              </a:spcBef>
            </a:pPr>
            <a:r>
              <a:rPr lang="en-GB" sz="1000" dirty="0">
                <a:latin typeface="MASSILIA VF"/>
              </a:rPr>
              <a:t>Oracy: present topics and ideas clearly. </a:t>
            </a:r>
          </a:p>
          <a:p>
            <a:pPr>
              <a:spcBef>
                <a:spcPts val="0"/>
              </a:spcBef>
            </a:pPr>
            <a:r>
              <a:rPr lang="en-GB" sz="1000" dirty="0">
                <a:latin typeface="MASSILIA VF"/>
              </a:rPr>
              <a:t>Writing: Hypothesis and/or predictions.</a:t>
            </a:r>
          </a:p>
          <a:p>
            <a:pPr>
              <a:spcBef>
                <a:spcPts val="0"/>
              </a:spcBef>
            </a:pPr>
            <a:r>
              <a:rPr lang="en-GB" sz="1000" dirty="0">
                <a:latin typeface="MASSILIA VF"/>
              </a:rPr>
              <a:t>Writing: Comparison and analysis – compare charts, graphs and averages to compare and analyse data.  </a:t>
            </a:r>
          </a:p>
          <a:p>
            <a:pPr>
              <a:spcBef>
                <a:spcPts val="0"/>
              </a:spcBef>
            </a:pPr>
            <a:endParaRPr lang="en-GB" sz="1000" dirty="0">
              <a:latin typeface="MASSILIA VF"/>
            </a:endParaRPr>
          </a:p>
          <a:p>
            <a:pPr>
              <a:spcBef>
                <a:spcPts val="0"/>
              </a:spcBef>
            </a:pPr>
            <a:r>
              <a:rPr lang="en-GB" sz="1000" dirty="0">
                <a:latin typeface="MASSILIA VF"/>
              </a:rPr>
              <a:t>DCF: </a:t>
            </a:r>
          </a:p>
          <a:p>
            <a:pPr>
              <a:spcBef>
                <a:spcPts val="0"/>
              </a:spcBef>
            </a:pPr>
            <a:r>
              <a:rPr lang="en-GB" sz="1000" dirty="0">
                <a:latin typeface="MASSILIA VF"/>
              </a:rPr>
              <a:t>Be able to give an opinion about my own work and suggest improvements based on the success criteria.</a:t>
            </a:r>
          </a:p>
          <a:p>
            <a:pPr>
              <a:spcBef>
                <a:spcPts val="0"/>
              </a:spcBef>
            </a:pPr>
            <a:r>
              <a:rPr lang="en-GB" sz="1000" dirty="0">
                <a:latin typeface="MASSILIA VF"/>
              </a:rPr>
              <a:t>Be able to break down a problem to predict its outcome.</a:t>
            </a:r>
          </a:p>
          <a:p>
            <a:pPr>
              <a:spcBef>
                <a:spcPts val="0"/>
              </a:spcBef>
            </a:pPr>
            <a:r>
              <a:rPr lang="en-GB" sz="1000" dirty="0">
                <a:latin typeface="MASSILIA VF"/>
              </a:rPr>
              <a:t>Be able to collect, enter, organise and analyse data into e.g. tables, charts, databases and spreadsheets.</a:t>
            </a:r>
          </a:p>
          <a:p>
            <a:pPr>
              <a:spcBef>
                <a:spcPts val="0"/>
              </a:spcBef>
            </a:pPr>
            <a:r>
              <a:rPr lang="en-GB" sz="1000" dirty="0">
                <a:latin typeface="MASSILIA VF"/>
              </a:rPr>
              <a:t>Be able to extract and evaluate information from tables and graphs to answer questions.</a:t>
            </a: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1000" dirty="0"/>
              <a:t>Creativity &amp; innovation: Share strategies used to (dis)prove their hypothesis. Share their findings and impact of these with others. </a:t>
            </a:r>
          </a:p>
          <a:p>
            <a:r>
              <a:rPr lang="en-GB" sz="1000" dirty="0"/>
              <a:t>Personal effectiveness: Learners can evaluate their learning and identify areas for development. Looking at the processes used to test their hypothesis and ways to improve the robustness of their investigation.  </a:t>
            </a:r>
          </a:p>
          <a:p>
            <a:r>
              <a:rPr lang="en-GB" sz="1000" dirty="0"/>
              <a:t>Critical thinking and problem solving: learners should be able to justify their solutions and decide if they are reasonable. For example when calculating speed – 600mph is not a sensible answer for the speed of a car. </a:t>
            </a:r>
          </a:p>
          <a:p>
            <a:r>
              <a:rPr lang="en-GB" sz="1000" dirty="0"/>
              <a:t>Planning &amp; organisation: Learners plan their investigation and monitor its progress over time. They are able to make changes to what they are doing as they go. </a:t>
            </a:r>
          </a:p>
          <a:p>
            <a:endParaRPr lang="en-GB" sz="10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r>
              <a:rPr lang="en-GB" sz="1000" dirty="0"/>
              <a:t>Reinforce cross curricular responsibilities – use of google sheets to create diagrams and averages and analyse them. </a:t>
            </a:r>
          </a:p>
          <a:p>
            <a:r>
              <a:rPr lang="en-GB" sz="1000" dirty="0"/>
              <a:t>Encourage learners to take responsibility for their own learning – given data write a hypothesis and investigate it. </a:t>
            </a:r>
          </a:p>
          <a:p>
            <a:r>
              <a:rPr lang="en-GB" sz="1000" dirty="0"/>
              <a:t>Build on previous knowledge and experience to engage interest – all topics have been previously taught and are now building up their level. For example: probability moves to more than one event. </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pPr marL="171450" indent="-171450">
              <a:buFont typeface="Arial" panose="020B0604020202020204" pitchFamily="34" charset="0"/>
              <a:buChar char="•"/>
            </a:pPr>
            <a:r>
              <a:rPr lang="en-GB" sz="900" dirty="0"/>
              <a:t>Understand how multiplying by a number between 0 &amp; 1 makes and answer smaller. </a:t>
            </a:r>
          </a:p>
          <a:p>
            <a:pPr marL="171450" indent="-171450">
              <a:buFont typeface="Arial" panose="020B0604020202020204" pitchFamily="34" charset="0"/>
              <a:buChar char="•"/>
            </a:pPr>
            <a:r>
              <a:rPr lang="en-GB" sz="900" dirty="0"/>
              <a:t>Probabilities between 0 and 1.</a:t>
            </a:r>
          </a:p>
          <a:p>
            <a:pPr marL="171450" indent="-171450">
              <a:buFont typeface="Arial" panose="020B0604020202020204" pitchFamily="34" charset="0"/>
              <a:buChar char="•"/>
            </a:pPr>
            <a:r>
              <a:rPr lang="en-GB" sz="900" dirty="0"/>
              <a:t>Averages builds from lists to frequency tables to grouped frequency tables.</a:t>
            </a:r>
          </a:p>
          <a:p>
            <a:pPr marL="171450" indent="-171450">
              <a:buFont typeface="Arial" panose="020B0604020202020204" pitchFamily="34" charset="0"/>
              <a:buChar char="•"/>
            </a:pPr>
            <a:r>
              <a:rPr lang="en-GB" sz="900" dirty="0"/>
              <a:t>Draw conclusions from a variety of sources to (dis)prove a hypothesis.</a:t>
            </a:r>
            <a:endParaRPr lang="en-US" sz="9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marL="171450" indent="-171450">
              <a:buFont typeface="Arial" panose="020B0604020202020204" pitchFamily="34" charset="0"/>
              <a:buChar char="•"/>
            </a:pPr>
            <a:r>
              <a:rPr lang="en-GB" sz="900" dirty="0"/>
              <a:t>Correct use of the order of operations during the calculations of averages. </a:t>
            </a:r>
          </a:p>
          <a:p>
            <a:pPr marL="171450" indent="-171450">
              <a:buFont typeface="Arial" panose="020B0604020202020204" pitchFamily="34" charset="0"/>
              <a:buChar char="•"/>
            </a:pPr>
            <a:r>
              <a:rPr lang="en-GB" sz="900" dirty="0"/>
              <a:t>Correct use and understanding of inequality symbols in using tables to calculate averages and draw graphs.</a:t>
            </a:r>
          </a:p>
          <a:p>
            <a:pPr marL="171450" indent="-171450">
              <a:buFont typeface="Arial" panose="020B0604020202020204" pitchFamily="34" charset="0"/>
              <a:buChar char="•"/>
            </a:pPr>
            <a:r>
              <a:rPr lang="en-GB" sz="900" dirty="0"/>
              <a:t>Understand use of a fraction to mean division when calculating compound measures.</a:t>
            </a:r>
          </a:p>
          <a:p>
            <a:pPr marL="171450" indent="-171450">
              <a:buFont typeface="Arial" panose="020B0604020202020204" pitchFamily="34" charset="0"/>
              <a:buChar char="•"/>
            </a:pPr>
            <a:r>
              <a:rPr lang="en-GB" sz="900" dirty="0"/>
              <a:t>Understand the link between the units for compound measure and how to calculate them.  </a:t>
            </a:r>
          </a:p>
          <a:p>
            <a:endParaRPr lang="en-US" sz="9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marL="171450" indent="-171450" fontAlgn="base">
              <a:buFont typeface="Arial" panose="020B0604020202020204" pitchFamily="34" charset="0"/>
              <a:buChar char="•"/>
            </a:pPr>
            <a:r>
              <a:rPr lang="en-GB" sz="900" dirty="0">
                <a:latin typeface="MASSILIA VF"/>
              </a:rPr>
              <a:t>Knowing which strategy to apply when</a:t>
            </a:r>
            <a:r>
              <a:rPr lang="en-US" sz="900" dirty="0">
                <a:latin typeface="MASSILIA VF"/>
              </a:rPr>
              <a:t>​.</a:t>
            </a:r>
          </a:p>
          <a:p>
            <a:pPr marL="171450" indent="-171450" fontAlgn="base">
              <a:buFont typeface="Arial" panose="020B0604020202020204" pitchFamily="34" charset="0"/>
              <a:buChar char="•"/>
            </a:pPr>
            <a:r>
              <a:rPr lang="en-GB" sz="900" dirty="0">
                <a:latin typeface="MASSILIA VF"/>
              </a:rPr>
              <a:t>Need to plan opportunities for problem solving style questions, where learners need to be able to recognise the Maths that’s needed, select appropriate  strategies, and techniques to solve unfamiliar and non-routine problems. E.g.​ </a:t>
            </a:r>
          </a:p>
          <a:p>
            <a:pPr marL="171450" indent="-171450" fontAlgn="base">
              <a:buFont typeface="Arial" panose="020B0604020202020204" pitchFamily="34" charset="0"/>
              <a:buChar char="•"/>
            </a:pPr>
            <a:r>
              <a:rPr lang="en-GB" sz="900" i="1" dirty="0">
                <a:latin typeface="MASSILIA VF"/>
              </a:rPr>
              <a:t>combining questions about speed, distance and miles per gallon. </a:t>
            </a:r>
            <a:endParaRPr lang="en-GB" sz="900" dirty="0">
              <a:latin typeface="MASSILIA VF"/>
            </a:endParaRPr>
          </a:p>
          <a:p>
            <a:pPr marL="171450" indent="-171450" fontAlgn="base">
              <a:buFont typeface="Arial" panose="020B0604020202020204" pitchFamily="34" charset="0"/>
              <a:buChar char="•"/>
            </a:pPr>
            <a:r>
              <a:rPr lang="en-GB" sz="900" dirty="0">
                <a:solidFill>
                  <a:srgbClr val="000000"/>
                </a:solidFill>
                <a:latin typeface="MASSILIA VF"/>
                <a:ea typeface="Calibri" panose="020F0502020204030204" pitchFamily="34" charset="0"/>
                <a:cs typeface="Lucida Sans Unicode" panose="020B0602030504020204" pitchFamily="34" charset="0"/>
                <a:hlinkClick r:id="rId2"/>
              </a:rPr>
              <a:t>https://www.openmiddle.com/mean-median-mode/</a:t>
            </a:r>
            <a:r>
              <a:rPr lang="en-GB" sz="900" dirty="0">
                <a:solidFill>
                  <a:srgbClr val="000000"/>
                </a:solidFill>
                <a:latin typeface="MASSILIA VF"/>
                <a:ea typeface="Calibri" panose="020F0502020204030204" pitchFamily="34" charset="0"/>
                <a:cs typeface="Lucida Sans Unicode" panose="020B0602030504020204" pitchFamily="34" charset="0"/>
              </a:rPr>
              <a:t> </a:t>
            </a:r>
          </a:p>
          <a:p>
            <a:pPr marL="171450" indent="-171450" fontAlgn="base">
              <a:buFont typeface="Arial" panose="020B0604020202020204" pitchFamily="34" charset="0"/>
              <a:buChar char="•"/>
            </a:pPr>
            <a:r>
              <a:rPr lang="en-GB" sz="900" dirty="0">
                <a:solidFill>
                  <a:srgbClr val="000000"/>
                </a:solidFill>
                <a:latin typeface="MASSILIA VF"/>
                <a:ea typeface="Calibri" panose="020F0502020204030204" pitchFamily="34" charset="0"/>
                <a:cs typeface="Lucida Sans Unicode" panose="020B0602030504020204" pitchFamily="34" charset="0"/>
                <a:hlinkClick r:id="rId3"/>
              </a:rPr>
              <a:t>https://www.openmiddle.com/probability-with-spinners/</a:t>
            </a:r>
            <a:r>
              <a:rPr lang="en-GB" sz="900" dirty="0">
                <a:solidFill>
                  <a:srgbClr val="000000"/>
                </a:solidFill>
                <a:latin typeface="MASSILIA VF"/>
                <a:ea typeface="Calibri" panose="020F0502020204030204" pitchFamily="34" charset="0"/>
                <a:cs typeface="Lucida Sans Unicode" panose="020B0602030504020204" pitchFamily="34" charset="0"/>
              </a:rPr>
              <a:t> </a:t>
            </a:r>
          </a:p>
          <a:p>
            <a:endParaRPr lang="en-US" sz="900" dirty="0">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pPr marL="171450" indent="-171450">
              <a:buFont typeface="Arial" panose="020B0604020202020204" pitchFamily="34" charset="0"/>
              <a:buChar char="•"/>
            </a:pPr>
            <a:r>
              <a:rPr lang="en-GB" sz="900" dirty="0"/>
              <a:t>Recall methods to convert units of time and metric units.</a:t>
            </a:r>
          </a:p>
          <a:p>
            <a:pPr marL="171450" indent="-171450">
              <a:buFont typeface="Arial" panose="020B0604020202020204" pitchFamily="34" charset="0"/>
              <a:buChar char="•"/>
            </a:pPr>
            <a:r>
              <a:rPr lang="en-GB" sz="900" dirty="0"/>
              <a:t>Use proportion tables. </a:t>
            </a:r>
          </a:p>
          <a:p>
            <a:pPr marL="171450" indent="-171450">
              <a:buFont typeface="Arial" panose="020B0604020202020204" pitchFamily="34" charset="0"/>
              <a:buChar char="•"/>
            </a:pPr>
            <a:r>
              <a:rPr lang="en-GB" sz="900" dirty="0"/>
              <a:t>Fluently substitute values in to formulae and calculate the answer.</a:t>
            </a:r>
          </a:p>
          <a:p>
            <a:pPr marL="171450" indent="-171450">
              <a:buFont typeface="Arial" panose="020B0604020202020204" pitchFamily="34" charset="0"/>
              <a:buChar char="•"/>
            </a:pPr>
            <a:r>
              <a:rPr lang="en-GB" sz="900" dirty="0"/>
              <a:t>Link units of calculations to the method for calculating them. </a:t>
            </a:r>
          </a:p>
          <a:p>
            <a:pPr marL="171450" indent="-171450">
              <a:buFont typeface="Arial" panose="020B0604020202020204" pitchFamily="34" charset="0"/>
              <a:buChar char="•"/>
            </a:pPr>
            <a:r>
              <a:rPr lang="en-GB" sz="900" dirty="0"/>
              <a:t>Have different methods for multiplying &amp; dividing including using a calculator. These should be established for integers, decimals and fractions.  </a:t>
            </a:r>
          </a:p>
          <a:p>
            <a:pPr marL="171450" indent="-171450">
              <a:buFont typeface="Arial" panose="020B0604020202020204" pitchFamily="34" charset="0"/>
              <a:buChar char="•"/>
            </a:pPr>
            <a:r>
              <a:rPr lang="en-GB" sz="900" dirty="0"/>
              <a:t>Find all averages from a list of numbers. </a:t>
            </a:r>
          </a:p>
          <a:p>
            <a:endParaRPr lang="en-US" sz="9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marL="171450" indent="-171450">
              <a:buFont typeface="Arial" panose="020B0604020202020204" pitchFamily="34" charset="0"/>
              <a:buChar char="•"/>
            </a:pPr>
            <a:r>
              <a:rPr lang="en-GB" sz="900" dirty="0"/>
              <a:t>Applying to real life situations, such as planning journeys using speed, distances, time and miles per gallon. </a:t>
            </a:r>
          </a:p>
          <a:p>
            <a:pPr marL="171450" indent="-171450">
              <a:buFont typeface="Arial" panose="020B0604020202020204" pitchFamily="34" charset="0"/>
              <a:buChar char="•"/>
            </a:pPr>
            <a:r>
              <a:rPr lang="en-GB" sz="900" dirty="0"/>
              <a:t>Be able to explain why we use mathematics graphs and statistics in real life situations. </a:t>
            </a:r>
          </a:p>
          <a:p>
            <a:pPr marL="171450" indent="-171450">
              <a:buFont typeface="Arial" panose="020B0604020202020204" pitchFamily="34" charset="0"/>
              <a:buChar char="•"/>
            </a:pPr>
            <a:r>
              <a:rPr lang="en-GB" sz="900" dirty="0"/>
              <a:t>Plan opportunities for learners to explain and justify their reasons, for example: </a:t>
            </a:r>
          </a:p>
          <a:p>
            <a:pPr marL="171450" indent="-171450">
              <a:buFont typeface="Arial" panose="020B0604020202020204" pitchFamily="34" charset="0"/>
              <a:buChar char="•"/>
            </a:pPr>
            <a:r>
              <a:rPr lang="en-GB" sz="900" dirty="0"/>
              <a:t>True or false – there are a total of 12 outcomes for </a:t>
            </a:r>
            <a:r>
              <a:rPr lang="en-GB" sz="900" dirty="0" err="1"/>
              <a:t>xxxx</a:t>
            </a:r>
            <a:r>
              <a:rPr lang="en-GB" sz="900" dirty="0"/>
              <a:t> situation. </a:t>
            </a:r>
          </a:p>
          <a:p>
            <a:pPr marL="171450" indent="-171450">
              <a:buFont typeface="Arial" panose="020B0604020202020204" pitchFamily="34" charset="0"/>
              <a:buChar char="•"/>
            </a:pPr>
            <a:r>
              <a:rPr lang="en-GB" sz="900" dirty="0"/>
              <a:t>When would 600mph be an acceptable speed?</a:t>
            </a:r>
          </a:p>
          <a:p>
            <a:endParaRPr lang="en-US" sz="9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marL="171450" indent="-171450">
              <a:lnSpc>
                <a:spcPct val="115000"/>
              </a:lnSpc>
              <a:buFont typeface="Arial" panose="020B0604020202020204" pitchFamily="34" charset="0"/>
              <a:buChar char="•"/>
            </a:pPr>
            <a:r>
              <a:rPr lang="en-GB" sz="900" dirty="0">
                <a:latin typeface="MASSILIA VF"/>
                <a:ea typeface="Times New Roman" panose="02020603050405020304" pitchFamily="18" charset="0"/>
                <a:cs typeface="Lucida Sans Unicode" panose="020B0602030504020204" pitchFamily="34" charset="0"/>
              </a:rPr>
              <a:t>Use google sheets to create an investigation to look at BMI. Learners should use chrome books to create tables, charts and averages to investigate a hypothesis. </a:t>
            </a:r>
          </a:p>
          <a:p>
            <a:pPr marL="171450" indent="-171450">
              <a:lnSpc>
                <a:spcPct val="115000"/>
              </a:lnSpc>
              <a:buFont typeface="Arial" panose="020B0604020202020204" pitchFamily="34" charset="0"/>
              <a:buChar char="•"/>
            </a:pPr>
            <a:r>
              <a:rPr lang="en-GB" sz="900" dirty="0">
                <a:latin typeface="MASSILIA VF"/>
                <a:ea typeface="Times New Roman" panose="02020603050405020304" pitchFamily="18" charset="0"/>
                <a:cs typeface="Lucida Sans Unicode" panose="020B0602030504020204" pitchFamily="34" charset="0"/>
              </a:rPr>
              <a:t>Using the wrong units when calculating compound measures. </a:t>
            </a:r>
            <a:r>
              <a:rPr lang="en-GB" sz="900" dirty="0" err="1">
                <a:latin typeface="MASSILIA VF"/>
                <a:ea typeface="Times New Roman" panose="02020603050405020304" pitchFamily="18" charset="0"/>
                <a:cs typeface="Lucida Sans Unicode" panose="020B0602030504020204" pitchFamily="34" charset="0"/>
              </a:rPr>
              <a:t>Eg</a:t>
            </a:r>
            <a:r>
              <a:rPr lang="en-GB" sz="900" dirty="0">
                <a:latin typeface="MASSILIA VF"/>
                <a:ea typeface="Times New Roman" panose="02020603050405020304" pitchFamily="18" charset="0"/>
                <a:cs typeface="Lucida Sans Unicode" panose="020B0602030504020204" pitchFamily="34" charset="0"/>
              </a:rPr>
              <a:t> using minutes not hours.  </a:t>
            </a:r>
            <a:r>
              <a:rPr lang="en-GB" sz="900" dirty="0" err="1">
                <a:latin typeface="MASSILIA VF"/>
                <a:ea typeface="Times New Roman" panose="02020603050405020304" pitchFamily="18" charset="0"/>
                <a:cs typeface="Lucida Sans Unicode" panose="020B0602030504020204" pitchFamily="34" charset="0"/>
              </a:rPr>
              <a:t>Eg</a:t>
            </a:r>
            <a:r>
              <a:rPr lang="en-GB" sz="900" dirty="0">
                <a:latin typeface="MASSILIA VF"/>
                <a:ea typeface="Times New Roman" panose="02020603050405020304" pitchFamily="18" charset="0"/>
                <a:cs typeface="Lucida Sans Unicode" panose="020B0602030504020204" pitchFamily="34" charset="0"/>
              </a:rPr>
              <a:t>: 3hrs 30 </a:t>
            </a:r>
            <a:r>
              <a:rPr lang="en-GB" sz="900" dirty="0" err="1">
                <a:latin typeface="MASSILIA VF"/>
                <a:ea typeface="Times New Roman" panose="02020603050405020304" pitchFamily="18" charset="0"/>
                <a:cs typeface="Lucida Sans Unicode" panose="020B0602030504020204" pitchFamily="34" charset="0"/>
              </a:rPr>
              <a:t>mins</a:t>
            </a:r>
            <a:r>
              <a:rPr lang="en-GB" sz="900" dirty="0">
                <a:latin typeface="MASSILIA VF"/>
                <a:ea typeface="Times New Roman" panose="02020603050405020304" pitchFamily="18" charset="0"/>
                <a:cs typeface="Lucida Sans Unicode" panose="020B0602030504020204" pitchFamily="34" charset="0"/>
              </a:rPr>
              <a:t> as 3.3hrs. </a:t>
            </a:r>
          </a:p>
          <a:p>
            <a:endParaRPr lang="en-US" sz="900" dirty="0">
              <a:latin typeface="MASSILIA VF"/>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lnSpcReduction="10000"/>
          </a:bodyPr>
          <a:lstStyle/>
          <a:p>
            <a:pPr marL="171450" indent="-171450">
              <a:spcBef>
                <a:spcPts val="600"/>
              </a:spcBef>
              <a:buFont typeface="Arial" panose="020B0604020202020204" pitchFamily="34" charset="0"/>
              <a:buChar char="•"/>
            </a:pPr>
            <a:r>
              <a:rPr lang="en-GB" sz="1000" dirty="0"/>
              <a:t>Convert between hour &amp; minutes and grams &amp; kilograms.</a:t>
            </a:r>
          </a:p>
          <a:p>
            <a:pPr marL="171450" indent="-171450">
              <a:spcBef>
                <a:spcPts val="600"/>
              </a:spcBef>
              <a:buFont typeface="Arial" panose="020B0604020202020204" pitchFamily="34" charset="0"/>
              <a:buChar char="•"/>
            </a:pPr>
            <a:r>
              <a:rPr lang="en-GB" sz="1000" dirty="0"/>
              <a:t>Substitute in to a formula.</a:t>
            </a:r>
          </a:p>
          <a:p>
            <a:pPr marL="171450" indent="-171450">
              <a:spcBef>
                <a:spcPts val="600"/>
              </a:spcBef>
              <a:buFont typeface="Arial" panose="020B0604020202020204" pitchFamily="34" charset="0"/>
              <a:buChar char="•"/>
            </a:pPr>
            <a:r>
              <a:rPr lang="en-GB" sz="1000" dirty="0"/>
              <a:t>Types of data – primary &amp; secondary.</a:t>
            </a:r>
          </a:p>
          <a:p>
            <a:pPr marL="171450" indent="-171450">
              <a:spcBef>
                <a:spcPts val="600"/>
              </a:spcBef>
              <a:buFont typeface="Arial" panose="020B0604020202020204" pitchFamily="34" charset="0"/>
              <a:buChar char="•"/>
            </a:pPr>
            <a:r>
              <a:rPr lang="en-GB" sz="1000" dirty="0"/>
              <a:t>Different types of bar charts.</a:t>
            </a:r>
          </a:p>
          <a:p>
            <a:pPr marL="171450" indent="-171450">
              <a:spcBef>
                <a:spcPts val="600"/>
              </a:spcBef>
              <a:buFont typeface="Arial" panose="020B0604020202020204" pitchFamily="34" charset="0"/>
              <a:buChar char="•"/>
            </a:pPr>
            <a:r>
              <a:rPr lang="en-GB" sz="1000" dirty="0"/>
              <a:t>Line graphs. </a:t>
            </a:r>
          </a:p>
          <a:p>
            <a:pPr marL="171450" indent="-171450">
              <a:spcBef>
                <a:spcPts val="600"/>
              </a:spcBef>
              <a:buFont typeface="Arial" panose="020B0604020202020204" pitchFamily="34" charset="0"/>
              <a:buChar char="•"/>
            </a:pPr>
            <a:r>
              <a:rPr lang="en-GB" sz="1000" dirty="0"/>
              <a:t>Tally charts, frequency tables.</a:t>
            </a:r>
          </a:p>
          <a:p>
            <a:pPr marL="171450" indent="-171450">
              <a:spcBef>
                <a:spcPts val="600"/>
              </a:spcBef>
              <a:buFont typeface="Arial" panose="020B0604020202020204" pitchFamily="34" charset="0"/>
              <a:buChar char="•"/>
            </a:pPr>
            <a:r>
              <a:rPr lang="en-GB" sz="1000" dirty="0"/>
              <a:t>Interpreting pie charts.</a:t>
            </a:r>
          </a:p>
          <a:p>
            <a:pPr marL="171450" indent="-171450">
              <a:spcBef>
                <a:spcPts val="600"/>
              </a:spcBef>
              <a:buFont typeface="Arial" panose="020B0604020202020204" pitchFamily="34" charset="0"/>
              <a:buChar char="•"/>
            </a:pPr>
            <a:r>
              <a:rPr lang="en-GB" sz="1000" dirty="0"/>
              <a:t>Drawing axes.</a:t>
            </a:r>
          </a:p>
          <a:p>
            <a:pPr marL="171450" indent="-171450">
              <a:spcBef>
                <a:spcPts val="600"/>
              </a:spcBef>
              <a:buFont typeface="Arial" panose="020B0604020202020204" pitchFamily="34" charset="0"/>
              <a:buChar char="•"/>
            </a:pPr>
            <a:r>
              <a:rPr lang="en-GB" sz="1000" dirty="0"/>
              <a:t>Angles around a point sum to 360</a:t>
            </a:r>
            <a:r>
              <a:rPr lang="en-GB" sz="1000" baseline="30000" dirty="0"/>
              <a:t>o</a:t>
            </a:r>
            <a:r>
              <a:rPr lang="en-GB" sz="1000" dirty="0"/>
              <a:t>.</a:t>
            </a:r>
          </a:p>
          <a:p>
            <a:pPr marL="171450" indent="-171450">
              <a:spcBef>
                <a:spcPts val="600"/>
              </a:spcBef>
              <a:buFont typeface="Arial" panose="020B0604020202020204" pitchFamily="34" charset="0"/>
              <a:buChar char="•"/>
            </a:pPr>
            <a:r>
              <a:rPr lang="en-GB" sz="1000" dirty="0"/>
              <a:t>Calculate and use averages and range for a list of numbers. </a:t>
            </a:r>
          </a:p>
          <a:p>
            <a:pPr marL="171450" indent="-171450">
              <a:spcBef>
                <a:spcPts val="600"/>
              </a:spcBef>
              <a:buFont typeface="Arial" panose="020B0604020202020204" pitchFamily="34" charset="0"/>
              <a:buChar char="•"/>
            </a:pPr>
            <a:r>
              <a:rPr lang="en-GB" sz="1000" dirty="0"/>
              <a:t>Understand probabilities are between 0 &amp; 1.</a:t>
            </a:r>
          </a:p>
          <a:p>
            <a:pPr marL="171450" indent="-171450">
              <a:spcBef>
                <a:spcPts val="600"/>
              </a:spcBef>
              <a:buFont typeface="Arial" panose="020B0604020202020204" pitchFamily="34" charset="0"/>
              <a:buChar char="•"/>
            </a:pPr>
            <a:r>
              <a:rPr lang="en-GB" sz="1000" dirty="0"/>
              <a:t>Calculate probabilities for events occurring and not occurring. </a:t>
            </a:r>
          </a:p>
          <a:p>
            <a:pPr marL="171450" indent="-171450">
              <a:spcBef>
                <a:spcPts val="600"/>
              </a:spcBef>
              <a:buFont typeface="Arial" panose="020B0604020202020204" pitchFamily="34" charset="0"/>
              <a:buChar char="•"/>
            </a:pPr>
            <a:r>
              <a:rPr lang="en-GB" sz="1000" dirty="0"/>
              <a:t>Multiply and divide fractions and decimals. </a:t>
            </a:r>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Autofit/>
          </a:bodyPr>
          <a:lstStyle/>
          <a:p>
            <a:pPr marL="171450" indent="-171450">
              <a:spcBef>
                <a:spcPts val="0"/>
              </a:spcBef>
              <a:buFont typeface="Arial" panose="020B0604020202020204" pitchFamily="34" charset="0"/>
              <a:buChar char="•"/>
            </a:pPr>
            <a:r>
              <a:rPr lang="en-GB" sz="900" dirty="0"/>
              <a:t>Calculate and use compound measures, including correct use of the units. Including speed, density and population density.</a:t>
            </a:r>
          </a:p>
          <a:p>
            <a:pPr marL="171450" indent="-171450">
              <a:spcBef>
                <a:spcPts val="0"/>
              </a:spcBef>
              <a:buFont typeface="Arial" panose="020B0604020202020204" pitchFamily="34" charset="0"/>
              <a:buChar char="•"/>
            </a:pPr>
            <a:r>
              <a:rPr lang="en-GB" sz="900" dirty="0"/>
              <a:t>Use units of other compound measures, for example miles per gallon, to solve problems. </a:t>
            </a:r>
          </a:p>
          <a:p>
            <a:pPr marL="171450" indent="-171450">
              <a:spcBef>
                <a:spcPts val="0"/>
              </a:spcBef>
              <a:buFont typeface="Arial" panose="020B0604020202020204" pitchFamily="34" charset="0"/>
              <a:buChar char="•"/>
            </a:pPr>
            <a:r>
              <a:rPr lang="en-GB" sz="900" dirty="0"/>
              <a:t>Chose/write a sensible hypothesis that can be investigated. </a:t>
            </a:r>
          </a:p>
          <a:p>
            <a:pPr marL="171450" indent="-171450">
              <a:spcBef>
                <a:spcPts val="0"/>
              </a:spcBef>
              <a:buFont typeface="Arial" panose="020B0604020202020204" pitchFamily="34" charset="0"/>
              <a:buChar char="•"/>
            </a:pPr>
            <a:r>
              <a:rPr lang="en-GB" sz="900" dirty="0"/>
              <a:t>Understand the differences between types of data, including quantitative and qualitative.</a:t>
            </a:r>
          </a:p>
          <a:p>
            <a:pPr marL="171450" indent="-171450">
              <a:spcBef>
                <a:spcPts val="0"/>
              </a:spcBef>
              <a:buFont typeface="Arial" panose="020B0604020202020204" pitchFamily="34" charset="0"/>
              <a:buChar char="•"/>
            </a:pPr>
            <a:r>
              <a:rPr lang="en-GB" sz="900" dirty="0"/>
              <a:t>Draw, use and interpret pie charts, scatter graphs, frequency diagrams and frequency polygons. </a:t>
            </a:r>
          </a:p>
          <a:p>
            <a:pPr marL="171450" indent="-171450">
              <a:spcBef>
                <a:spcPts val="0"/>
              </a:spcBef>
              <a:buFont typeface="Arial" panose="020B0604020202020204" pitchFamily="34" charset="0"/>
              <a:buChar char="•"/>
            </a:pPr>
            <a:r>
              <a:rPr lang="en-GB" sz="900" dirty="0"/>
              <a:t>Calculate all averages and range for a set of data, including grouped data. </a:t>
            </a:r>
          </a:p>
          <a:p>
            <a:pPr marL="171450" indent="-171450">
              <a:spcBef>
                <a:spcPts val="0"/>
              </a:spcBef>
              <a:buFont typeface="Arial" panose="020B0604020202020204" pitchFamily="34" charset="0"/>
              <a:buChar char="•"/>
            </a:pPr>
            <a:r>
              <a:rPr lang="en-GB" sz="900" dirty="0"/>
              <a:t>Discuss the advantages and disadvantages for each type of average. </a:t>
            </a:r>
          </a:p>
          <a:p>
            <a:pPr marL="171450" indent="-171450">
              <a:spcBef>
                <a:spcPts val="0"/>
              </a:spcBef>
              <a:buFont typeface="Arial" panose="020B0604020202020204" pitchFamily="34" charset="0"/>
              <a:buChar char="•"/>
            </a:pPr>
            <a:r>
              <a:rPr lang="en-GB" sz="900" dirty="0"/>
              <a:t>Recognise and discuss trends, anomalies and correlation in data sets. </a:t>
            </a:r>
          </a:p>
          <a:p>
            <a:pPr marL="171450" indent="-171450">
              <a:spcBef>
                <a:spcPts val="0"/>
              </a:spcBef>
              <a:buFont typeface="Arial" panose="020B0604020202020204" pitchFamily="34" charset="0"/>
              <a:buChar char="•"/>
            </a:pPr>
            <a:r>
              <a:rPr lang="en-GB" sz="900" dirty="0"/>
              <a:t>Draw conclusions from sets of data. </a:t>
            </a:r>
          </a:p>
          <a:p>
            <a:pPr marL="171450" indent="-171450">
              <a:spcBef>
                <a:spcPts val="0"/>
              </a:spcBef>
              <a:buFont typeface="Arial" panose="020B0604020202020204" pitchFamily="34" charset="0"/>
              <a:buChar char="•"/>
            </a:pPr>
            <a:r>
              <a:rPr lang="en-GB" sz="900" dirty="0"/>
              <a:t>Draw conclusions about a hypotheses and communicate these clearly. </a:t>
            </a:r>
          </a:p>
          <a:p>
            <a:pPr marL="171450" indent="-171450">
              <a:spcBef>
                <a:spcPts val="0"/>
              </a:spcBef>
              <a:buFont typeface="Arial" panose="020B0604020202020204" pitchFamily="34" charset="0"/>
              <a:buChar char="•"/>
            </a:pPr>
            <a:r>
              <a:rPr lang="en-GB" sz="900" dirty="0"/>
              <a:t>Discuss the advantages and disadvantages of the methods and findings. </a:t>
            </a:r>
          </a:p>
          <a:p>
            <a:pPr marL="171450" indent="-171450">
              <a:spcBef>
                <a:spcPts val="0"/>
              </a:spcBef>
              <a:buFont typeface="Arial" panose="020B0604020202020204" pitchFamily="34" charset="0"/>
              <a:buChar char="•"/>
            </a:pPr>
            <a:r>
              <a:rPr lang="en-GB" sz="900" dirty="0"/>
              <a:t>Draw and use a sample space diagram for two mutually exclusive events with equally likely outcomes. </a:t>
            </a:r>
          </a:p>
          <a:p>
            <a:pPr marL="171450" indent="-171450">
              <a:spcBef>
                <a:spcPts val="0"/>
              </a:spcBef>
              <a:buFont typeface="Arial" panose="020B0604020202020204" pitchFamily="34" charset="0"/>
              <a:buChar char="•"/>
            </a:pPr>
            <a:r>
              <a:rPr lang="en-GB" sz="900" dirty="0"/>
              <a:t>Draw and use a tree diagram to calculate mutually exclusive events with uneven probabilities. </a:t>
            </a:r>
          </a:p>
          <a:p>
            <a:pPr marL="171450" indent="-171450">
              <a:spcBef>
                <a:spcPts val="0"/>
              </a:spcBef>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 panose="020B0604020202020204" pitchFamily="34" charset="0"/>
              <a:buChar char="•"/>
            </a:pPr>
            <a:r>
              <a:rPr lang="en-GB" sz="1000" dirty="0"/>
              <a:t>Use of proportion tables for compound measures.</a:t>
            </a:r>
          </a:p>
          <a:p>
            <a:pPr marL="171450" indent="-171450">
              <a:buFont typeface="Arial" panose="020B0604020202020204" pitchFamily="34" charset="0"/>
              <a:buChar char="•"/>
            </a:pPr>
            <a:r>
              <a:rPr lang="en-GB" sz="1000" dirty="0"/>
              <a:t>Use real life data when analysing graphs.</a:t>
            </a:r>
          </a:p>
          <a:p>
            <a:pPr marL="171450" indent="-171450">
              <a:buFont typeface="Arial" panose="020B0604020202020204" pitchFamily="34" charset="0"/>
              <a:buChar char="•"/>
            </a:pPr>
            <a:r>
              <a:rPr lang="en-GB" sz="1000" dirty="0"/>
              <a:t>Use of ICT to analyse data.</a:t>
            </a:r>
          </a:p>
          <a:p>
            <a:pPr marL="171450" indent="-171450">
              <a:buFont typeface="Arial" panose="020B0604020202020204" pitchFamily="34" charset="0"/>
              <a:buChar char="•"/>
            </a:pPr>
            <a:r>
              <a:rPr lang="en-GB" sz="1000" dirty="0"/>
              <a:t>Use of ICT to produce a range of charts and diagrams.</a:t>
            </a:r>
          </a:p>
          <a:p>
            <a:pPr marL="171450" indent="-171450">
              <a:buFont typeface="Arial" panose="020B0604020202020204" pitchFamily="34" charset="0"/>
              <a:buChar char="•"/>
            </a:pPr>
            <a:r>
              <a:rPr lang="en-GB" sz="1000" dirty="0"/>
              <a:t>Build on knowledge of probability to extend to more than one event. </a:t>
            </a:r>
          </a:p>
          <a:p>
            <a:pPr marL="171450" indent="-171450">
              <a:buFont typeface="Arial" panose="020B0604020202020204" pitchFamily="34" charset="0"/>
              <a:buChar char="•"/>
            </a:pPr>
            <a:r>
              <a:rPr lang="en-GB" sz="1000" dirty="0"/>
              <a:t>Play ‘fair ground’ games to investigate probabilities. </a:t>
            </a:r>
          </a:p>
          <a:p>
            <a:pPr marL="171450" indent="-171450">
              <a:buFont typeface="Arial" panose="020B0604020202020204" pitchFamily="34" charset="0"/>
              <a:buChar char="•"/>
            </a:pPr>
            <a:endParaRPr lang="en-US" sz="10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spcCol="0">
            <a:normAutofit/>
          </a:bodyPr>
          <a:lstStyle/>
          <a:p>
            <a:pPr marL="171450" indent="-171450" fontAlgn="base">
              <a:buFont typeface="Arial" panose="020B0604020202020204" pitchFamily="34" charset="0"/>
              <a:buChar char="•"/>
            </a:pPr>
            <a:r>
              <a:rPr lang="en-US" sz="900" dirty="0"/>
              <a:t>Probability</a:t>
            </a:r>
          </a:p>
          <a:p>
            <a:pPr marL="171450" indent="-171450" fontAlgn="base">
              <a:buFont typeface="Arial" panose="020B0604020202020204" pitchFamily="34" charset="0"/>
              <a:buChar char="•"/>
            </a:pPr>
            <a:r>
              <a:rPr lang="en-US" sz="900" dirty="0"/>
              <a:t>Chance​</a:t>
            </a:r>
          </a:p>
          <a:p>
            <a:pPr marL="171450" indent="-171450" fontAlgn="base">
              <a:buFont typeface="Arial" panose="020B0604020202020204" pitchFamily="34" charset="0"/>
              <a:buChar char="•"/>
            </a:pPr>
            <a:r>
              <a:rPr lang="en-US" sz="900" dirty="0"/>
              <a:t>Likely</a:t>
            </a:r>
          </a:p>
          <a:p>
            <a:pPr marL="171450" indent="-171450" fontAlgn="base">
              <a:buFont typeface="Arial" panose="020B0604020202020204" pitchFamily="34" charset="0"/>
              <a:buChar char="•"/>
            </a:pPr>
            <a:r>
              <a:rPr lang="en-US" sz="900" dirty="0"/>
              <a:t>Unlikely​</a:t>
            </a:r>
          </a:p>
          <a:p>
            <a:pPr marL="171450" indent="-171450" fontAlgn="base">
              <a:buFont typeface="Arial" panose="020B0604020202020204" pitchFamily="34" charset="0"/>
              <a:buChar char="•"/>
            </a:pPr>
            <a:r>
              <a:rPr lang="en-US" sz="900" dirty="0"/>
              <a:t>Certain</a:t>
            </a:r>
          </a:p>
          <a:p>
            <a:pPr marL="171450" indent="-171450" fontAlgn="base">
              <a:buFont typeface="Arial" panose="020B0604020202020204" pitchFamily="34" charset="0"/>
              <a:buChar char="•"/>
            </a:pPr>
            <a:r>
              <a:rPr lang="en-US" sz="900" dirty="0"/>
              <a:t>Impossible​</a:t>
            </a:r>
          </a:p>
          <a:p>
            <a:pPr marL="171450" indent="-171450" fontAlgn="base">
              <a:buFont typeface="Arial" panose="020B0604020202020204" pitchFamily="34" charset="0"/>
              <a:buChar char="•"/>
            </a:pPr>
            <a:r>
              <a:rPr lang="en-US" sz="900" dirty="0"/>
              <a:t>Frequency​</a:t>
            </a:r>
          </a:p>
          <a:p>
            <a:pPr marL="171450" indent="-171450" fontAlgn="base">
              <a:buFont typeface="Arial" panose="020B0604020202020204" pitchFamily="34" charset="0"/>
              <a:buChar char="•"/>
            </a:pPr>
            <a:r>
              <a:rPr lang="en-US" sz="900" dirty="0"/>
              <a:t>Data​</a:t>
            </a:r>
          </a:p>
          <a:p>
            <a:pPr marL="171450" indent="-171450" fontAlgn="base">
              <a:buFont typeface="Arial" panose="020B0604020202020204" pitchFamily="34" charset="0"/>
              <a:buChar char="•"/>
            </a:pPr>
            <a:r>
              <a:rPr lang="en-US" sz="900" dirty="0"/>
              <a:t>Biased​</a:t>
            </a:r>
          </a:p>
          <a:p>
            <a:pPr marL="171450" indent="-171450" fontAlgn="base">
              <a:buFont typeface="Arial" panose="020B0604020202020204" pitchFamily="34" charset="0"/>
              <a:buChar char="•"/>
            </a:pPr>
            <a:r>
              <a:rPr lang="en-US" sz="900" dirty="0"/>
              <a:t>Sample​</a:t>
            </a:r>
          </a:p>
          <a:p>
            <a:pPr marL="171450" indent="-171450" fontAlgn="base">
              <a:buFont typeface="Arial" panose="020B0604020202020204" pitchFamily="34" charset="0"/>
              <a:buChar char="•"/>
            </a:pPr>
            <a:r>
              <a:rPr lang="en-US" sz="900" dirty="0"/>
              <a:t>Axis​</a:t>
            </a:r>
          </a:p>
          <a:p>
            <a:pPr marL="171450" indent="-171450" fontAlgn="base">
              <a:buFont typeface="Arial" panose="020B0604020202020204" pitchFamily="34" charset="0"/>
              <a:buChar char="•"/>
            </a:pPr>
            <a:r>
              <a:rPr lang="en-US" sz="900" dirty="0"/>
              <a:t>Scale​</a:t>
            </a:r>
          </a:p>
          <a:p>
            <a:pPr marL="171450" indent="-171450" fontAlgn="base">
              <a:buFont typeface="Arial" panose="020B0604020202020204" pitchFamily="34" charset="0"/>
              <a:buChar char="•"/>
            </a:pPr>
            <a:r>
              <a:rPr lang="en-US" sz="900" dirty="0"/>
              <a:t>Quantitative</a:t>
            </a:r>
          </a:p>
          <a:p>
            <a:pPr marL="171450" indent="-171450" fontAlgn="base">
              <a:buFont typeface="Arial" panose="020B0604020202020204" pitchFamily="34" charset="0"/>
              <a:buChar char="•"/>
            </a:pPr>
            <a:r>
              <a:rPr lang="en-US" sz="900" dirty="0"/>
              <a:t>Qualitative​</a:t>
            </a:r>
          </a:p>
          <a:p>
            <a:pPr marL="171450" indent="-171450" fontAlgn="base">
              <a:buFont typeface="Arial" panose="020B0604020202020204" pitchFamily="34" charset="0"/>
              <a:buChar char="•"/>
            </a:pPr>
            <a:r>
              <a:rPr lang="en-US" sz="900" dirty="0"/>
              <a:t>Hypothesis​</a:t>
            </a:r>
          </a:p>
          <a:p>
            <a:pPr marL="171450" indent="-171450" fontAlgn="base">
              <a:buFont typeface="Arial" panose="020B0604020202020204" pitchFamily="34" charset="0"/>
              <a:buChar char="•"/>
            </a:pPr>
            <a:r>
              <a:rPr lang="en-US" sz="900" dirty="0"/>
              <a:t>Speed</a:t>
            </a:r>
          </a:p>
          <a:p>
            <a:pPr marL="171450" indent="-171450" fontAlgn="base">
              <a:buFont typeface="Arial" panose="020B0604020202020204" pitchFamily="34" charset="0"/>
              <a:buChar char="•"/>
            </a:pPr>
            <a:r>
              <a:rPr lang="en-US" sz="900" dirty="0"/>
              <a:t>Density </a:t>
            </a:r>
          </a:p>
          <a:p>
            <a:pPr marL="171450" indent="-171450" fontAlgn="base">
              <a:buFont typeface="Arial" panose="020B0604020202020204" pitchFamily="34" charset="0"/>
              <a:buChar char="•"/>
            </a:pPr>
            <a:r>
              <a:rPr lang="en-US" sz="900" dirty="0"/>
              <a:t>Population density</a:t>
            </a: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pPr marL="171450" indent="-171450">
              <a:buFont typeface="Arial" panose="020B0604020202020204" pitchFamily="34" charset="0"/>
              <a:buChar char="•"/>
            </a:pPr>
            <a:r>
              <a:rPr lang="en-GB" sz="1000" dirty="0"/>
              <a:t>Plan journeys using compound measures, miles per gallon etc. </a:t>
            </a:r>
          </a:p>
          <a:p>
            <a:pPr marL="171450" indent="-171450">
              <a:buFont typeface="Arial" panose="020B0604020202020204" pitchFamily="34" charset="0"/>
              <a:buChar char="•"/>
            </a:pPr>
            <a:r>
              <a:rPr lang="en-GB" sz="1000" dirty="0"/>
              <a:t>Investigate the population density of different places. </a:t>
            </a:r>
          </a:p>
          <a:p>
            <a:pPr marL="171450" indent="-171450">
              <a:buFont typeface="Arial" panose="020B0604020202020204" pitchFamily="34" charset="0"/>
              <a:buChar char="•"/>
            </a:pPr>
            <a:r>
              <a:rPr lang="en-GB" sz="1000" dirty="0"/>
              <a:t>Use of real life data to analyse. These will include heights, weights, sunshine, rainfall. </a:t>
            </a:r>
          </a:p>
          <a:p>
            <a:pPr marL="171450" indent="-171450">
              <a:buFont typeface="Arial" panose="020B0604020202020204" pitchFamily="34" charset="0"/>
              <a:buChar char="•"/>
            </a:pPr>
            <a:r>
              <a:rPr lang="en-GB" sz="1000" dirty="0"/>
              <a:t>Completion of surveys and questionnaires of peers to collect data. </a:t>
            </a:r>
          </a:p>
          <a:p>
            <a:pPr marL="171450" indent="-171450">
              <a:buFont typeface="Arial" panose="020B0604020202020204" pitchFamily="34" charset="0"/>
              <a:buChar char="•"/>
            </a:pPr>
            <a:r>
              <a:rPr lang="en-GB" sz="1000" dirty="0"/>
              <a:t>Probabilities calculated on real life events. </a:t>
            </a:r>
          </a:p>
          <a:p>
            <a:pPr marL="171450" indent="-171450">
              <a:buFont typeface="Arial" panose="020B0604020202020204" pitchFamily="34" charset="0"/>
              <a:buChar char="•"/>
            </a:pPr>
            <a:endParaRPr lang="en-US" sz="10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http://schemas.openxmlformats.org/package/2006/metadata/core-properties"/>
    <ds:schemaRef ds:uri="http://schemas.microsoft.com/office/2006/documentManagement/types"/>
    <ds:schemaRef ds:uri="http://schemas.microsoft.com/office/infopath/2007/PartnerControls"/>
    <ds:schemaRef ds:uri="dd53f9ed-aba7-4473-9642-666960874982"/>
    <ds:schemaRef ds:uri="http://purl.org/dc/elements/1.1/"/>
    <ds:schemaRef ds:uri="http://schemas.microsoft.com/office/2006/metadata/properties"/>
    <ds:schemaRef ds:uri="http://purl.org/dc/terms/"/>
    <ds:schemaRef ds:uri="c9827502-ad03-49b1-85da-f0239239a6b1"/>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4726</TotalTime>
  <Words>2419</Words>
  <Application>Microsoft Office PowerPoint</Application>
  <PresentationFormat>Custom</PresentationFormat>
  <Paragraphs>204</Paragraphs>
  <Slides>6</Slides>
  <Notes>0</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14</cp:revision>
  <dcterms:created xsi:type="dcterms:W3CDTF">2024-02-26T09:08:58Z</dcterms:created>
  <dcterms:modified xsi:type="dcterms:W3CDTF">2024-07-12T07:32:03Z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