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64" r:id="rId7"/>
    <p:sldId id="280" r:id="rId8"/>
    <p:sldId id="282" r:id="rId9"/>
    <p:sldId id="278" r:id="rId10"/>
    <p:sldId id="279" r:id="rId11"/>
    <p:sldId id="284" r:id="rId12"/>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D5A3E"/>
    <a:srgbClr val="ECECEC"/>
    <a:srgbClr val="6EAF82"/>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4" d="100"/>
          <a:sy n="84" d="100"/>
        </p:scale>
        <p:origin x="10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r>
              <a:rPr lang="en-GB" sz="1500" dirty="0">
                <a:latin typeface="MASSILIA VF" pitchFamily="2" charset="77"/>
              </a:rPr>
              <a:t/>
            </a: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r>
              <a:rPr lang="en-GB" sz="1500" dirty="0">
                <a:latin typeface="MASSILIA VF" pitchFamily="2" charset="77"/>
              </a:rPr>
              <a:t/>
            </a: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FBBF8BF-A92B-F120-E43F-4B32EFFAC58A}"/>
              </a:ext>
            </a:extLst>
          </p:cNvPr>
          <p:cNvSpPr>
            <a:spLocks noGrp="1"/>
          </p:cNvSpPr>
          <p:nvPr>
            <p:ph type="body" sz="quarter" idx="26"/>
          </p:nvPr>
        </p:nvSpPr>
        <p:spPr/>
        <p:txBody>
          <a:bodyPr/>
          <a:lstStyle/>
          <a:p>
            <a:r>
              <a:rPr lang="en-US" dirty="0"/>
              <a:t>9</a:t>
            </a:r>
          </a:p>
        </p:txBody>
      </p:sp>
      <p:sp>
        <p:nvSpPr>
          <p:cNvPr id="3" name="Text Placeholder 2">
            <a:extLst>
              <a:ext uri="{FF2B5EF4-FFF2-40B4-BE49-F238E27FC236}">
                <a16:creationId xmlns:a16="http://schemas.microsoft.com/office/drawing/2014/main" id="{8E59814D-5AD3-8600-B444-BA4F6B1EE6C7}"/>
              </a:ext>
            </a:extLst>
          </p:cNvPr>
          <p:cNvSpPr>
            <a:spLocks noGrp="1"/>
          </p:cNvSpPr>
          <p:nvPr>
            <p:ph type="body" sz="quarter" idx="38"/>
          </p:nvPr>
        </p:nvSpPr>
        <p:spPr/>
        <p:txBody>
          <a:bodyPr/>
          <a:lstStyle/>
          <a:p>
            <a:r>
              <a:rPr lang="en-US" dirty="0"/>
              <a:t>Year Group</a:t>
            </a:r>
          </a:p>
        </p:txBody>
      </p:sp>
      <p:sp>
        <p:nvSpPr>
          <p:cNvPr id="4" name="Text Placeholder 3">
            <a:extLst>
              <a:ext uri="{FF2B5EF4-FFF2-40B4-BE49-F238E27FC236}">
                <a16:creationId xmlns:a16="http://schemas.microsoft.com/office/drawing/2014/main" id="{0DAA6F0D-610C-FAC4-45D4-3DC94F610366}"/>
              </a:ext>
            </a:extLst>
          </p:cNvPr>
          <p:cNvSpPr>
            <a:spLocks noGrp="1"/>
          </p:cNvSpPr>
          <p:nvPr>
            <p:ph type="body" sz="quarter" idx="39"/>
          </p:nvPr>
        </p:nvSpPr>
        <p:spPr/>
        <p:txBody>
          <a:bodyPr/>
          <a:lstStyle/>
          <a:p>
            <a:r>
              <a:rPr lang="en-US" dirty="0" smtClean="0"/>
              <a:t>Geometry</a:t>
            </a:r>
            <a:endParaRPr lang="en-US" dirty="0"/>
          </a:p>
        </p:txBody>
      </p:sp>
      <p:sp>
        <p:nvSpPr>
          <p:cNvPr id="5" name="Text Placeholder 4">
            <a:extLst>
              <a:ext uri="{FF2B5EF4-FFF2-40B4-BE49-F238E27FC236}">
                <a16:creationId xmlns:a16="http://schemas.microsoft.com/office/drawing/2014/main" id="{921F691E-9680-C54C-9C40-12B3B6E54F63}"/>
              </a:ext>
            </a:extLst>
          </p:cNvPr>
          <p:cNvSpPr>
            <a:spLocks noGrp="1"/>
          </p:cNvSpPr>
          <p:nvPr>
            <p:ph type="body" sz="quarter" idx="40"/>
          </p:nvPr>
        </p:nvSpPr>
        <p:spPr/>
        <p:txBody>
          <a:bodyPr/>
          <a:lstStyle/>
          <a:p>
            <a:r>
              <a:rPr lang="en-US" sz="2400" dirty="0"/>
              <a:t>Unit/ Topic</a:t>
            </a:r>
          </a:p>
        </p:txBody>
      </p:sp>
      <p:sp>
        <p:nvSpPr>
          <p:cNvPr id="6" name="Text Placeholder 5">
            <a:extLst>
              <a:ext uri="{FF2B5EF4-FFF2-40B4-BE49-F238E27FC236}">
                <a16:creationId xmlns:a16="http://schemas.microsoft.com/office/drawing/2014/main" id="{A5D75CEE-E94F-5248-B169-4EC354D7ED9D}"/>
              </a:ext>
            </a:extLst>
          </p:cNvPr>
          <p:cNvSpPr>
            <a:spLocks noGrp="1"/>
          </p:cNvSpPr>
          <p:nvPr>
            <p:ph type="body" sz="quarter" idx="41"/>
          </p:nvPr>
        </p:nvSpPr>
        <p:spPr/>
        <p:txBody>
          <a:bodyPr/>
          <a:lstStyle/>
          <a:p>
            <a:r>
              <a:rPr lang="en-US" dirty="0" err="1"/>
              <a:t>Connah’s</a:t>
            </a:r>
            <a:r>
              <a:rPr lang="en-US" dirty="0"/>
              <a:t> Quay High School</a:t>
            </a:r>
          </a:p>
        </p:txBody>
      </p:sp>
      <p:sp>
        <p:nvSpPr>
          <p:cNvPr id="7"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p:txBody>
          <a:bodyPr/>
          <a:lstStyle/>
          <a:p>
            <a:r>
              <a:rPr lang="en-US" dirty="0"/>
              <a:t>Curriculum for Wales Scheme of Learning:</a:t>
            </a:r>
            <a:br>
              <a:rPr lang="en-US" dirty="0"/>
            </a:br>
            <a:r>
              <a:rPr lang="en-US" sz="4800" dirty="0" smtClean="0"/>
              <a:t>Mathematics and Numeracy</a:t>
            </a:r>
            <a:endParaRPr lang="en-US" sz="4800" dirty="0"/>
          </a:p>
        </p:txBody>
      </p:sp>
      <p:pic>
        <p:nvPicPr>
          <p:cNvPr id="8" name="Picture 7" descr="A white line drawing of a calculator ruler and a calculator&#10;&#10;Description automatically generated">
            <a:extLst>
              <a:ext uri="{FF2B5EF4-FFF2-40B4-BE49-F238E27FC236}">
                <a16:creationId xmlns:a16="http://schemas.microsoft.com/office/drawing/2014/main" id="{3EE0ED53-2ABF-DBAD-FD24-A916C9E28FBB}"/>
              </a:ext>
            </a:extLst>
          </p:cNvPr>
          <p:cNvPicPr>
            <a:picLocks noChangeAspect="1"/>
          </p:cNvPicPr>
          <p:nvPr/>
        </p:nvPicPr>
        <p:blipFill>
          <a:blip r:embed="rId2"/>
          <a:stretch>
            <a:fillRect/>
          </a:stretch>
        </p:blipFill>
        <p:spPr>
          <a:xfrm>
            <a:off x="6832002" y="233914"/>
            <a:ext cx="3159544" cy="3159544"/>
          </a:xfrm>
          <a:prstGeom prst="rect">
            <a:avLst/>
          </a:prstGeom>
        </p:spPr>
      </p:pic>
    </p:spTree>
    <p:extLst>
      <p:ext uri="{BB962C8B-B14F-4D97-AF65-F5344CB8AC3E}">
        <p14:creationId xmlns:p14="http://schemas.microsoft.com/office/powerpoint/2010/main" val="1193017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a:bodyPr>
          <a:lstStyle/>
          <a:p>
            <a:r>
              <a:rPr lang="en-US" sz="900" b="1" dirty="0"/>
              <a:t>The number system is used to represent and compare relationships between numbers and quantities.</a:t>
            </a:r>
          </a:p>
          <a:p>
            <a:r>
              <a:rPr lang="en-US" sz="900" dirty="0"/>
              <a:t>Numbers are the symbol system for describing and comparing quantities. This will be the first abstract concept that learners meet in mathematics, and it helps to establish the principles of logical reasoning. In mathematics the number system provides learners with a basis for algebraic, statistical, probabilistic and geometrical reasoning, as well as for financial calculation and decision-making.</a:t>
            </a:r>
          </a:p>
          <a:p>
            <a:r>
              <a:rPr lang="en-US" sz="900" dirty="0"/>
              <a:t>Knowledge of, and competence in, number and quantities are fundamental to learners’ confident participation in the world, and provide a foundation for further study and for employment. Computational fluency is essential for problem-solving and progressing in all areas of learning and experience. Fluency is developed through using the four basic arithmetic operations and acquiring an understanding of the relationship between them. This leads to preparing the way for using algebraic </a:t>
            </a:r>
            <a:r>
              <a:rPr lang="en-US" sz="900" dirty="0" err="1"/>
              <a:t>symbolisation</a:t>
            </a:r>
            <a:r>
              <a:rPr lang="en-US" sz="900" dirty="0"/>
              <a:t> successfully.</a:t>
            </a:r>
          </a:p>
          <a:p>
            <a:endParaRPr lang="en-US" sz="900" dirty="0"/>
          </a:p>
          <a:p>
            <a:endParaRPr lang="en-US" sz="9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r>
              <a:rPr lang="en-US" sz="1400" dirty="0"/>
              <a:t>Number Systems</a:t>
            </a: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r>
              <a:rPr lang="en-US" sz="1400" dirty="0"/>
              <a:t>Geometry</a:t>
            </a: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r>
              <a:rPr lang="en-US" sz="1400" dirty="0"/>
              <a:t>Algebra</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r>
              <a:rPr lang="en-US" sz="900" b="1" dirty="0"/>
              <a:t>Algebra uses symbol systems to express the structure of mathematical relationships.</a:t>
            </a:r>
          </a:p>
          <a:p>
            <a:r>
              <a:rPr lang="en-US" sz="900" dirty="0"/>
              <a:t>Algebra is the study of structures abstracted from computations and relations, and provides a way to make </a:t>
            </a:r>
            <a:r>
              <a:rPr lang="en-US" sz="900" dirty="0" err="1"/>
              <a:t>generalisations</a:t>
            </a:r>
            <a:r>
              <a:rPr lang="en-US" sz="900" dirty="0"/>
              <a:t>. Algebraic thinking moves away from context to structure and relationships. This powerful approach provides learners with the means to abstract important features and to detect and express mathematical structures of situations in order to solve problems. Algebra is a unifying thread running through the fabric of mathematics.</a:t>
            </a:r>
          </a:p>
          <a:p>
            <a:r>
              <a:rPr lang="en-US" sz="900" dirty="0"/>
              <a:t>Algebraic thinking is essential for reasoning, modelling and solving problems in mathematics and in a wide range of real-world contexts, including technology and finance. Making connections between arithmetic and algebra develops skills for abstract reasoning from an early age.</a:t>
            </a:r>
          </a:p>
          <a:p>
            <a:endParaRPr lang="en-US" sz="900" dirty="0"/>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r>
              <a:rPr lang="en-US" sz="1400" dirty="0"/>
              <a:t>Statistics</a:t>
            </a: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r>
              <a:rPr lang="en-US" sz="900" b="1" dirty="0"/>
              <a:t>Geometry focuses on relationships involving shape, space and position, and measurement focuses on quantifying phenomena in the physical world.</a:t>
            </a:r>
          </a:p>
          <a:p>
            <a:r>
              <a:rPr lang="en-US" sz="900" dirty="0"/>
              <a:t>Geometry involves playing with, manipulating, comparing, naming and classifying shapes and structures. The study of geometry encourages the development and use of conjecture, deductive reasoning and proof. Measurement allows the magnitude of spatial and abstract features to be quantified, using a variety of standard and non-standard units. It can also support the development of numerical reasoning.</a:t>
            </a:r>
          </a:p>
          <a:p>
            <a:r>
              <a:rPr lang="en-US" sz="900" dirty="0"/>
              <a:t>Reasoning about the sizes and properties of shapes and their surrounding spaces helps learners to make sense of the physical world and the world of mathematical shapes. Geometry and measurement have applications in many fields, including art, construction, science and technology, engineering, and astronomy.</a:t>
            </a:r>
          </a:p>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r>
              <a:rPr lang="en-US" sz="900" b="1" dirty="0"/>
              <a:t>Statistics represent data, probability models chance, and both support informed inferences and decisions.</a:t>
            </a:r>
          </a:p>
          <a:p>
            <a:r>
              <a:rPr lang="en-US" sz="900" dirty="0"/>
              <a:t>Statistics is the practice of collecting, manipulating and </a:t>
            </a:r>
            <a:r>
              <a:rPr lang="en-US" sz="900" dirty="0" err="1"/>
              <a:t>analysing</a:t>
            </a:r>
            <a:r>
              <a:rPr lang="en-US" sz="900" dirty="0"/>
              <a:t> data, allowing representation and </a:t>
            </a:r>
            <a:r>
              <a:rPr lang="en-US" sz="900" dirty="0" err="1"/>
              <a:t>generalisation</a:t>
            </a:r>
            <a:r>
              <a:rPr lang="en-US" sz="900" dirty="0"/>
              <a:t> of information. Probability is the mathematical study of chance, enabling predictions of the likelihood of events occurring. Statistics and probability rely on the application and manipulation of number and algebra.</a:t>
            </a:r>
          </a:p>
          <a:p>
            <a:r>
              <a:rPr lang="en-US" sz="900" dirty="0"/>
              <a:t>Managing data and representing information effectively provide learners with the means to test hypotheses, draw conclusions and make predictions. The process of reasoning with statistics and probability, and evaluating their reliability, develops critical thinking and analytical skills that are fundamental to enabling learners to make ethical and informed decisions.</a:t>
            </a:r>
          </a:p>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171450" indent="-171450" fontAlgn="base">
              <a:spcBef>
                <a:spcPts val="0"/>
              </a:spcBef>
              <a:buFont typeface="Arial" panose="020B0604020202020204" pitchFamily="34" charset="0"/>
              <a:buChar char="•"/>
            </a:pPr>
            <a:r>
              <a:rPr lang="en-GB" sz="1100" dirty="0"/>
              <a:t>I have used efficient methods for finding the perimeter and area of two-dimensional shapes, understanding how basic formulae are derived</a:t>
            </a:r>
            <a:r>
              <a:rPr lang="en-GB" sz="1100" dirty="0" smtClean="0"/>
              <a:t>.</a:t>
            </a:r>
          </a:p>
          <a:p>
            <a:pPr marL="171450" indent="-171450" fontAlgn="base">
              <a:spcBef>
                <a:spcPts val="0"/>
              </a:spcBef>
              <a:buFont typeface="Arial" panose="020B0604020202020204" pitchFamily="34" charset="0"/>
              <a:buChar char="•"/>
            </a:pPr>
            <a:endParaRPr lang="en-GB" sz="1100" dirty="0"/>
          </a:p>
          <a:p>
            <a:pPr marL="171450" indent="-171450" fontAlgn="base">
              <a:spcBef>
                <a:spcPts val="0"/>
              </a:spcBef>
              <a:buFont typeface="Arial" panose="020B0604020202020204" pitchFamily="34" charset="0"/>
              <a:buChar char="•"/>
            </a:pPr>
            <a:endParaRPr lang="en-GB" sz="1100" dirty="0" smtClean="0"/>
          </a:p>
          <a:p>
            <a:pPr marL="171450" indent="-171450" fontAlgn="base">
              <a:spcBef>
                <a:spcPts val="0"/>
              </a:spcBef>
              <a:buFont typeface="Arial" panose="020B0604020202020204" pitchFamily="34" charset="0"/>
              <a:buChar char="•"/>
            </a:pPr>
            <a:endParaRPr lang="en-GB" sz="1100" dirty="0"/>
          </a:p>
          <a:p>
            <a:pPr marL="171450" indent="-171450" fontAlgn="base">
              <a:spcBef>
                <a:spcPts val="0"/>
              </a:spcBef>
              <a:buFont typeface="Arial" panose="020B0604020202020204" pitchFamily="34" charset="0"/>
              <a:buChar char="•"/>
            </a:pPr>
            <a:endParaRPr lang="en-GB" sz="1100" dirty="0" smtClean="0"/>
          </a:p>
          <a:p>
            <a:pPr marL="171450" indent="-171450" fontAlgn="base">
              <a:spcBef>
                <a:spcPts val="0"/>
              </a:spcBef>
              <a:buFont typeface="Arial" panose="020B0604020202020204" pitchFamily="34" charset="0"/>
              <a:buChar char="•"/>
            </a:pPr>
            <a:endParaRPr lang="en-GB" sz="1100" dirty="0"/>
          </a:p>
          <a:p>
            <a:pPr marL="171450" indent="-171450" fontAlgn="base">
              <a:spcBef>
                <a:spcPts val="0"/>
              </a:spcBef>
              <a:buFont typeface="Arial" panose="020B0604020202020204" pitchFamily="34" charset="0"/>
              <a:buChar char="•"/>
            </a:pPr>
            <a:endParaRPr lang="en-GB" sz="1100" dirty="0" smtClean="0"/>
          </a:p>
          <a:p>
            <a:pPr marL="171450" indent="-171450" fontAlgn="base">
              <a:spcBef>
                <a:spcPts val="0"/>
              </a:spcBef>
              <a:buFont typeface="Arial" panose="020B0604020202020204" pitchFamily="34" charset="0"/>
              <a:buChar char="•"/>
            </a:pPr>
            <a:endParaRPr lang="en-GB" sz="1100" dirty="0"/>
          </a:p>
          <a:p>
            <a:pPr marL="171450" indent="-171450" fontAlgn="base">
              <a:spcBef>
                <a:spcPts val="0"/>
              </a:spcBef>
              <a:buFont typeface="Arial" panose="020B0604020202020204" pitchFamily="34" charset="0"/>
              <a:buChar char="•"/>
            </a:pPr>
            <a:endParaRPr lang="en-GB" sz="1100" dirty="0" smtClean="0"/>
          </a:p>
          <a:p>
            <a:pPr marL="171450" indent="-171450" fontAlgn="base">
              <a:spcBef>
                <a:spcPts val="0"/>
              </a:spcBef>
              <a:buFont typeface="Arial" panose="020B0604020202020204" pitchFamily="34" charset="0"/>
              <a:buChar char="•"/>
            </a:pPr>
            <a:endParaRPr lang="en-GB" sz="1100" dirty="0"/>
          </a:p>
          <a:p>
            <a:pPr marL="171450" indent="-171450" fontAlgn="base">
              <a:spcBef>
                <a:spcPts val="0"/>
              </a:spcBef>
              <a:buFont typeface="Arial" panose="020B0604020202020204" pitchFamily="34" charset="0"/>
              <a:buChar char="•"/>
            </a:pPr>
            <a:endParaRPr lang="en-GB" sz="1100" dirty="0" smtClean="0"/>
          </a:p>
          <a:p>
            <a:pPr marL="171450" indent="-171450" fontAlgn="base">
              <a:spcBef>
                <a:spcPts val="0"/>
              </a:spcBef>
              <a:buFont typeface="Arial" panose="020B0604020202020204" pitchFamily="34" charset="0"/>
              <a:buChar char="•"/>
            </a:pPr>
            <a:endParaRPr lang="en-GB" sz="1100" dirty="0"/>
          </a:p>
          <a:p>
            <a:pPr marL="171450" indent="-171450" fontAlgn="base">
              <a:spcBef>
                <a:spcPts val="0"/>
              </a:spcBef>
              <a:buFont typeface="Arial" panose="020B0604020202020204" pitchFamily="34" charset="0"/>
              <a:buChar char="•"/>
            </a:pPr>
            <a:endParaRPr lang="en-GB" sz="1100" dirty="0" smtClean="0"/>
          </a:p>
          <a:p>
            <a:pPr marL="171450" indent="-171450" fontAlgn="base">
              <a:spcBef>
                <a:spcPts val="0"/>
              </a:spcBef>
              <a:buFont typeface="Arial" panose="020B0604020202020204" pitchFamily="34" charset="0"/>
              <a:buChar char="•"/>
            </a:pPr>
            <a:endParaRPr lang="en-GB" sz="1100" dirty="0"/>
          </a:p>
          <a:p>
            <a:pPr marL="171450" indent="-171450" fontAlgn="base">
              <a:spcBef>
                <a:spcPts val="0"/>
              </a:spcBef>
              <a:buFont typeface="Arial" panose="020B0604020202020204" pitchFamily="34" charset="0"/>
              <a:buChar char="•"/>
            </a:pPr>
            <a:endParaRPr lang="en-GB" sz="1100" dirty="0" smtClean="0"/>
          </a:p>
          <a:p>
            <a:pPr marL="171450" indent="-171450" fontAlgn="base">
              <a:spcBef>
                <a:spcPts val="0"/>
              </a:spcBef>
              <a:buFont typeface="Arial" panose="020B0604020202020204" pitchFamily="34" charset="0"/>
              <a:buChar char="•"/>
            </a:pPr>
            <a:endParaRPr lang="en-GB" sz="1100" dirty="0"/>
          </a:p>
          <a:p>
            <a:pPr marL="171450" indent="-171450" fontAlgn="base">
              <a:spcBef>
                <a:spcPts val="0"/>
              </a:spcBef>
              <a:buFont typeface="Arial" panose="020B0604020202020204" pitchFamily="34" charset="0"/>
              <a:buChar char="•"/>
            </a:pPr>
            <a:endParaRPr lang="en-GB" sz="1100" dirty="0" smtClean="0"/>
          </a:p>
          <a:p>
            <a:pPr marL="171450" indent="-171450" fontAlgn="base">
              <a:spcBef>
                <a:spcPts val="0"/>
              </a:spcBef>
              <a:buFont typeface="Arial" panose="020B0604020202020204" pitchFamily="34" charset="0"/>
              <a:buChar char="•"/>
            </a:pPr>
            <a:endParaRPr lang="en-GB" sz="1100" dirty="0"/>
          </a:p>
          <a:p>
            <a:pPr marL="171450" indent="-171450" fontAlgn="base">
              <a:spcBef>
                <a:spcPts val="0"/>
              </a:spcBef>
              <a:buFont typeface="Arial" panose="020B0604020202020204" pitchFamily="34" charset="0"/>
              <a:buChar char="•"/>
            </a:pPr>
            <a:r>
              <a:rPr lang="en-GB" sz="1100" dirty="0"/>
              <a:t>I have explored and consolidated my understanding of the properties of two-dimensional shapes to include the number of sides and symmetry.</a:t>
            </a:r>
          </a:p>
          <a:p>
            <a:pPr marL="171450" indent="-171450">
              <a:spcBef>
                <a:spcPts val="0"/>
              </a:spcBef>
              <a:buFont typeface="Arial" panose="020B0604020202020204" pitchFamily="34" charset="0"/>
              <a:buChar char="•"/>
            </a:pPr>
            <a:endParaRPr lang="en-US" sz="700"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a:t>
            </a:r>
            <a:r>
              <a:rPr lang="en-US" sz="1400" dirty="0" smtClean="0"/>
              <a:t>3</a:t>
            </a:r>
            <a:endParaRPr lang="en-US" sz="1400" dirty="0"/>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fontAlgn="base">
              <a:spcBef>
                <a:spcPts val="0"/>
              </a:spcBef>
              <a:buFont typeface="Arial" panose="020B0604020202020204" pitchFamily="34" charset="0"/>
              <a:buChar char="•"/>
            </a:pPr>
            <a:r>
              <a:rPr lang="en-GB" sz="1100" dirty="0"/>
              <a:t>I have explored and calculated the areas of simple and compound two-dimensional shapes, including circles, and have demonstrated an understanding of pi (π) as the ratio of the circumference of a circle to its diameter. I can apply my understanding of area to be able to calculate the surface area of simple prisms</a:t>
            </a:r>
            <a:r>
              <a:rPr lang="en-GB" sz="1100" dirty="0" smtClean="0"/>
              <a:t>.</a:t>
            </a:r>
          </a:p>
          <a:p>
            <a:pPr marL="171450" indent="-171450" fontAlgn="base">
              <a:spcBef>
                <a:spcPts val="0"/>
              </a:spcBef>
              <a:buFont typeface="Arial" panose="020B0604020202020204" pitchFamily="34" charset="0"/>
              <a:buChar char="•"/>
            </a:pPr>
            <a:endParaRPr lang="en-GB" sz="1100" dirty="0"/>
          </a:p>
          <a:p>
            <a:pPr marL="171450" indent="-171450" fontAlgn="base">
              <a:spcBef>
                <a:spcPts val="0"/>
              </a:spcBef>
              <a:buFont typeface="Arial" panose="020B0604020202020204" pitchFamily="34" charset="0"/>
              <a:buChar char="•"/>
            </a:pPr>
            <a:r>
              <a:rPr lang="en-GB" sz="1100" dirty="0"/>
              <a:t>I have derived and applied the formulae for the volume of simple prisms.</a:t>
            </a:r>
          </a:p>
          <a:p>
            <a:pPr fontAlgn="base">
              <a:spcBef>
                <a:spcPts val="0"/>
              </a:spcBef>
            </a:pPr>
            <a:endParaRPr lang="en-GB" sz="1100" dirty="0" smtClean="0"/>
          </a:p>
          <a:p>
            <a:pPr fontAlgn="base">
              <a:spcBef>
                <a:spcPts val="0"/>
              </a:spcBef>
            </a:pPr>
            <a:endParaRPr lang="en-GB" sz="1100" dirty="0"/>
          </a:p>
          <a:p>
            <a:pPr fontAlgn="base">
              <a:spcBef>
                <a:spcPts val="0"/>
              </a:spcBef>
            </a:pPr>
            <a:endParaRPr lang="en-GB" sz="1100" dirty="0" smtClean="0"/>
          </a:p>
          <a:p>
            <a:pPr fontAlgn="base">
              <a:spcBef>
                <a:spcPts val="0"/>
              </a:spcBef>
            </a:pPr>
            <a:endParaRPr lang="en-GB" sz="1100" dirty="0"/>
          </a:p>
          <a:p>
            <a:pPr marL="171450" indent="-171450" fontAlgn="base">
              <a:spcBef>
                <a:spcPts val="0"/>
              </a:spcBef>
              <a:buFont typeface="Arial" panose="020B0604020202020204" pitchFamily="34" charset="0"/>
              <a:buChar char="•"/>
            </a:pPr>
            <a:r>
              <a:rPr lang="en-GB" sz="1100" dirty="0" smtClean="0"/>
              <a:t>I </a:t>
            </a:r>
            <a:r>
              <a:rPr lang="en-GB" sz="1100" dirty="0"/>
              <a:t>have applied my understanding of area to demonstrate and use the relationship between right-angled triangles and squares in the context of Pythagoras’ theorem</a:t>
            </a:r>
            <a:r>
              <a:rPr lang="en-GB" sz="1100" dirty="0" smtClean="0"/>
              <a:t>.</a:t>
            </a:r>
          </a:p>
          <a:p>
            <a:pPr marL="171450" indent="-171450" fontAlgn="base">
              <a:spcBef>
                <a:spcPts val="0"/>
              </a:spcBef>
              <a:buFont typeface="Arial" panose="020B0604020202020204" pitchFamily="34" charset="0"/>
              <a:buChar char="•"/>
            </a:pPr>
            <a:endParaRPr lang="en-GB" sz="1100" dirty="0"/>
          </a:p>
          <a:p>
            <a:pPr marL="171450" indent="-171450" fontAlgn="base">
              <a:spcBef>
                <a:spcPts val="0"/>
              </a:spcBef>
              <a:buFont typeface="Arial" panose="020B0604020202020204" pitchFamily="34" charset="0"/>
              <a:buChar char="•"/>
            </a:pPr>
            <a:endParaRPr lang="en-GB" sz="1100" dirty="0"/>
          </a:p>
          <a:p>
            <a:pPr marL="171450" indent="-171450" fontAlgn="t">
              <a:spcBef>
                <a:spcPts val="0"/>
              </a:spcBef>
              <a:buFont typeface="Arial" panose="020B0604020202020204" pitchFamily="34" charset="0"/>
              <a:buChar char="•"/>
            </a:pPr>
            <a:r>
              <a:rPr lang="en-GB" sz="1100" dirty="0"/>
              <a:t>I have used a variety of approaches to investigate, predict and demonstrate the effect of transformations on two-dimensional shapes.</a:t>
            </a:r>
          </a:p>
          <a:p>
            <a:pPr marL="171450" indent="-171450">
              <a:buFont typeface="Arial" panose="020B0604020202020204" pitchFamily="34" charset="0"/>
              <a:buChar char="•"/>
            </a:pPr>
            <a:endParaRPr lang="en-US" sz="7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a:t>
            </a:r>
            <a:r>
              <a:rPr lang="en-US" sz="1400" dirty="0" smtClean="0"/>
              <a:t>4</a:t>
            </a:r>
            <a:endParaRPr lang="en-US" sz="1400" dirty="0"/>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285750" indent="-285750" fontAlgn="base">
              <a:spcBef>
                <a:spcPts val="0"/>
              </a:spcBef>
              <a:buFont typeface="Arial" panose="020B0604020202020204" pitchFamily="34" charset="0"/>
              <a:buChar char="•"/>
            </a:pPr>
            <a:r>
              <a:rPr lang="en-GB" sz="1100" dirty="0"/>
              <a:t>I have used my knowledge of scale and ratio to calculate the lengths and areas of fractions of shapes, including arcs and segments of circles.</a:t>
            </a:r>
          </a:p>
          <a:p>
            <a:pPr marL="285750" indent="-285750" fontAlgn="t">
              <a:spcBef>
                <a:spcPts val="0"/>
              </a:spcBef>
              <a:buFont typeface="Arial" panose="020B0604020202020204" pitchFamily="34" charset="0"/>
              <a:buChar char="•"/>
            </a:pPr>
            <a:endParaRPr lang="en-GB" sz="1100" dirty="0" smtClean="0"/>
          </a:p>
          <a:p>
            <a:pPr marL="285750" indent="-285750" fontAlgn="t">
              <a:spcBef>
                <a:spcPts val="0"/>
              </a:spcBef>
              <a:buFont typeface="Arial" panose="020B0604020202020204" pitchFamily="34" charset="0"/>
              <a:buChar char="•"/>
            </a:pPr>
            <a:endParaRPr lang="en-GB" sz="1100" dirty="0" smtClean="0"/>
          </a:p>
          <a:p>
            <a:pPr marL="285750" indent="-285750" fontAlgn="t">
              <a:spcBef>
                <a:spcPts val="0"/>
              </a:spcBef>
              <a:buFont typeface="Arial" panose="020B0604020202020204" pitchFamily="34" charset="0"/>
              <a:buChar char="•"/>
            </a:pPr>
            <a:endParaRPr lang="en-GB" sz="1100" dirty="0"/>
          </a:p>
          <a:p>
            <a:pPr marL="285750" indent="-285750" fontAlgn="t">
              <a:spcBef>
                <a:spcPts val="0"/>
              </a:spcBef>
              <a:buFont typeface="Arial" panose="020B0604020202020204" pitchFamily="34" charset="0"/>
              <a:buChar char="•"/>
            </a:pPr>
            <a:endParaRPr lang="en-GB" sz="1100" dirty="0" smtClean="0"/>
          </a:p>
          <a:p>
            <a:pPr marL="285750" indent="-285750" fontAlgn="t">
              <a:spcBef>
                <a:spcPts val="0"/>
              </a:spcBef>
              <a:buFont typeface="Arial" panose="020B0604020202020204" pitchFamily="34" charset="0"/>
              <a:buChar char="•"/>
            </a:pPr>
            <a:endParaRPr lang="en-GB" sz="1100" dirty="0"/>
          </a:p>
          <a:p>
            <a:pPr marL="285750" indent="-285750" fontAlgn="t">
              <a:spcBef>
                <a:spcPts val="0"/>
              </a:spcBef>
              <a:buFont typeface="Arial" panose="020B0604020202020204" pitchFamily="34" charset="0"/>
              <a:buChar char="•"/>
            </a:pPr>
            <a:r>
              <a:rPr lang="en-GB" sz="1100" dirty="0" smtClean="0"/>
              <a:t>I </a:t>
            </a:r>
            <a:r>
              <a:rPr lang="en-GB" sz="1100" dirty="0"/>
              <a:t>can use my knowledge of measure to calculate the perimeter, area or surface area and volume of compound two-dimensional and three‑dimensional shapes</a:t>
            </a:r>
            <a:r>
              <a:rPr lang="en-GB" sz="1100" dirty="0" smtClean="0"/>
              <a:t>.</a:t>
            </a:r>
          </a:p>
          <a:p>
            <a:pPr marL="285750" indent="-285750" fontAlgn="t">
              <a:spcBef>
                <a:spcPts val="0"/>
              </a:spcBef>
              <a:buFont typeface="Arial" panose="020B0604020202020204" pitchFamily="34" charset="0"/>
              <a:buChar char="•"/>
            </a:pPr>
            <a:endParaRPr lang="en-GB" sz="1100" dirty="0"/>
          </a:p>
          <a:p>
            <a:pPr marL="285750" indent="-285750" fontAlgn="t">
              <a:spcBef>
                <a:spcPts val="0"/>
              </a:spcBef>
              <a:buFont typeface="Arial" panose="020B0604020202020204" pitchFamily="34" charset="0"/>
              <a:buChar char="•"/>
            </a:pPr>
            <a:r>
              <a:rPr lang="en-GB" sz="1100" dirty="0"/>
              <a:t>I have explored trigonometric ratios in right-angled triangles and I have used my knowledge of them to solve problems involving lengths, angles and area of any triangle</a:t>
            </a:r>
            <a:r>
              <a:rPr lang="en-GB" sz="1100" dirty="0" smtClean="0"/>
              <a:t>.</a:t>
            </a:r>
          </a:p>
          <a:p>
            <a:pPr marL="285750" indent="-285750" fontAlgn="t">
              <a:spcBef>
                <a:spcPts val="0"/>
              </a:spcBef>
              <a:buFont typeface="Arial" panose="020B0604020202020204" pitchFamily="34" charset="0"/>
              <a:buChar char="•"/>
            </a:pPr>
            <a:endParaRPr lang="en-GB" sz="1100" dirty="0"/>
          </a:p>
          <a:p>
            <a:pPr marL="285750" indent="-285750" fontAlgn="base">
              <a:spcBef>
                <a:spcPts val="0"/>
              </a:spcBef>
              <a:buFont typeface="Arial" panose="020B0604020202020204" pitchFamily="34" charset="0"/>
              <a:buChar char="•"/>
            </a:pPr>
            <a:r>
              <a:rPr lang="en-GB" sz="1100" dirty="0"/>
              <a:t>I can apply my understanding of the effect of transformations on the properties of shapes in order to explain why they are similar, congruent or neither.</a:t>
            </a:r>
          </a:p>
          <a:p>
            <a:pPr marL="171450" indent="-171450">
              <a:buFont typeface="Arial" panose="020B0604020202020204" pitchFamily="34" charset="0"/>
              <a:buChar char="•"/>
            </a:pPr>
            <a:endParaRPr lang="en-US" sz="7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a:t>
            </a:r>
            <a:r>
              <a:rPr lang="en-US" sz="1400"/>
              <a:t>step </a:t>
            </a:r>
            <a:r>
              <a:rPr lang="en-US" sz="1400" smtClean="0"/>
              <a:t>5</a:t>
            </a:r>
            <a:endParaRPr lang="en-US" sz="1400" dirty="0"/>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p:txBody>
          <a:bodyPr>
            <a:normAutofit/>
          </a:bodyPr>
          <a:lstStyle/>
          <a:p>
            <a:r>
              <a:rPr lang="en-GB" sz="1000" dirty="0"/>
              <a:t>Ambitious, capable learners:  communicate how to use area, and develop it into volume using cross sections to find the volume of a prism</a:t>
            </a:r>
            <a:r>
              <a:rPr lang="en-GB" sz="1000" dirty="0" smtClean="0"/>
              <a:t>.</a:t>
            </a:r>
          </a:p>
          <a:p>
            <a:r>
              <a:rPr lang="en-GB" sz="1000" dirty="0"/>
              <a:t>Enterprising, creative contributors: Students to create problems where the answer is given, giving the opportunity for learners to be creative in their questioning: </a:t>
            </a:r>
            <a:r>
              <a:rPr lang="en-GB" sz="1000" dirty="0" err="1"/>
              <a:t>ie</a:t>
            </a:r>
            <a:r>
              <a:rPr lang="en-GB" sz="1000" dirty="0"/>
              <a:t> what could the dimensions be if the area is …,    Reversing problems </a:t>
            </a:r>
            <a:r>
              <a:rPr lang="en-GB" sz="1000" dirty="0" err="1"/>
              <a:t>eg</a:t>
            </a:r>
            <a:r>
              <a:rPr lang="en-GB" sz="1000" dirty="0"/>
              <a:t>, if this is the volume what could the area of eh cross section be</a:t>
            </a:r>
            <a:r>
              <a:rPr lang="en-GB" sz="1000" dirty="0" smtClean="0"/>
              <a:t>?</a:t>
            </a:r>
          </a:p>
          <a:p>
            <a:r>
              <a:rPr lang="en-GB" sz="1000" dirty="0"/>
              <a:t>Ethical, informed citizens: use of area to find coverage of paint need to paint a wall. Know the </a:t>
            </a:r>
            <a:r>
              <a:rPr lang="en-GB" sz="1000" dirty="0" err="1"/>
              <a:t>circumfernce</a:t>
            </a:r>
            <a:r>
              <a:rPr lang="en-GB" sz="1000" dirty="0"/>
              <a:t> of a circle will lead to understand of distance travelled on a bike/car. (use of speedometers).</a:t>
            </a:r>
          </a:p>
          <a:p>
            <a:r>
              <a:rPr lang="en-GB" sz="1000" dirty="0"/>
              <a:t>Healthy, confident individuals:  Budgeting, how much they spend on paint and then use the same for carpet.</a:t>
            </a:r>
          </a:p>
          <a:p>
            <a:endParaRPr lang="en-GB" sz="10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a:normAutofit/>
          </a:bodyPr>
          <a:lstStyle/>
          <a:p>
            <a:r>
              <a:rPr lang="en-US" sz="1000" dirty="0" smtClean="0">
                <a:latin typeface="MASSILIA VF"/>
              </a:rPr>
              <a:t>Literacy:</a:t>
            </a:r>
          </a:p>
          <a:p>
            <a:pPr lvl="0"/>
            <a:r>
              <a:rPr lang="en-US" sz="1000" dirty="0">
                <a:latin typeface="MASSILIA VF"/>
              </a:rPr>
              <a:t>P</a:t>
            </a:r>
            <a:r>
              <a:rPr lang="en-US" sz="1000" dirty="0" smtClean="0">
                <a:latin typeface="MASSILIA VF"/>
              </a:rPr>
              <a:t>resent </a:t>
            </a:r>
            <a:r>
              <a:rPr lang="en-US" sz="1000" dirty="0">
                <a:latin typeface="MASSILIA VF"/>
              </a:rPr>
              <a:t>topics and ideas clearly</a:t>
            </a:r>
          </a:p>
          <a:p>
            <a:pPr lvl="0"/>
            <a:r>
              <a:rPr lang="en-US" sz="1000" dirty="0" smtClean="0">
                <a:latin typeface="MASSILIA VF"/>
              </a:rPr>
              <a:t>Respond </a:t>
            </a:r>
            <a:r>
              <a:rPr lang="en-US" sz="1000" dirty="0">
                <a:latin typeface="MASSILIA VF"/>
              </a:rPr>
              <a:t>to listeners’ questions</a:t>
            </a:r>
          </a:p>
          <a:p>
            <a:pPr lvl="0"/>
            <a:r>
              <a:rPr lang="en-US" sz="1000" dirty="0" smtClean="0">
                <a:latin typeface="MASSILIA VF"/>
              </a:rPr>
              <a:t>Argue </a:t>
            </a:r>
            <a:r>
              <a:rPr lang="en-US" sz="1000" dirty="0">
                <a:latin typeface="MASSILIA VF"/>
              </a:rPr>
              <a:t>a convincing case using subject knowledge effectively, e.g. in role or debate</a:t>
            </a:r>
          </a:p>
          <a:p>
            <a:pPr lvl="0"/>
            <a:r>
              <a:rPr lang="en-US" sz="1000" dirty="0" smtClean="0">
                <a:latin typeface="MASSILIA VF"/>
              </a:rPr>
              <a:t>Respond </a:t>
            </a:r>
            <a:r>
              <a:rPr lang="en-US" sz="1000" dirty="0">
                <a:latin typeface="MASSILIA VF"/>
              </a:rPr>
              <a:t>thoughtfully to ideas of others, asking pertinent questions</a:t>
            </a:r>
          </a:p>
          <a:p>
            <a:r>
              <a:rPr lang="en-US" sz="1000" dirty="0" smtClean="0">
                <a:latin typeface="MASSILIA VF"/>
              </a:rPr>
              <a:t>DCF:</a:t>
            </a:r>
          </a:p>
          <a:p>
            <a:pPr lvl="0"/>
            <a:r>
              <a:rPr lang="en-US" sz="1000" dirty="0" smtClean="0">
                <a:latin typeface="MASSILIA VF"/>
              </a:rPr>
              <a:t>Be </a:t>
            </a:r>
            <a:r>
              <a:rPr lang="en-US" sz="1000" dirty="0">
                <a:latin typeface="MASSILIA VF"/>
              </a:rPr>
              <a:t>able to give an opinion about my own work and suggest improvements based on the success criteria.</a:t>
            </a:r>
          </a:p>
          <a:p>
            <a:pPr lvl="0"/>
            <a:r>
              <a:rPr lang="en-US" sz="1000" dirty="0" smtClean="0">
                <a:latin typeface="MASSILIA VF"/>
              </a:rPr>
              <a:t>Be </a:t>
            </a:r>
            <a:r>
              <a:rPr lang="en-US" sz="1000" dirty="0">
                <a:latin typeface="MASSILIA VF"/>
              </a:rPr>
              <a:t>able to extract and evaluate information from tables and graphs to answer questions.</a:t>
            </a:r>
          </a:p>
          <a:p>
            <a:endParaRPr lang="en-US" sz="1000" dirty="0" smtClean="0">
              <a:latin typeface="MASSILIA VF"/>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a:bodyPr>
          <a:lstStyle/>
          <a:p>
            <a:r>
              <a:rPr lang="en-GB" sz="1000" dirty="0"/>
              <a:t>Creativity &amp; innovation: Convince me that Pi is a ratio between the circumference and diameter in any circle. Explain to me why the formula for area of a trapezium works. Show me that all prisms have a uniform cross section</a:t>
            </a:r>
          </a:p>
          <a:p>
            <a:r>
              <a:rPr lang="en-GB" sz="1000" dirty="0"/>
              <a:t>Personal effectiveness: Confidence in asking and answering questions. FB and FF on pit stops and formal assessments to support learners to evaluate learning &amp; mistakes and identify ways to improve.</a:t>
            </a:r>
          </a:p>
          <a:p>
            <a:r>
              <a:rPr lang="en-GB" sz="1000" dirty="0"/>
              <a:t>Critical thinking and problem solving: Links to strategic competence, using Numeracy and Reasoning questions to think about the steps for problem </a:t>
            </a:r>
            <a:r>
              <a:rPr lang="en-GB" sz="1000" dirty="0" smtClean="0"/>
              <a:t>solving</a:t>
            </a:r>
          </a:p>
          <a:p>
            <a:r>
              <a:rPr lang="en-GB" sz="1000" dirty="0" smtClean="0"/>
              <a:t>Planning </a:t>
            </a:r>
            <a:r>
              <a:rPr lang="en-GB" sz="1000" dirty="0"/>
              <a:t>&amp; organisation: Practise of OCW questions and looking at the organisation of their work. Use of tables and string to measure circles whilst discovering Pi.</a:t>
            </a:r>
            <a:endParaRPr lang="en-US" sz="1000" dirty="0"/>
          </a:p>
          <a:p>
            <a:endParaRPr lang="en-GB" sz="10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a:normAutofit/>
          </a:bodyPr>
          <a:lstStyle/>
          <a:p>
            <a:r>
              <a:rPr lang="en-GB" sz="1000" dirty="0"/>
              <a:t>Promote problem solving, creative and critical thinking: Coloured straws to help describe properties of shapes. Find what the value of Pi is through use of string to measure circumference and discover relationship with diameter.</a:t>
            </a:r>
            <a:endParaRPr lang="en-US" sz="1000" dirty="0"/>
          </a:p>
          <a:p>
            <a:r>
              <a:rPr lang="en-GB" sz="1000" dirty="0" smtClean="0"/>
              <a:t>Sustained </a:t>
            </a:r>
            <a:r>
              <a:rPr lang="en-GB" sz="1000" dirty="0"/>
              <a:t>pupils effort to reach high but achievable targets: Using the names for parts of a circle to develop understanding of how to find the circumference and diameter / radius / area of circles. </a:t>
            </a:r>
          </a:p>
          <a:p>
            <a:r>
              <a:rPr lang="en-GB" sz="1000" dirty="0" smtClean="0"/>
              <a:t>Build </a:t>
            </a:r>
            <a:r>
              <a:rPr lang="en-GB" sz="1000" dirty="0"/>
              <a:t>on previous knowledge and experience to engage interest: use of understanding of area to develop understanding of volume of prisms and 3D shapes to encourage learners to participate and discover the next steps. </a:t>
            </a:r>
            <a:r>
              <a:rPr lang="en-US" sz="1000" dirty="0"/>
              <a:t> </a:t>
            </a:r>
            <a:endParaRPr lang="en-GB" sz="10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a:noAutofit/>
          </a:bodyPr>
          <a:lstStyle/>
          <a:p>
            <a:pPr marL="171450" indent="-171450">
              <a:buFont typeface="Arial,Sans-Serif"/>
              <a:buChar char="•"/>
            </a:pPr>
            <a:r>
              <a:rPr lang="en-GB" sz="900" dirty="0"/>
              <a:t>Understand how multiplying by a number including the use of algebra, </a:t>
            </a:r>
            <a:r>
              <a:rPr lang="en-GB" sz="900" dirty="0" err="1"/>
              <a:t>ie</a:t>
            </a:r>
            <a:r>
              <a:rPr lang="en-GB" sz="900" dirty="0"/>
              <a:t> x(x+4)</a:t>
            </a:r>
            <a:endParaRPr lang="en-US" sz="900" dirty="0"/>
          </a:p>
          <a:p>
            <a:pPr marL="171450" indent="-171450">
              <a:buFont typeface="Arial,Sans-Serif"/>
              <a:buChar char="•"/>
            </a:pPr>
            <a:r>
              <a:rPr lang="en-GB" sz="900" dirty="0"/>
              <a:t>Knowing the names of shapes with any given number of sides.</a:t>
            </a:r>
            <a:endParaRPr lang="en-US" sz="900" dirty="0"/>
          </a:p>
          <a:p>
            <a:pPr marL="171450" indent="-171450">
              <a:buFont typeface="Arial,Sans-Serif"/>
              <a:buChar char="•"/>
            </a:pPr>
            <a:r>
              <a:rPr lang="en-GB" sz="900" dirty="0"/>
              <a:t>Deduce the sum of the internal angles of any given polygon</a:t>
            </a:r>
          </a:p>
          <a:p>
            <a:pPr marL="171450" indent="-171450">
              <a:buFont typeface="Arial,Sans-Serif"/>
              <a:buChar char="•"/>
            </a:pPr>
            <a:r>
              <a:rPr lang="en-GB" sz="900" dirty="0"/>
              <a:t>Understand that the exterior angles of any polygon sum to 360.</a:t>
            </a:r>
          </a:p>
          <a:p>
            <a:pPr marL="171450" indent="-171450">
              <a:buFont typeface="Arial,Sans-Serif"/>
              <a:buChar char="•"/>
            </a:pPr>
            <a:r>
              <a:rPr lang="en-GB" sz="900" dirty="0"/>
              <a:t>Know the value of Pi to 2dp</a:t>
            </a:r>
          </a:p>
          <a:p>
            <a:pPr marL="171450" indent="-171450">
              <a:buFont typeface="Arial,Sans-Serif"/>
              <a:buChar char="•"/>
            </a:pPr>
            <a:r>
              <a:rPr lang="en-GB" sz="900" dirty="0"/>
              <a:t>Understand that units used in 3d shapes (cm3)</a:t>
            </a:r>
          </a:p>
          <a:p>
            <a:pPr marL="171450" indent="-171450">
              <a:buFont typeface="Arial,Sans-Serif"/>
              <a:buChar char="•"/>
            </a:pPr>
            <a:r>
              <a:rPr lang="en-GB" sz="900" dirty="0"/>
              <a:t>Know the different types of triangles and how to prove they are a particular type.</a:t>
            </a:r>
          </a:p>
          <a:p>
            <a:endParaRPr lang="en-US" sz="9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400" dirty="0"/>
              <a:t>Conceptual understanding</a:t>
            </a:r>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pPr marL="171450" indent="-171450">
              <a:buFont typeface="Arial,Sans-Serif"/>
              <a:buChar char="•"/>
            </a:pPr>
            <a:r>
              <a:rPr lang="en-GB" sz="900" dirty="0"/>
              <a:t>Correct use of the order of operations during the calculations of perimeter and area. </a:t>
            </a:r>
          </a:p>
          <a:p>
            <a:pPr marL="171450" indent="-171450">
              <a:buFont typeface="Arial,Sans-Serif"/>
              <a:buChar char="•"/>
            </a:pPr>
            <a:r>
              <a:rPr lang="en-GB" sz="900" dirty="0"/>
              <a:t>Use of Pi with both a calculator and when given to a certain degree of accuracy</a:t>
            </a:r>
            <a:r>
              <a:rPr lang="en-GB" sz="900" dirty="0" smtClean="0"/>
              <a:t>.</a:t>
            </a:r>
            <a:endParaRPr lang="en-GB" sz="900" dirty="0"/>
          </a:p>
          <a:p>
            <a:pPr marL="171450" indent="-171450">
              <a:buFont typeface="Arial,Sans-Serif"/>
              <a:buChar char="•"/>
            </a:pPr>
            <a:r>
              <a:rPr lang="en-GB" sz="900" dirty="0"/>
              <a:t>Use of correct units (either cm2 or cm3) (are or volume</a:t>
            </a:r>
            <a:r>
              <a:rPr lang="en-GB" sz="900" dirty="0" smtClean="0"/>
              <a:t>).</a:t>
            </a:r>
            <a:endParaRPr lang="en-GB" sz="900" dirty="0"/>
          </a:p>
          <a:p>
            <a:pPr marL="171450" indent="-171450">
              <a:buFont typeface="Arial,Sans-Serif"/>
              <a:buChar char="•"/>
            </a:pPr>
            <a:r>
              <a:rPr lang="en-GB" sz="900" dirty="0"/>
              <a:t>Use of vector translations</a:t>
            </a:r>
            <a:r>
              <a:rPr lang="en-GB" sz="900" dirty="0" smtClean="0"/>
              <a:t>.</a:t>
            </a:r>
            <a:endParaRPr lang="en-GB" sz="900" dirty="0"/>
          </a:p>
          <a:p>
            <a:pPr marL="171450" indent="-171450">
              <a:buFont typeface="Arial,Sans-Serif"/>
              <a:buChar char="•"/>
            </a:pPr>
            <a:r>
              <a:rPr lang="en-GB" sz="900" dirty="0"/>
              <a:t>Using negative scale factors for enlargement</a:t>
            </a:r>
            <a:endParaRPr lang="en-US" sz="9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400" dirty="0"/>
              <a:t>Communication using Symbols</a:t>
            </a:r>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pPr marL="171450" indent="-171450">
              <a:buFont typeface="Arial,Sans-Serif"/>
              <a:buChar char="•"/>
            </a:pPr>
            <a:r>
              <a:rPr lang="en-GB" sz="900" dirty="0">
                <a:latin typeface="Trebuchet MS"/>
                <a:cs typeface="Lucida Sans Unicode"/>
              </a:rPr>
              <a:t>Knowing which strategy to apply when</a:t>
            </a:r>
            <a:r>
              <a:rPr lang="en-US" sz="900" dirty="0">
                <a:latin typeface="Trebuchet MS"/>
                <a:cs typeface="Lucida Sans Unicode"/>
              </a:rPr>
              <a:t> </a:t>
            </a:r>
            <a:r>
              <a:rPr lang="en-US" sz="900" dirty="0" smtClean="0">
                <a:latin typeface="Trebuchet MS"/>
                <a:cs typeface="Lucida Sans Unicode"/>
              </a:rPr>
              <a:t>.</a:t>
            </a:r>
            <a:endParaRPr lang="en-GB" sz="900" dirty="0">
              <a:latin typeface="Trebuchet MS"/>
              <a:cs typeface="Lucida Sans Unicode"/>
            </a:endParaRPr>
          </a:p>
          <a:p>
            <a:pPr marL="171450" indent="-171450">
              <a:buFont typeface="Arial,Sans-Serif"/>
              <a:buChar char="•"/>
            </a:pPr>
            <a:r>
              <a:rPr lang="en-GB" sz="900" dirty="0">
                <a:latin typeface="Trebuchet MS"/>
                <a:cs typeface="Lucida Sans Unicode"/>
              </a:rPr>
              <a:t>Need to plan opportunities for problem solving style questions, where learners need to be able to recognise the Maths that’s needed, select appropriate  strategies, and techniques to solve unfamiliar and non-routine problems. </a:t>
            </a:r>
            <a:endParaRPr lang="en-GB" sz="900" dirty="0">
              <a:latin typeface="Trebuchet MS"/>
              <a:ea typeface="Calibri" panose="020F0502020204030204" pitchFamily="34" charset="0"/>
              <a:cs typeface="Lucida Sans Unicode"/>
            </a:endParaRPr>
          </a:p>
          <a:p>
            <a:pPr marL="171450" indent="-171450">
              <a:buFont typeface="Arial,Sans-Serif"/>
              <a:buChar char="•"/>
            </a:pPr>
            <a:r>
              <a:rPr lang="en-GB" sz="900" dirty="0">
                <a:latin typeface="Trebuchet MS"/>
                <a:ea typeface="Calibri" panose="020F0502020204030204" pitchFamily="34" charset="0"/>
                <a:cs typeface="Lucida Sans Unicode"/>
              </a:rPr>
              <a:t>Use of tracing paper for rotations and reflections.</a:t>
            </a:r>
            <a:endParaRPr lang="en-GB" sz="900" dirty="0">
              <a:latin typeface="Trebuchet MS"/>
              <a:ea typeface="Calibri" panose="020F0502020204030204" pitchFamily="34" charset="0"/>
              <a:cs typeface="Lucida Sans Unicode" panose="020B0602030504020204" pitchFamily="34" charset="0"/>
            </a:endParaRPr>
          </a:p>
          <a:p>
            <a:endParaRPr lang="en-US" sz="9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400" dirty="0"/>
              <a:t>Strategic competence</a:t>
            </a:r>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rmAutofit/>
          </a:bodyPr>
          <a:lstStyle/>
          <a:p>
            <a:pPr marL="171450" indent="-171450">
              <a:buFont typeface="Arial,Sans-Serif"/>
              <a:buChar char="•"/>
            </a:pPr>
            <a:r>
              <a:rPr lang="en-GB" sz="900" dirty="0"/>
              <a:t>Recall methods to find area of quadrilaterals and triangles. </a:t>
            </a:r>
          </a:p>
          <a:p>
            <a:pPr marL="171450" indent="-171450">
              <a:buFont typeface="Arial,Sans-Serif"/>
              <a:buChar char="•"/>
            </a:pPr>
            <a:r>
              <a:rPr lang="en-GB" sz="900" dirty="0"/>
              <a:t>Fluently substitute values into formulae and calculate the answer.</a:t>
            </a:r>
            <a:endParaRPr lang="en-US" sz="900" dirty="0"/>
          </a:p>
          <a:p>
            <a:pPr marL="171450" indent="-171450">
              <a:buFont typeface="Arial,Sans-Serif"/>
              <a:buChar char="•"/>
            </a:pPr>
            <a:r>
              <a:rPr lang="en-GB" sz="900" dirty="0"/>
              <a:t>Link units of calculations to the method for calculating them. </a:t>
            </a:r>
            <a:endParaRPr lang="en-US" sz="900" dirty="0"/>
          </a:p>
          <a:p>
            <a:pPr marL="171450" indent="-171450">
              <a:buFont typeface="Arial,Sans-Serif"/>
              <a:buChar char="•"/>
            </a:pPr>
            <a:r>
              <a:rPr lang="en-GB" sz="900" dirty="0"/>
              <a:t>Have different methods for multiplying &amp; dividing including using a calculator. These should be established for integers, decimals and fractions, squares, square roots and use of Pi.  </a:t>
            </a:r>
            <a:endParaRPr lang="en-US" sz="900" dirty="0"/>
          </a:p>
          <a:p>
            <a:endParaRPr lang="en-US" sz="9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400" dirty="0"/>
              <a:t>Fluency</a:t>
            </a:r>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r>
              <a:rPr lang="en-GB" sz="900" dirty="0"/>
              <a:t>Applying to real life situations, </a:t>
            </a:r>
            <a:r>
              <a:rPr lang="en-GB" sz="900" dirty="0" err="1"/>
              <a:t>ie</a:t>
            </a:r>
            <a:r>
              <a:rPr lang="en-GB" sz="900" dirty="0"/>
              <a:t>. Landscaping, painting a wall, </a:t>
            </a:r>
          </a:p>
          <a:p>
            <a:r>
              <a:rPr lang="en-GB" sz="900" dirty="0"/>
              <a:t>Best buy - use of area of pizza</a:t>
            </a:r>
            <a:r>
              <a:rPr lang="en-GB" sz="900" dirty="0" smtClean="0"/>
              <a:t>.</a:t>
            </a:r>
            <a:endParaRPr lang="en-GB" sz="900" dirty="0"/>
          </a:p>
          <a:p>
            <a:r>
              <a:rPr lang="en-GB" sz="900" dirty="0"/>
              <a:t>Using Pythagoras theorem to solve problems. </a:t>
            </a:r>
          </a:p>
          <a:p>
            <a:endParaRPr lang="en-US" sz="9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400" dirty="0"/>
              <a:t>Logical reasoning </a:t>
            </a:r>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pPr>
              <a:lnSpc>
                <a:spcPct val="115000"/>
              </a:lnSpc>
            </a:pPr>
            <a:r>
              <a:rPr lang="en-GB" sz="900" dirty="0">
                <a:latin typeface="Calibri"/>
                <a:ea typeface="Times New Roman" panose="02020603050405020304" pitchFamily="18" charset="0"/>
                <a:cs typeface="Lucida Sans Unicode"/>
              </a:rPr>
              <a:t>Links to volume and capacity (cm - ml</a:t>
            </a:r>
            <a:r>
              <a:rPr lang="en-GB" sz="900" dirty="0" smtClean="0">
                <a:latin typeface="Calibri"/>
                <a:ea typeface="Times New Roman" panose="02020603050405020304" pitchFamily="18" charset="0"/>
                <a:cs typeface="Lucida Sans Unicode"/>
              </a:rPr>
              <a:t>)</a:t>
            </a:r>
            <a:endParaRPr lang="en-GB" sz="900" dirty="0">
              <a:latin typeface="Calibri" panose="020F0502020204030204" pitchFamily="34" charset="0"/>
              <a:ea typeface="Times New Roman" panose="02020603050405020304" pitchFamily="18" charset="0"/>
              <a:cs typeface="Lucida Sans Unicode" panose="020B0602030504020204" pitchFamily="34" charset="0"/>
            </a:endParaRPr>
          </a:p>
          <a:p>
            <a:pPr>
              <a:lnSpc>
                <a:spcPct val="114999"/>
              </a:lnSpc>
            </a:pPr>
            <a:r>
              <a:rPr lang="en-GB" sz="900" dirty="0">
                <a:latin typeface="Calibri"/>
                <a:ea typeface="Times New Roman" panose="02020603050405020304" pitchFamily="18" charset="0"/>
                <a:cs typeface="Lucida Sans Unicode"/>
              </a:rPr>
              <a:t>Changing units to calculate with all the same </a:t>
            </a:r>
            <a:r>
              <a:rPr lang="en-GB" sz="900" dirty="0" err="1">
                <a:latin typeface="Calibri"/>
                <a:ea typeface="Times New Roman" panose="02020603050405020304" pitchFamily="18" charset="0"/>
                <a:cs typeface="Lucida Sans Unicode"/>
              </a:rPr>
              <a:t>eg</a:t>
            </a:r>
            <a:r>
              <a:rPr lang="en-GB" sz="900" dirty="0">
                <a:latin typeface="Calibri"/>
                <a:ea typeface="Times New Roman" panose="02020603050405020304" pitchFamily="18" charset="0"/>
                <a:cs typeface="Lucida Sans Unicode"/>
              </a:rPr>
              <a:t>. Meters to </a:t>
            </a:r>
            <a:r>
              <a:rPr lang="en-GB" sz="900" dirty="0" smtClean="0">
                <a:latin typeface="Calibri"/>
                <a:ea typeface="Times New Roman" panose="02020603050405020304" pitchFamily="18" charset="0"/>
                <a:cs typeface="Lucida Sans Unicode"/>
              </a:rPr>
              <a:t>centimetres</a:t>
            </a:r>
            <a:endParaRPr lang="en-GB" sz="900" dirty="0">
              <a:latin typeface="Calibri"/>
              <a:ea typeface="Times New Roman" panose="02020603050405020304" pitchFamily="18" charset="0"/>
              <a:cs typeface="Lucida Sans Unicode"/>
            </a:endParaRPr>
          </a:p>
          <a:p>
            <a:pPr>
              <a:lnSpc>
                <a:spcPct val="114999"/>
              </a:lnSpc>
            </a:pPr>
            <a:r>
              <a:rPr lang="en-GB" sz="900" dirty="0">
                <a:latin typeface="Calibri"/>
                <a:ea typeface="Times New Roman" panose="02020603050405020304" pitchFamily="18" charset="0"/>
                <a:cs typeface="Lucida Sans Unicode"/>
              </a:rPr>
              <a:t>Using </a:t>
            </a:r>
            <a:r>
              <a:rPr lang="en-GB" sz="900" dirty="0" smtClean="0">
                <a:latin typeface="Calibri"/>
                <a:ea typeface="Times New Roman" panose="02020603050405020304" pitchFamily="18" charset="0"/>
                <a:cs typeface="Lucida Sans Unicode"/>
              </a:rPr>
              <a:t>perimeter </a:t>
            </a:r>
            <a:r>
              <a:rPr lang="en-GB" sz="900" dirty="0">
                <a:latin typeface="Calibri"/>
                <a:ea typeface="Times New Roman" panose="02020603050405020304" pitchFamily="18" charset="0"/>
                <a:cs typeface="Lucida Sans Unicode"/>
              </a:rPr>
              <a:t>as area and area as perimeter</a:t>
            </a:r>
            <a:r>
              <a:rPr lang="en-GB" sz="900" dirty="0" smtClean="0">
                <a:latin typeface="Calibri"/>
                <a:ea typeface="Times New Roman" panose="02020603050405020304" pitchFamily="18" charset="0"/>
                <a:cs typeface="Lucida Sans Unicode"/>
              </a:rPr>
              <a:t>.</a:t>
            </a:r>
            <a:endParaRPr lang="en-GB" sz="900" dirty="0">
              <a:latin typeface="Calibri"/>
              <a:ea typeface="Times New Roman" panose="02020603050405020304" pitchFamily="18" charset="0"/>
              <a:cs typeface="Lucida Sans Unicode"/>
            </a:endParaRPr>
          </a:p>
          <a:p>
            <a:pPr>
              <a:lnSpc>
                <a:spcPct val="114999"/>
              </a:lnSpc>
            </a:pPr>
            <a:r>
              <a:rPr lang="en-GB" sz="900" dirty="0">
                <a:latin typeface="Calibri"/>
                <a:ea typeface="Times New Roman" panose="02020603050405020304" pitchFamily="18" charset="0"/>
                <a:cs typeface="Lucida Sans Unicode"/>
              </a:rPr>
              <a:t>Rounding too soon when calculating with Pi.</a:t>
            </a:r>
          </a:p>
          <a:p>
            <a:endParaRPr lang="en-US" sz="9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a:normAutofit/>
          </a:bodyPr>
          <a:lstStyle/>
          <a:p>
            <a:pPr marL="171450" indent="-171450" fontAlgn="base">
              <a:buFont typeface="Arial"/>
              <a:buChar char="•"/>
            </a:pPr>
            <a:r>
              <a:rPr lang="en-GB" sz="900" dirty="0"/>
              <a:t>Names for parts of a circle.</a:t>
            </a:r>
          </a:p>
          <a:p>
            <a:pPr marL="171450" indent="-171450">
              <a:buFont typeface="Arial"/>
              <a:buChar char="•"/>
            </a:pPr>
            <a:r>
              <a:rPr lang="en-GB" sz="900" dirty="0"/>
              <a:t>Area of rectangles and triangles.</a:t>
            </a:r>
          </a:p>
          <a:p>
            <a:pPr marL="171450" indent="-171450">
              <a:buFont typeface="Arial"/>
              <a:buChar char="•"/>
            </a:pPr>
            <a:r>
              <a:rPr lang="en-GB" sz="900" dirty="0"/>
              <a:t>Understanding that volume is a measure of the space inside a 3D shape.</a:t>
            </a:r>
          </a:p>
          <a:p>
            <a:pPr marL="171450" indent="-171450">
              <a:buFont typeface="Arial"/>
              <a:buChar char="•"/>
            </a:pPr>
            <a:r>
              <a:rPr lang="en-GB" sz="900" dirty="0"/>
              <a:t>Know the names of different types of triangles.</a:t>
            </a:r>
          </a:p>
          <a:p>
            <a:pPr marL="171450" indent="-171450">
              <a:buFont typeface="Arial"/>
              <a:buChar char="•"/>
            </a:pPr>
            <a:r>
              <a:rPr lang="en-GB" sz="900" dirty="0"/>
              <a:t>Plotting and reading of coordinates.</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a:noAutofit/>
          </a:bodyPr>
          <a:lstStyle/>
          <a:p>
            <a:pPr>
              <a:spcBef>
                <a:spcPts val="0"/>
              </a:spcBef>
            </a:pPr>
            <a:r>
              <a:rPr lang="en-US" sz="900" b="1" dirty="0" smtClean="0"/>
              <a:t>Area</a:t>
            </a:r>
          </a:p>
          <a:p>
            <a:pPr marL="285750" indent="-285750">
              <a:spcBef>
                <a:spcPts val="0"/>
              </a:spcBef>
              <a:buFont typeface="Arial"/>
              <a:buChar char="•"/>
            </a:pPr>
            <a:r>
              <a:rPr lang="en-US" sz="900" dirty="0" smtClean="0"/>
              <a:t>To discover a Pi as a ratio between circumference and diameter.</a:t>
            </a:r>
          </a:p>
          <a:p>
            <a:pPr marL="285750" indent="-285750">
              <a:spcBef>
                <a:spcPts val="0"/>
              </a:spcBef>
              <a:buFont typeface="Arial"/>
              <a:buChar char="•"/>
            </a:pPr>
            <a:r>
              <a:rPr lang="en-US" sz="900" dirty="0" smtClean="0"/>
              <a:t>To use Pi to find the area of any circle.</a:t>
            </a:r>
          </a:p>
          <a:p>
            <a:pPr marL="285750" indent="-285750">
              <a:spcBef>
                <a:spcPts val="0"/>
              </a:spcBef>
              <a:buFont typeface="Arial"/>
              <a:buChar char="•"/>
            </a:pPr>
            <a:r>
              <a:rPr lang="en-US" sz="900" dirty="0" smtClean="0"/>
              <a:t>Finding the area of quadrilaterals.</a:t>
            </a:r>
          </a:p>
          <a:p>
            <a:pPr marL="285750" indent="-285750">
              <a:spcBef>
                <a:spcPts val="0"/>
              </a:spcBef>
              <a:buFont typeface="Arial"/>
              <a:buChar char="•"/>
            </a:pPr>
            <a:r>
              <a:rPr lang="en-US" sz="900" dirty="0" smtClean="0"/>
              <a:t>To calculate the area of compound shapes.</a:t>
            </a:r>
          </a:p>
          <a:p>
            <a:pPr marL="285750" indent="-285750">
              <a:spcBef>
                <a:spcPts val="0"/>
              </a:spcBef>
              <a:buFont typeface="Arial"/>
              <a:buChar char="•"/>
            </a:pPr>
            <a:r>
              <a:rPr lang="en-US" sz="900" dirty="0" smtClean="0"/>
              <a:t>To understand the concept of prisms and draw their nets.</a:t>
            </a:r>
          </a:p>
          <a:p>
            <a:pPr marL="285750" indent="-285750">
              <a:spcBef>
                <a:spcPts val="0"/>
              </a:spcBef>
              <a:buFont typeface="Arial"/>
              <a:buChar char="•"/>
            </a:pPr>
            <a:r>
              <a:rPr lang="en-US" sz="900" dirty="0" smtClean="0"/>
              <a:t>To calculate the surface area of prisms.</a:t>
            </a:r>
          </a:p>
          <a:p>
            <a:pPr>
              <a:spcBef>
                <a:spcPts val="0"/>
              </a:spcBef>
            </a:pPr>
            <a:r>
              <a:rPr lang="en-US" sz="900" b="1" dirty="0" smtClean="0"/>
              <a:t>Volume</a:t>
            </a:r>
          </a:p>
          <a:p>
            <a:pPr marL="171450" indent="-171450">
              <a:spcBef>
                <a:spcPts val="0"/>
              </a:spcBef>
              <a:buFont typeface="Arial"/>
              <a:buChar char="•"/>
            </a:pPr>
            <a:r>
              <a:rPr lang="en-US" sz="900" dirty="0" smtClean="0"/>
              <a:t>To use understanding of area to calculate the cross section of a prism.</a:t>
            </a:r>
            <a:endParaRPr lang="en-US" sz="900" b="1" dirty="0" smtClean="0"/>
          </a:p>
          <a:p>
            <a:pPr marL="171450" indent="-171450">
              <a:spcBef>
                <a:spcPts val="0"/>
              </a:spcBef>
              <a:buFont typeface="Arial"/>
              <a:buChar char="•"/>
            </a:pPr>
            <a:r>
              <a:rPr lang="en-US" sz="900" dirty="0" smtClean="0"/>
              <a:t>To be able to calculate the volume of a prism.</a:t>
            </a:r>
          </a:p>
          <a:p>
            <a:pPr>
              <a:spcBef>
                <a:spcPts val="0"/>
              </a:spcBef>
            </a:pPr>
            <a:r>
              <a:rPr lang="en-US" sz="900" b="1" dirty="0" smtClean="0"/>
              <a:t>Pythagoras Theorem</a:t>
            </a:r>
          </a:p>
          <a:p>
            <a:pPr marL="171450" indent="-171450">
              <a:spcBef>
                <a:spcPts val="0"/>
              </a:spcBef>
              <a:buFont typeface="Arial"/>
              <a:buChar char="•"/>
            </a:pPr>
            <a:r>
              <a:rPr lang="en-US" sz="900" dirty="0" smtClean="0"/>
              <a:t>To discover the relationship between the length of sides in a right-angle triangle.</a:t>
            </a:r>
          </a:p>
          <a:p>
            <a:pPr marL="171450" indent="-171450">
              <a:spcBef>
                <a:spcPts val="0"/>
              </a:spcBef>
              <a:buFont typeface="Arial"/>
              <a:buChar char="•"/>
            </a:pPr>
            <a:r>
              <a:rPr lang="en-US" sz="900" dirty="0" smtClean="0"/>
              <a:t>To use Pythagoras' theorem to calculate the length of the hypotenuse.</a:t>
            </a:r>
          </a:p>
          <a:p>
            <a:pPr marL="171450" indent="-171450">
              <a:spcBef>
                <a:spcPts val="0"/>
              </a:spcBef>
              <a:buFont typeface="Arial"/>
              <a:buChar char="•"/>
            </a:pPr>
            <a:r>
              <a:rPr lang="en-US" sz="900" dirty="0" smtClean="0"/>
              <a:t>To </a:t>
            </a:r>
            <a:r>
              <a:rPr lang="en-US" sz="900" dirty="0" err="1" smtClean="0"/>
              <a:t>usa</a:t>
            </a:r>
            <a:r>
              <a:rPr lang="en-US" sz="900" dirty="0" smtClean="0"/>
              <a:t> Pythagoras' theorem to calculate a shorter side of a right-angle triangle.</a:t>
            </a:r>
          </a:p>
          <a:p>
            <a:pPr marL="171450" indent="-171450">
              <a:spcBef>
                <a:spcPts val="0"/>
              </a:spcBef>
              <a:buFont typeface="Arial"/>
              <a:buChar char="•"/>
            </a:pPr>
            <a:r>
              <a:rPr lang="en-US" sz="900" dirty="0" smtClean="0"/>
              <a:t>To apply Pythagoras to real life situations.</a:t>
            </a:r>
          </a:p>
          <a:p>
            <a:pPr>
              <a:spcBef>
                <a:spcPts val="0"/>
              </a:spcBef>
            </a:pPr>
            <a:r>
              <a:rPr lang="en-US" sz="900" b="1" dirty="0" smtClean="0"/>
              <a:t>Transformations</a:t>
            </a:r>
          </a:p>
          <a:p>
            <a:pPr marL="171450" indent="-171450">
              <a:spcBef>
                <a:spcPts val="0"/>
              </a:spcBef>
              <a:buFont typeface="Arial"/>
              <a:buChar char="•"/>
            </a:pPr>
            <a:r>
              <a:rPr lang="en-US" sz="900" dirty="0" smtClean="0"/>
              <a:t>To transform shapes on a axis using all 4 quadrants.</a:t>
            </a:r>
          </a:p>
          <a:p>
            <a:pPr marL="171450" indent="-171450">
              <a:spcBef>
                <a:spcPts val="0"/>
              </a:spcBef>
              <a:buFont typeface="Arial"/>
              <a:buChar char="•"/>
            </a:pPr>
            <a:r>
              <a:rPr lang="en-US" sz="900" dirty="0" smtClean="0"/>
              <a:t>Perform and describe translations, rotations and reflections.</a:t>
            </a:r>
          </a:p>
          <a:p>
            <a:pPr marL="171450" indent="-171450">
              <a:spcBef>
                <a:spcPts val="0"/>
              </a:spcBef>
              <a:buFont typeface="Arial"/>
              <a:buChar char="•"/>
            </a:pPr>
            <a:r>
              <a:rPr lang="en-US" sz="900" dirty="0" smtClean="0"/>
              <a:t>Perform and describe enlargements using a negative scale factor.</a:t>
            </a:r>
          </a:p>
          <a:p>
            <a:pPr>
              <a:spcBef>
                <a:spcPts val="0"/>
              </a:spcBef>
            </a:pPr>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numCol="2">
            <a:normAutofit/>
          </a:bodyPr>
          <a:lstStyle/>
          <a:p>
            <a:r>
              <a:rPr lang="en-GB" sz="900" dirty="0"/>
              <a:t>Linking a circle as 3 and a bit squares.</a:t>
            </a:r>
          </a:p>
          <a:p>
            <a:r>
              <a:rPr lang="en-GB" sz="900" dirty="0" smtClean="0"/>
              <a:t>Using</a:t>
            </a:r>
            <a:r>
              <a:rPr lang="en-GB" sz="900" dirty="0"/>
              <a:t> string to measure length of circumference to compare against diameter.</a:t>
            </a:r>
          </a:p>
          <a:p>
            <a:r>
              <a:rPr lang="en-GB" sz="900" dirty="0" smtClean="0"/>
              <a:t>Video </a:t>
            </a:r>
            <a:r>
              <a:rPr lang="en-GB" sz="900" dirty="0"/>
              <a:t>demonstration of Pythagoras using water. Learners draw their own conclusions. </a:t>
            </a:r>
          </a:p>
          <a:p>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numCol="5">
            <a:normAutofit lnSpcReduction="10000"/>
          </a:bodyPr>
          <a:lstStyle/>
          <a:p>
            <a:pPr marL="171450" indent="-171450">
              <a:buFont typeface="Arial" panose="020B0604020202020204" pitchFamily="34" charset="0"/>
              <a:buChar char="•"/>
            </a:pPr>
            <a:r>
              <a:rPr lang="en-US" sz="900" dirty="0"/>
              <a:t>Quadrilaterals</a:t>
            </a:r>
          </a:p>
          <a:p>
            <a:pPr marL="171450" indent="-171450">
              <a:buFont typeface="Arial" panose="020B0604020202020204" pitchFamily="34" charset="0"/>
              <a:buChar char="•"/>
            </a:pPr>
            <a:r>
              <a:rPr lang="en-US" sz="900" dirty="0"/>
              <a:t>Parallelogram</a:t>
            </a:r>
          </a:p>
          <a:p>
            <a:pPr marL="171450" indent="-171450">
              <a:buFont typeface="Arial" panose="020B0604020202020204" pitchFamily="34" charset="0"/>
              <a:buChar char="•"/>
            </a:pPr>
            <a:r>
              <a:rPr lang="en-US" sz="900" dirty="0"/>
              <a:t>Rhombus</a:t>
            </a:r>
          </a:p>
          <a:p>
            <a:pPr marL="171450" indent="-171450">
              <a:buFont typeface="Arial" panose="020B0604020202020204" pitchFamily="34" charset="0"/>
              <a:buChar char="•"/>
            </a:pPr>
            <a:r>
              <a:rPr lang="en-US" sz="900" dirty="0"/>
              <a:t>Trapezium</a:t>
            </a:r>
          </a:p>
          <a:p>
            <a:pPr marL="171450" indent="-171450">
              <a:buFont typeface="Arial" panose="020B0604020202020204" pitchFamily="34" charset="0"/>
              <a:buChar char="•"/>
            </a:pPr>
            <a:r>
              <a:rPr lang="en-US" sz="900" dirty="0"/>
              <a:t>Diameter</a:t>
            </a:r>
          </a:p>
          <a:p>
            <a:pPr marL="171450" indent="-171450">
              <a:buFont typeface="Arial" panose="020B0604020202020204" pitchFamily="34" charset="0"/>
              <a:buChar char="•"/>
            </a:pPr>
            <a:r>
              <a:rPr lang="en-US" sz="900" dirty="0"/>
              <a:t>Radius</a:t>
            </a:r>
          </a:p>
          <a:p>
            <a:pPr marL="171450" indent="-171450">
              <a:buFont typeface="Arial" panose="020B0604020202020204" pitchFamily="34" charset="0"/>
              <a:buChar char="•"/>
            </a:pPr>
            <a:r>
              <a:rPr lang="en-US" sz="900" dirty="0"/>
              <a:t>Circumference</a:t>
            </a:r>
          </a:p>
          <a:p>
            <a:pPr marL="171450" indent="-171450">
              <a:buFont typeface="Arial" panose="020B0604020202020204" pitchFamily="34" charset="0"/>
              <a:buChar char="•"/>
            </a:pPr>
            <a:r>
              <a:rPr lang="en-US" sz="900" dirty="0"/>
              <a:t>Arc</a:t>
            </a:r>
          </a:p>
          <a:p>
            <a:pPr marL="171450" indent="-171450">
              <a:buFont typeface="Arial" panose="020B0604020202020204" pitchFamily="34" charset="0"/>
              <a:buChar char="•"/>
            </a:pPr>
            <a:r>
              <a:rPr lang="en-US" sz="900" dirty="0"/>
              <a:t>Chord</a:t>
            </a:r>
          </a:p>
          <a:p>
            <a:pPr marL="171450" indent="-171450">
              <a:buFont typeface="Arial" panose="020B0604020202020204" pitchFamily="34" charset="0"/>
              <a:buChar char="•"/>
            </a:pPr>
            <a:r>
              <a:rPr lang="en-US" sz="900" dirty="0"/>
              <a:t>Segment</a:t>
            </a:r>
          </a:p>
          <a:p>
            <a:pPr marL="171450" indent="-171450">
              <a:buFont typeface="Arial" panose="020B0604020202020204" pitchFamily="34" charset="0"/>
              <a:buChar char="•"/>
            </a:pPr>
            <a:r>
              <a:rPr lang="en-US" sz="900" dirty="0"/>
              <a:t>Sector</a:t>
            </a:r>
          </a:p>
          <a:p>
            <a:pPr marL="171450" indent="-171450">
              <a:buFont typeface="Arial" panose="020B0604020202020204" pitchFamily="34" charset="0"/>
              <a:buChar char="•"/>
            </a:pPr>
            <a:r>
              <a:rPr lang="en-US" sz="900" dirty="0"/>
              <a:t>Tangent</a:t>
            </a:r>
          </a:p>
          <a:p>
            <a:pPr marL="171450" indent="-171450">
              <a:buFont typeface="Arial" panose="020B0604020202020204" pitchFamily="34" charset="0"/>
              <a:buChar char="•"/>
            </a:pPr>
            <a:r>
              <a:rPr lang="en-US" sz="900" dirty="0"/>
              <a:t>Prism</a:t>
            </a:r>
          </a:p>
          <a:p>
            <a:pPr marL="171450" indent="-171450">
              <a:buFont typeface="Arial" panose="020B0604020202020204" pitchFamily="34" charset="0"/>
              <a:buChar char="•"/>
            </a:pPr>
            <a:r>
              <a:rPr lang="en-US" sz="900" dirty="0"/>
              <a:t>Cross section</a:t>
            </a:r>
          </a:p>
          <a:p>
            <a:pPr marL="171450" indent="-171450">
              <a:buFont typeface="Arial" panose="020B0604020202020204" pitchFamily="34" charset="0"/>
              <a:buChar char="•"/>
            </a:pPr>
            <a:r>
              <a:rPr lang="en-US" sz="900" dirty="0" smtClean="0"/>
              <a:t>Pythagoras</a:t>
            </a:r>
          </a:p>
          <a:p>
            <a:pPr marL="171450" indent="-171450">
              <a:buFont typeface="Arial" panose="020B0604020202020204" pitchFamily="34" charset="0"/>
              <a:buChar char="•"/>
            </a:pPr>
            <a:r>
              <a:rPr lang="en-US" sz="900" dirty="0"/>
              <a:t>Scalene</a:t>
            </a:r>
          </a:p>
          <a:p>
            <a:pPr marL="171450" indent="-171450">
              <a:buFont typeface="Arial" panose="020B0604020202020204" pitchFamily="34" charset="0"/>
              <a:buChar char="•"/>
            </a:pPr>
            <a:r>
              <a:rPr lang="en-US" sz="900" dirty="0"/>
              <a:t>Isosceles</a:t>
            </a:r>
          </a:p>
          <a:p>
            <a:pPr marL="171450" indent="-171450">
              <a:buFont typeface="Arial" panose="020B0604020202020204" pitchFamily="34" charset="0"/>
              <a:buChar char="•"/>
            </a:pPr>
            <a:r>
              <a:rPr lang="en-US" sz="900" dirty="0"/>
              <a:t>Equilateral</a:t>
            </a:r>
          </a:p>
          <a:p>
            <a:pPr marL="171450" indent="-171450">
              <a:buFont typeface="Arial" panose="020B0604020202020204" pitchFamily="34" charset="0"/>
              <a:buChar char="•"/>
            </a:pPr>
            <a:r>
              <a:rPr lang="en-US" sz="900" dirty="0"/>
              <a:t>Right angle</a:t>
            </a:r>
          </a:p>
          <a:p>
            <a:pPr marL="171450" indent="-171450">
              <a:buFont typeface="Arial" panose="020B0604020202020204" pitchFamily="34" charset="0"/>
              <a:buChar char="•"/>
            </a:pPr>
            <a:r>
              <a:rPr lang="en-US" sz="900" dirty="0"/>
              <a:t>Vector</a:t>
            </a:r>
          </a:p>
          <a:p>
            <a:pPr marL="171450" indent="-171450">
              <a:buFont typeface="Arial" panose="020B0604020202020204" pitchFamily="34" charset="0"/>
              <a:buChar char="•"/>
            </a:pPr>
            <a:r>
              <a:rPr lang="en-US" sz="900" dirty="0"/>
              <a:t>Translation</a:t>
            </a:r>
          </a:p>
          <a:p>
            <a:pPr marL="171450" indent="-171450">
              <a:buFont typeface="Arial" panose="020B0604020202020204" pitchFamily="34" charset="0"/>
              <a:buChar char="•"/>
            </a:pPr>
            <a:r>
              <a:rPr lang="en-US" sz="900" dirty="0"/>
              <a:t>Rotation</a:t>
            </a:r>
          </a:p>
          <a:p>
            <a:pPr marL="171450" indent="-171450">
              <a:buFont typeface="Arial" panose="020B0604020202020204" pitchFamily="34" charset="0"/>
              <a:buChar char="•"/>
            </a:pPr>
            <a:r>
              <a:rPr lang="en-US" sz="900" dirty="0"/>
              <a:t>Reflection</a:t>
            </a:r>
          </a:p>
          <a:p>
            <a:pPr marL="171450" indent="-171450">
              <a:buFont typeface="Arial" panose="020B0604020202020204" pitchFamily="34" charset="0"/>
              <a:buChar char="•"/>
            </a:pPr>
            <a:r>
              <a:rPr lang="en-US" sz="900" dirty="0"/>
              <a:t>Enlargement</a:t>
            </a:r>
          </a:p>
          <a:p>
            <a:pPr marL="171450" indent="-171450">
              <a:buFont typeface="Arial" panose="020B0604020202020204" pitchFamily="34" charset="0"/>
              <a:buChar char="•"/>
            </a:pPr>
            <a:r>
              <a:rPr lang="en-US" sz="900" dirty="0"/>
              <a:t>scale factor</a:t>
            </a:r>
          </a:p>
          <a:p>
            <a:pPr marL="171450" indent="-171450">
              <a:buFont typeface="Arial" panose="020B0604020202020204" pitchFamily="34" charset="0"/>
              <a:buChar char="•"/>
            </a:pPr>
            <a:r>
              <a:rPr lang="en-US" sz="900" dirty="0"/>
              <a:t>Quadrant</a:t>
            </a:r>
          </a:p>
          <a:p>
            <a:pPr marL="171450" indent="-171450">
              <a:buFont typeface="Arial" panose="020B0604020202020204" pitchFamily="34" charset="0"/>
              <a:buChar char="•"/>
            </a:pPr>
            <a:endParaRPr lang="en-US" sz="900" dirty="0"/>
          </a:p>
          <a:p>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a:normAutofit/>
          </a:bodyPr>
          <a:lstStyle/>
          <a:p>
            <a:pPr marL="285750" indent="-285750">
              <a:buFont typeface="Arial"/>
              <a:buChar char="•"/>
            </a:pPr>
            <a:r>
              <a:rPr lang="en-US" sz="900" dirty="0"/>
              <a:t>Using area to determine how much paint will be needed to paint walls. </a:t>
            </a:r>
          </a:p>
          <a:p>
            <a:pPr marL="285750" indent="-285750">
              <a:buFont typeface="Arial"/>
              <a:buChar char="•"/>
            </a:pPr>
            <a:r>
              <a:rPr lang="en-US" sz="900" dirty="0"/>
              <a:t>Checking if a square is a square, using </a:t>
            </a:r>
            <a:r>
              <a:rPr lang="en-US" sz="900" dirty="0" err="1" smtClean="0"/>
              <a:t>Pythgoras</a:t>
            </a:r>
            <a:r>
              <a:rPr lang="en-US" sz="900" dirty="0" smtClean="0"/>
              <a:t> </a:t>
            </a:r>
            <a:r>
              <a:rPr lang="en-US" sz="900" dirty="0" err="1" smtClean="0"/>
              <a:t>theorm</a:t>
            </a:r>
            <a:r>
              <a:rPr lang="en-US" sz="900" dirty="0" smtClean="0"/>
              <a:t>.</a:t>
            </a:r>
            <a:endParaRPr lang="en-US" sz="900" dirty="0"/>
          </a:p>
          <a:p>
            <a:pPr marL="285750" indent="-285750">
              <a:buFont typeface="Arial"/>
              <a:buChar char="•"/>
            </a:pPr>
            <a:r>
              <a:rPr lang="en-US" sz="900" dirty="0"/>
              <a:t>Finding how far up a wall a ladder can reach using Pythagoras</a:t>
            </a:r>
            <a:r>
              <a:rPr lang="en-US" sz="900" dirty="0" smtClean="0"/>
              <a:t>.</a:t>
            </a:r>
            <a:endParaRPr lang="en-US" sz="900" dirty="0"/>
          </a:p>
          <a:p>
            <a:pPr marL="285750" indent="-285750">
              <a:buFont typeface="Arial"/>
              <a:buChar char="•"/>
            </a:pPr>
            <a:r>
              <a:rPr lang="en-US" sz="900" dirty="0" smtClean="0"/>
              <a:t>Volume </a:t>
            </a:r>
            <a:r>
              <a:rPr lang="en-US" sz="900" dirty="0"/>
              <a:t>of water needed in a pond (volume of cylinder</a:t>
            </a:r>
            <a:r>
              <a:rPr lang="en-US" sz="900" dirty="0" smtClean="0"/>
              <a:t>).</a:t>
            </a:r>
            <a:endParaRPr lang="en-US" sz="900" dirty="0"/>
          </a:p>
          <a:p>
            <a:pPr marL="285750" indent="-285750">
              <a:buFont typeface="Arial"/>
              <a:buChar char="•"/>
            </a:pPr>
            <a:r>
              <a:rPr lang="en-US" sz="900" dirty="0"/>
              <a:t>Volume of water that passes through a river using prisms (decide how much energy a dam could generate).</a:t>
            </a:r>
          </a:p>
          <a:p>
            <a:endParaRPr lang="en-US" sz="900"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5B19871-5CF5-4751-917E-048756547829}">
  <ds:schemaRefs>
    <ds:schemaRef ds:uri="http://purl.org/dc/terms/"/>
    <ds:schemaRef ds:uri="http://schemas.microsoft.com/office/2006/documentManagement/types"/>
    <ds:schemaRef ds:uri="http://schemas.openxmlformats.org/package/2006/metadata/core-properties"/>
    <ds:schemaRef ds:uri="http://purl.org/dc/elements/1.1/"/>
    <ds:schemaRef ds:uri="http://www.w3.org/XML/1998/namespace"/>
    <ds:schemaRef ds:uri="http://schemas.microsoft.com/office/infopath/2007/PartnerControls"/>
    <ds:schemaRef ds:uri="dd53f9ed-aba7-4473-9642-666960874982"/>
    <ds:schemaRef ds:uri="c9827502-ad03-49b1-85da-f0239239a6b1"/>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4723</TotalTime>
  <Words>2272</Words>
  <Application>Microsoft Office PowerPoint</Application>
  <PresentationFormat>Custom</PresentationFormat>
  <Paragraphs>187</Paragraphs>
  <Slides>6</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6</vt:i4>
      </vt:variant>
    </vt:vector>
  </HeadingPairs>
  <TitlesOfParts>
    <vt:vector size="16" baseType="lpstr">
      <vt:lpstr>Arial</vt:lpstr>
      <vt:lpstr>Arial,Sans-Serif</vt:lpstr>
      <vt:lpstr>Calibri</vt:lpstr>
      <vt:lpstr>Lucida Sans Unicode</vt:lpstr>
      <vt:lpstr>MASSILIA VF</vt:lpstr>
      <vt:lpstr>Times New Roman</vt:lpstr>
      <vt:lpstr>Trebuchet MS</vt: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Christopher Henry</cp:lastModifiedBy>
  <cp:revision>14</cp:revision>
  <dcterms:created xsi:type="dcterms:W3CDTF">2024-02-26T09:08:58Z</dcterms:created>
  <dcterms:modified xsi:type="dcterms:W3CDTF">2024-07-03T19:26:20Z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