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AD8907-DD30-C9F1-2C20-FC2509C09A00}" v="2" dt="2024-07-12T08:47:32.7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b9882969e1033caa9cb61b2abce28d07aed353fe0545572783f94e123cc5ec21::" providerId="AD" clId="Web-{91AD8907-DD30-C9F1-2C20-FC2509C09A00}"/>
    <pc:docChg chg="modSld">
      <pc:chgData name="Guest User" userId="S::urn:spo:anon#b9882969e1033caa9cb61b2abce28d07aed353fe0545572783f94e123cc5ec21::" providerId="AD" clId="Web-{91AD8907-DD30-C9F1-2C20-FC2509C09A00}" dt="2024-07-12T08:47:32.739" v="1" actId="20577"/>
      <pc:docMkLst>
        <pc:docMk/>
      </pc:docMkLst>
      <pc:sldChg chg="modSp">
        <pc:chgData name="Guest User" userId="S::urn:spo:anon#b9882969e1033caa9cb61b2abce28d07aed353fe0545572783f94e123cc5ec21::" providerId="AD" clId="Web-{91AD8907-DD30-C9F1-2C20-FC2509C09A00}" dt="2024-07-12T08:47:32.739" v="1" actId="20577"/>
        <pc:sldMkLst>
          <pc:docMk/>
          <pc:sldMk cId="2458432041" sldId="280"/>
        </pc:sldMkLst>
        <pc:spChg chg="mod">
          <ac:chgData name="Guest User" userId="S::urn:spo:anon#b9882969e1033caa9cb61b2abce28d07aed353fe0545572783f94e123cc5ec21::" providerId="AD" clId="Web-{91AD8907-DD30-C9F1-2C20-FC2509C09A00}" dt="2024-07-12T08:47:32.739" v="1" actId="20577"/>
          <ac:spMkLst>
            <pc:docMk/>
            <pc:sldMk cId="2458432041" sldId="280"/>
            <ac:spMk id="8" creationId="{97EB6683-88F8-01FA-20AA-E88062DEF1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a:t>9</a:t>
            </a:r>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a:t>Number</a:t>
            </a:r>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err="1"/>
              <a:t>Connah’s</a:t>
            </a:r>
            <a:r>
              <a:rPr lang="en-US"/>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a:t>Curriculum for Wales Scheme of Learning:</a:t>
            </a:r>
            <a:br>
              <a:rPr lang="en-US"/>
            </a:br>
            <a:r>
              <a:rPr lang="en-US" sz="4800"/>
              <a:t>Mathematics and Numeracy</a:t>
            </a:r>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a:t>The number system is used to represent and compare relationships between numbers and quantities.</a:t>
            </a:r>
          </a:p>
          <a:p>
            <a:r>
              <a:rPr lang="en-US" sz="90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err="1"/>
              <a:t>symbolisation</a:t>
            </a:r>
            <a:r>
              <a:rPr lang="en-US" sz="900"/>
              <a:t> successfully.</a:t>
            </a:r>
          </a:p>
          <a:p>
            <a:endParaRPr lang="en-US" sz="900"/>
          </a:p>
          <a:p>
            <a:endParaRPr lang="en-US" sz="90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a:t>Algebra uses symbol systems to express the structure of mathematical relationships.</a:t>
            </a:r>
          </a:p>
          <a:p>
            <a:r>
              <a:rPr lang="en-US" sz="900"/>
              <a:t>Algebra is the study of structures abstracted from computations and relations, and provides a way to make </a:t>
            </a:r>
            <a:r>
              <a:rPr lang="en-US" sz="900" err="1"/>
              <a:t>generalisations</a:t>
            </a:r>
            <a:r>
              <a:rPr lang="en-US" sz="90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sz="900" b="1"/>
              <a:t>Geometry focuses on relationships involving shape, space and position, and measurement focuses on quantifying phenomena in the physical world.</a:t>
            </a:r>
          </a:p>
          <a:p>
            <a:r>
              <a:rPr lang="en-US" sz="90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a:latin typeface="MASSILIA VF"/>
              </a:rPr>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a:t>Statistics represent data, probability models chance, and both support informed inferences and decisions.</a:t>
            </a:r>
          </a:p>
          <a:p>
            <a:r>
              <a:rPr lang="en-US" sz="900"/>
              <a:t>Statistics is the practice of collecting, manipulating and </a:t>
            </a:r>
            <a:r>
              <a:rPr lang="en-US" sz="900" err="1"/>
              <a:t>analysing</a:t>
            </a:r>
            <a:r>
              <a:rPr lang="en-US" sz="900"/>
              <a:t> data, allowing representation and </a:t>
            </a:r>
            <a:r>
              <a:rPr lang="en-US" sz="900" err="1"/>
              <a:t>generalisation</a:t>
            </a:r>
            <a:r>
              <a:rPr lang="en-US" sz="900"/>
              <a:t> of information. Probability is the mathematical study of chance, enabling predictions of the likelihood of events occurring. Statistics and probability rely on the application and manipulation of number and algebra.</a:t>
            </a:r>
          </a:p>
          <a:p>
            <a:r>
              <a:rPr lang="en-US" sz="90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572688"/>
            <a:ext cx="3229508" cy="5803472"/>
          </a:xfrm>
        </p:spPr>
        <p:txBody>
          <a:bodyPr>
            <a:noAutofit/>
          </a:bodyPr>
          <a:lstStyle/>
          <a:p>
            <a:pPr marL="285750" indent="-285750" fontAlgn="base">
              <a:spcBef>
                <a:spcPts val="0"/>
              </a:spcBef>
              <a:buFont typeface="Arial" panose="020B0604020202020204" pitchFamily="34" charset="0"/>
              <a:buChar char="•"/>
            </a:pPr>
            <a:r>
              <a:rPr lang="en-GB" sz="1000"/>
              <a:t>I have extended my understanding of the number system, through a range of representations to include negative values, decimals and fractions, and I can accurately place integers, decimals and fractional quantities on a number line. I can apply my understanding of number value to round and approximate appropriately.</a:t>
            </a:r>
          </a:p>
          <a:p>
            <a:pPr marL="285750" indent="-285750" fontAlgn="base">
              <a:spcBef>
                <a:spcPts val="0"/>
              </a:spcBef>
              <a:buFont typeface="Arial" panose="020B0604020202020204" pitchFamily="34" charset="0"/>
              <a:buChar char="•"/>
            </a:pPr>
            <a:endParaRPr lang="en-GB" sz="1000"/>
          </a:p>
          <a:p>
            <a:pPr marL="285750" indent="-285750" fontAlgn="base">
              <a:spcBef>
                <a:spcPts val="0"/>
              </a:spcBef>
              <a:buFont typeface="Arial" panose="020B0604020202020204" pitchFamily="34" charset="0"/>
              <a:buChar char="•"/>
            </a:pPr>
            <a:r>
              <a:rPr lang="en-GB" sz="1000"/>
              <a:t>I have demonstrated my understanding that non-integer quantities can be represented using fractions (including fractions greater than 1), decimals and percentages. I can use my knowledge of equivalence to compare the sizes of simple fractions, decimals and percentages and can convert between representations.</a:t>
            </a:r>
          </a:p>
          <a:p>
            <a:pPr marL="285750" indent="-285750" fontAlgn="base">
              <a:spcBef>
                <a:spcPts val="0"/>
              </a:spcBef>
              <a:buFont typeface="Arial" panose="020B0604020202020204" pitchFamily="34" charset="0"/>
              <a:buChar char="•"/>
            </a:pPr>
            <a:endParaRPr lang="en-GB" sz="1000"/>
          </a:p>
          <a:p>
            <a:pPr marL="285750" indent="-285750" fontAlgn="base">
              <a:spcBef>
                <a:spcPts val="0"/>
              </a:spcBef>
              <a:buFont typeface="Arial" panose="020B0604020202020204" pitchFamily="34" charset="0"/>
              <a:buChar char="•"/>
            </a:pPr>
            <a:endParaRPr lang="en-GB" sz="1000"/>
          </a:p>
          <a:p>
            <a:pPr marL="285750" indent="-285750" fontAlgn="base">
              <a:spcBef>
                <a:spcPts val="0"/>
              </a:spcBef>
              <a:buFont typeface="Arial" panose="020B0604020202020204" pitchFamily="34" charset="0"/>
              <a:buChar char="•"/>
            </a:pPr>
            <a:endParaRPr lang="en-GB" sz="1000"/>
          </a:p>
          <a:p>
            <a:pPr marL="285750" indent="-285750" fontAlgn="base">
              <a:spcBef>
                <a:spcPts val="0"/>
              </a:spcBef>
              <a:buFont typeface="Arial" panose="020B0604020202020204" pitchFamily="34" charset="0"/>
              <a:buChar char="•"/>
            </a:pPr>
            <a:endParaRPr lang="en-GB" sz="1000"/>
          </a:p>
          <a:p>
            <a:pPr marL="285750" indent="-285750" fontAlgn="base">
              <a:spcBef>
                <a:spcPts val="0"/>
              </a:spcBef>
              <a:buFont typeface="Arial" panose="020B0604020202020204" pitchFamily="34" charset="0"/>
              <a:buChar char="•"/>
            </a:pPr>
            <a:endParaRPr lang="en-GB" sz="1000"/>
          </a:p>
          <a:p>
            <a:pPr marL="285750" indent="-285750" fontAlgn="t">
              <a:spcBef>
                <a:spcPts val="0"/>
              </a:spcBef>
              <a:buFont typeface="Arial" panose="020B0604020202020204" pitchFamily="34" charset="0"/>
              <a:buChar char="•"/>
            </a:pPr>
            <a:r>
              <a:rPr lang="en-GB" sz="1000"/>
              <a:t>I can verify calculations and statements about number by inverse reasoning and approximation methods.</a:t>
            </a:r>
          </a:p>
          <a:p>
            <a:pPr marL="285750" indent="-285750" fontAlgn="t">
              <a:spcBef>
                <a:spcPts val="0"/>
              </a:spcBef>
              <a:buFont typeface="Arial" panose="020B0604020202020204" pitchFamily="34" charset="0"/>
              <a:buChar char="•"/>
            </a:pPr>
            <a:r>
              <a:rPr lang="en-GB" sz="1000"/>
              <a:t>I have become increasingly confident, efficient and accurate in using all four arithmetic operations with integers and decimals, and can combine these using distributive, associative and commutative laws where appropriate.</a:t>
            </a:r>
          </a:p>
          <a:p>
            <a:pPr marL="285750" indent="-285750" fontAlgn="t">
              <a:spcBef>
                <a:spcPts val="0"/>
              </a:spcBef>
              <a:buFont typeface="Arial" panose="020B0604020202020204" pitchFamily="34" charset="0"/>
              <a:buChar char="•"/>
            </a:pPr>
            <a:endParaRPr lang="en-GB" sz="1000"/>
          </a:p>
          <a:p>
            <a:pPr marL="285750" indent="-285750">
              <a:spcBef>
                <a:spcPts val="0"/>
              </a:spcBef>
              <a:buFont typeface="Arial" panose="020B0604020202020204" pitchFamily="34" charset="0"/>
              <a:buChar char="•"/>
            </a:pPr>
            <a:r>
              <a:rPr lang="en-GB" sz="1000"/>
              <a:t>I have demonstrated an understanding of income and expenditure, and I can apply calculations to explore profit and loss.</a:t>
            </a:r>
          </a:p>
          <a:p>
            <a:pPr marL="171450" indent="-171450">
              <a:spcBef>
                <a:spcPts val="600"/>
              </a:spcBef>
              <a:buFont typeface="Arial" panose="020B0604020202020204" pitchFamily="34" charset="0"/>
              <a:buChar char="•"/>
            </a:pPr>
            <a:endParaRPr lang="en-US" sz="50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3</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572688"/>
            <a:ext cx="3229508" cy="5727272"/>
          </a:xfrm>
        </p:spPr>
        <p:txBody>
          <a:bodyPr>
            <a:normAutofit/>
          </a:bodyPr>
          <a:lstStyle/>
          <a:p>
            <a:pPr marL="171450" indent="-171450" fontAlgn="base">
              <a:spcBef>
                <a:spcPts val="0"/>
              </a:spcBef>
              <a:buFont typeface="Arial" panose="020B0604020202020204" pitchFamily="34" charset="0"/>
              <a:buChar char="•"/>
            </a:pPr>
            <a:r>
              <a:rPr lang="en-GB" sz="1000"/>
              <a:t>I can use standard index form to represent large and small numbers, performing calculations in context. I can use appropriate rounding methods, including significant figures, to estimate values.</a:t>
            </a:r>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can use my knowledge of the equivalence of fractions, decimals and percentages to understand that numbers or proportions may be represented in different ways.</a:t>
            </a:r>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have derived and applied the rules of indices, using integer exponents.</a:t>
            </a:r>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can fluently and accurately apply the four arithmetic operations, in the correct order, with integers, decimals and fractions, consolidating my understanding of reciprocals when dividing fractions.</a:t>
            </a:r>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can apply percentages and ratio to solve problems including simple and compound interest, appreciation and depreciation, calculating budgets, foreign currencies, and basic taxation on goods and services. I have developed my understanding of finance in personal, local and global contexts.</a:t>
            </a:r>
          </a:p>
          <a:p>
            <a:pPr marL="171450" indent="-171450">
              <a:spcBef>
                <a:spcPts val="0"/>
              </a:spcBef>
              <a:buFont typeface="Arial" panose="020B0604020202020204" pitchFamily="34" charset="0"/>
              <a:buChar char="•"/>
            </a:pPr>
            <a:endParaRPr lang="en-US" sz="4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4</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fontAlgn="base">
              <a:spcBef>
                <a:spcPts val="0"/>
              </a:spcBef>
              <a:buFont typeface="Arial" panose="020B0604020202020204" pitchFamily="34" charset="0"/>
              <a:buChar char="•"/>
            </a:pPr>
            <a:r>
              <a:rPr lang="en-GB" sz="1000"/>
              <a:t>I can use my knowledge that measurements are not always accurate, and are subject to tolerance and margins of error, to solve problems involving upper and lower bounds.</a:t>
            </a:r>
          </a:p>
          <a:p>
            <a:pPr marL="171450" indent="-171450" fontAlgn="base">
              <a:spcBef>
                <a:spcPts val="0"/>
              </a:spcBef>
              <a:buFont typeface="Arial" panose="020B0604020202020204" pitchFamily="34" charset="0"/>
              <a:buChar char="•"/>
            </a:pPr>
            <a:endParaRPr lang="en-GB" sz="1000"/>
          </a:p>
          <a:p>
            <a:pPr fontAlgn="base">
              <a:spcBef>
                <a:spcPts val="0"/>
              </a:spcBef>
            </a:pPr>
            <a:endParaRPr lang="en-GB" sz="1000"/>
          </a:p>
          <a:p>
            <a:pPr fontAlgn="base">
              <a:spcBef>
                <a:spcPts val="0"/>
              </a:spcBef>
            </a:pPr>
            <a:endParaRPr lang="en-GB" sz="1000"/>
          </a:p>
          <a:p>
            <a:pPr fontAlgn="base">
              <a:spcBef>
                <a:spcPts val="0"/>
              </a:spcBef>
            </a:pPr>
            <a:endParaRPr lang="en-GB" sz="1000"/>
          </a:p>
          <a:p>
            <a:pPr fontAlgn="base">
              <a:spcBef>
                <a:spcPts val="0"/>
              </a:spcBef>
            </a:pPr>
            <a:endParaRPr lang="en-GB" sz="1000"/>
          </a:p>
          <a:p>
            <a:pPr marL="171450" indent="-171450" fontAlgn="t">
              <a:spcBef>
                <a:spcPts val="0"/>
              </a:spcBef>
              <a:buFont typeface="Arial" panose="020B0604020202020204" pitchFamily="34" charset="0"/>
              <a:buChar char="•"/>
            </a:pPr>
            <a:r>
              <a:rPr lang="en-GB" sz="1000"/>
              <a:t>I can recognise the difference between rational and irrational numbers, and have derived rules and applied them to simplify and decompose surds. I can extend my knowledge of the equivalence of fractions, decimals and percentages to understand that recurring decimals may be represented in different ways.</a:t>
            </a:r>
          </a:p>
          <a:p>
            <a:pPr marL="171450" indent="-171450" fontAlgn="t">
              <a:spcBef>
                <a:spcPts val="0"/>
              </a:spcBef>
              <a:buFont typeface="Arial" panose="020B0604020202020204" pitchFamily="34" charset="0"/>
              <a:buChar char="•"/>
            </a:pPr>
            <a:endParaRPr lang="en-GB" sz="1000"/>
          </a:p>
          <a:p>
            <a:pPr marL="171450" indent="-171450" fontAlgn="t">
              <a:spcBef>
                <a:spcPts val="0"/>
              </a:spcBef>
              <a:buFont typeface="Arial" panose="020B0604020202020204" pitchFamily="34" charset="0"/>
              <a:buChar char="•"/>
            </a:pPr>
            <a:endParaRPr lang="en-GB" sz="1000"/>
          </a:p>
          <a:p>
            <a:pPr marL="171450" indent="-171450" fontAlgn="t">
              <a:spcBef>
                <a:spcPts val="0"/>
              </a:spcBef>
              <a:buFont typeface="Arial" panose="020B0604020202020204" pitchFamily="34" charset="0"/>
              <a:buChar char="•"/>
            </a:pPr>
            <a:r>
              <a:rPr lang="en-GB" sz="1000"/>
              <a:t>I have explored the relationship between powers, roots and fractional indices and used it to solve problems.</a:t>
            </a:r>
          </a:p>
          <a:p>
            <a:pPr marL="171450" indent="-171450" fontAlgn="t">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have used proportional reasoning to compare two quantities using direct or inverse proportion, and can solve problems involving repeated and inverse proportional reasoning.  </a:t>
            </a:r>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endParaRPr lang="en-GB" sz="1000"/>
          </a:p>
          <a:p>
            <a:pPr marL="171450" indent="-171450" fontAlgn="base">
              <a:spcBef>
                <a:spcPts val="0"/>
              </a:spcBef>
              <a:buFont typeface="Arial" panose="020B0604020202020204" pitchFamily="34" charset="0"/>
              <a:buChar char="•"/>
            </a:pPr>
            <a:r>
              <a:rPr lang="en-GB" sz="1000"/>
              <a:t>I have further developed my understanding of finance, to include annual equivalent rate (AER) and annual percentage rate (APR), to evaluate and compare financial products. I can calculate income tax and understand the implications of taxation.</a:t>
            </a:r>
          </a:p>
          <a:p>
            <a:pPr marL="171450" indent="-171450">
              <a:spcBef>
                <a:spcPts val="600"/>
              </a:spcBef>
              <a:buFont typeface="Arial" panose="020B0604020202020204" pitchFamily="34" charset="0"/>
              <a:buChar char="•"/>
            </a:pPr>
            <a:endParaRPr lang="en-US" sz="4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5</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000"/>
              <a:t>Ambitious, capable learners: Exposure to GCSE questions throughout – look at stretching with multiple reverse percentage problems e.g. increased by 10% and 25%, what was the original value? Allow opportunities for learners to research current exchange rates and then apply to problems.  </a:t>
            </a:r>
          </a:p>
          <a:p>
            <a:r>
              <a:rPr lang="en-GB" sz="1000"/>
              <a:t>Enterprising, creative contributors: Create questions where the answer is given e.g. a reverse percentage problem. Work within pairs/small groups to help plan out excursions abroad (within exchange rates work).  </a:t>
            </a:r>
          </a:p>
          <a:p>
            <a:r>
              <a:rPr lang="en-GB" sz="1000"/>
              <a:t>Ethical, informed citizens: engage in discussions regarding exchange rates – why are they different? What factors could lead to changes? Etc. Engage in discussion regarding tax – why do we have the system; what is it used for etc.</a:t>
            </a:r>
          </a:p>
          <a:p>
            <a:r>
              <a:rPr lang="en-GB" sz="1000"/>
              <a:t>Healthy, confident individuals:  to gain an understanding of financial aspects within real life e.g. budgeting; currency conversions; tax; interest</a:t>
            </a:r>
          </a:p>
          <a:p>
            <a:endParaRPr lang="en-GB" sz="10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r>
              <a:rPr lang="en-US" sz="1000"/>
              <a:t>Literacy</a:t>
            </a:r>
          </a:p>
          <a:p>
            <a:r>
              <a:rPr lang="en-US" sz="1000">
                <a:ea typeface="+mn-lt"/>
                <a:cs typeface="+mn-lt"/>
              </a:rPr>
              <a:t>Make a range of contributions to discussions</a:t>
            </a:r>
          </a:p>
          <a:p>
            <a:r>
              <a:rPr lang="en-US" sz="1000">
                <a:ea typeface="+mn-lt"/>
                <a:cs typeface="+mn-lt"/>
              </a:rPr>
              <a:t>Listen to and identify the main points of a process, sequence or viewpoint</a:t>
            </a:r>
          </a:p>
          <a:p>
            <a:r>
              <a:rPr lang="en-US" sz="1000">
                <a:ea typeface="+mn-lt"/>
                <a:cs typeface="+mn-lt"/>
              </a:rPr>
              <a:t>Identify key features of a text and understand why the author has used these</a:t>
            </a:r>
            <a:endParaRPr lang="en-US" sz="1000"/>
          </a:p>
          <a:p>
            <a:r>
              <a:rPr lang="en-US" sz="1000"/>
              <a:t>DCF : </a:t>
            </a:r>
          </a:p>
          <a:p>
            <a:r>
              <a:rPr lang="en-US" sz="1000"/>
              <a:t>B</a:t>
            </a:r>
            <a:r>
              <a:rPr lang="en-US" sz="1000">
                <a:ea typeface="+mn-lt"/>
                <a:cs typeface="+mn-lt"/>
              </a:rPr>
              <a:t>e able to extract and evaluate information from tables and graphs to answer questions.</a:t>
            </a:r>
          </a:p>
          <a:p>
            <a:r>
              <a:rPr lang="en-US" sz="1000">
                <a:ea typeface="+mn-lt"/>
                <a:cs typeface="+mn-lt"/>
              </a:rPr>
              <a:t>Be able to develop strategies for finding specific information online (finding exchange rates online; prices abroad etc.)</a:t>
            </a:r>
          </a:p>
          <a:p>
            <a:endParaRPr lang="en-US" sz="10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000"/>
              <a:t>Creativity &amp; innovation: convince me that 4 squared is equal to 2 to the power of 4. Create a success criteria for how to add and subtract in standard form (2 potential methods)</a:t>
            </a:r>
          </a:p>
          <a:p>
            <a:r>
              <a:rPr lang="en-GB" sz="1000"/>
              <a:t>Personal effectiveness: confidence in asking and answering questions. FB and FF on pit stops and formal assessments to support learners to evaluate learning &amp; mistakes and identify ways to improve.</a:t>
            </a:r>
          </a:p>
          <a:p>
            <a:r>
              <a:rPr lang="en-GB" sz="1000"/>
              <a:t>Critical thinking and problem solving: exchange rate problems when only certain types of notes available. </a:t>
            </a:r>
          </a:p>
          <a:p>
            <a:r>
              <a:rPr lang="en-GB" sz="1000"/>
              <a:t>Planning &amp; organisation: Practise of OCW questions and looking at the organisation of their work. Planning excursions abroad using exchange rates to find the cheapest options.</a:t>
            </a:r>
          </a:p>
          <a:p>
            <a:endParaRPr lang="en-GB" sz="10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r>
              <a:rPr lang="en-GB" sz="1000"/>
              <a:t>Build on previous knowledge and experience to engage interest: use of similar methods and resources from previous learning programs to encourage learners to participate and discover the next steps. </a:t>
            </a:r>
          </a:p>
          <a:p>
            <a:r>
              <a:rPr lang="en-GB" sz="1000"/>
              <a:t>Sustained pupil effort to reach high but achievable targets: use of FB and FF to help improve learning. Structured exposure to exam questions to allow for success at all levels e.g. exchanges rates – basic conversion both ways building to fully worded question</a:t>
            </a:r>
          </a:p>
          <a:p>
            <a:r>
              <a:rPr lang="en-GB" sz="1000"/>
              <a:t>Creating authentic contexts for learning: use of current tax bands; currency conversions </a:t>
            </a:r>
            <a:r>
              <a:rPr lang="en-GB" sz="1000" err="1"/>
              <a:t>etc</a:t>
            </a:r>
            <a:r>
              <a:rPr lang="en-GB" sz="1000"/>
              <a:t> within problems. </a:t>
            </a:r>
          </a:p>
          <a:p>
            <a:endParaRPr lang="en-US" sz="10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GB" sz="1000"/>
              <a:t>Able to apply standard form calculations to problems e.g. standard form used within perimeter, area </a:t>
            </a:r>
          </a:p>
          <a:p>
            <a:r>
              <a:rPr lang="en-GB" sz="1000"/>
              <a:t>Able to write numbers within another form with indices e.g. 4 to power of 8 in the form 2 to the power of n</a:t>
            </a:r>
          </a:p>
          <a:p>
            <a:r>
              <a:rPr lang="en-GB" sz="1000"/>
              <a:t>Ability to apply fractions within problems e.g. perimeter, area</a:t>
            </a:r>
          </a:p>
          <a:p>
            <a:r>
              <a:rPr lang="en-GB" sz="1000"/>
              <a:t>Can calculate repeated percentage changes when more than one change occurs. </a:t>
            </a:r>
          </a:p>
          <a:p>
            <a:r>
              <a:rPr lang="en-GB" sz="1000"/>
              <a:t>Can solve exchange rate problems after a change e.g. item bought abroad, how much money is coming back?</a:t>
            </a:r>
          </a:p>
          <a:p>
            <a:endParaRPr lang="en-US" sz="10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marL="171450" indent="-171450">
              <a:buFont typeface="Arial,Sans-Serif"/>
              <a:buChar char="•"/>
            </a:pPr>
            <a:r>
              <a:rPr lang="en-US" sz="1000">
                <a:latin typeface="MASSILIA VF"/>
                <a:ea typeface="Calibri"/>
                <a:cs typeface="Calibri"/>
              </a:rPr>
              <a:t>Use and understand the correct notation:</a:t>
            </a:r>
            <a:endParaRPr lang="en-GB" sz="1000">
              <a:latin typeface="MASSILIA VF"/>
              <a:ea typeface="Calibri"/>
              <a:cs typeface="Calibri"/>
            </a:endParaRPr>
          </a:p>
          <a:p>
            <a:pPr lvl="1"/>
            <a:r>
              <a:rPr lang="en-US" sz="1000">
                <a:solidFill>
                  <a:srgbClr val="006758"/>
                </a:solidFill>
                <a:latin typeface="MASSILIA VF"/>
                <a:ea typeface="Calibri"/>
                <a:cs typeface="Calibri"/>
              </a:rPr>
              <a:t>The % symbol</a:t>
            </a:r>
            <a:endParaRPr lang="en-GB" sz="1000">
              <a:solidFill>
                <a:srgbClr val="006758"/>
              </a:solidFill>
              <a:latin typeface="MASSILIA VF"/>
              <a:ea typeface="Calibri"/>
              <a:cs typeface="Calibri"/>
            </a:endParaRPr>
          </a:p>
          <a:p>
            <a:pPr lvl="1"/>
            <a:r>
              <a:rPr lang="en-US" sz="1000">
                <a:solidFill>
                  <a:srgbClr val="006758"/>
                </a:solidFill>
                <a:latin typeface="MASSILIA VF"/>
                <a:ea typeface="Calibri"/>
                <a:cs typeface="Calibri"/>
              </a:rPr>
              <a:t>The decimal point e.g. 0.1 instead of 0.10</a:t>
            </a:r>
          </a:p>
          <a:p>
            <a:pPr lvl="1"/>
            <a:r>
              <a:rPr lang="en-US" sz="1000">
                <a:solidFill>
                  <a:srgbClr val="006758"/>
                </a:solidFill>
                <a:latin typeface="MASSILIA VF"/>
                <a:ea typeface="Calibri"/>
                <a:cs typeface="Calibri"/>
              </a:rPr>
              <a:t>Decimals within fractions</a:t>
            </a:r>
          </a:p>
          <a:p>
            <a:r>
              <a:rPr lang="en-US" sz="1000">
                <a:latin typeface="MASSILIA VF"/>
                <a:ea typeface="Calibri"/>
                <a:cs typeface="Calibri"/>
              </a:rPr>
              <a:t>Use of fraction button; % button; the power button; the standard form button on the calculator</a:t>
            </a:r>
            <a:endParaRPr lang="en-GB" sz="1000">
              <a:latin typeface="MASSILIA VF"/>
            </a:endParaRPr>
          </a:p>
          <a:p>
            <a:r>
              <a:rPr lang="en-US" sz="1000">
                <a:latin typeface="MASSILIA VF"/>
                <a:ea typeface="Calibri"/>
                <a:cs typeface="Calibri"/>
              </a:rPr>
              <a:t>Correct use of standard form notation e.g. 5.2 x 10</a:t>
            </a:r>
            <a:r>
              <a:rPr lang="en-US" sz="1000" baseline="30000">
                <a:latin typeface="MASSILIA VF"/>
                <a:ea typeface="Calibri"/>
                <a:cs typeface="Calibri"/>
              </a:rPr>
              <a:t>2</a:t>
            </a:r>
            <a:r>
              <a:rPr lang="en-US" sz="1000">
                <a:latin typeface="MASSILIA VF"/>
                <a:ea typeface="Calibri"/>
                <a:cs typeface="Calibri"/>
              </a:rPr>
              <a:t> rather than 52 x 10</a:t>
            </a:r>
          </a:p>
          <a:p>
            <a:endParaRPr lang="en-US" sz="1000">
              <a:latin typeface="MASSILIA VF"/>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GB" sz="1000"/>
              <a:t>Need to plan opportunities for problem solving style questions, where learners need to be able to recognise the Maths that’s needed, select appropriate  strategies, and techniques to solve unfamiliar and non-routine problems. E.g. </a:t>
            </a:r>
            <a:endParaRPr lang="en-US" sz="1000"/>
          </a:p>
          <a:p>
            <a:r>
              <a:rPr lang="en-GB" sz="1000"/>
              <a:t>Ability to apply standard form to problems e.g. within perimeter and area problems extending to costing</a:t>
            </a:r>
            <a:endParaRPr lang="en-US" sz="1000"/>
          </a:p>
          <a:p>
            <a:r>
              <a:rPr lang="en-GB" sz="1000"/>
              <a:t>Solving exchange rate exam problems with only certain notes available to convert into</a:t>
            </a:r>
          </a:p>
          <a:p>
            <a:r>
              <a:rPr lang="en-GB" sz="1000"/>
              <a:t>Can solve reverse tax problems e.g. has paid £2400 in tax, here are the tax bounds – what was her salary before tax?</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Autofit/>
          </a:bodyPr>
          <a:lstStyle/>
          <a:p>
            <a:r>
              <a:rPr lang="en-GB" sz="1000"/>
              <a:t>Use of percentage circles seen previously to help calculate percentages of amounts.</a:t>
            </a:r>
            <a:endParaRPr lang="en-US" sz="1000"/>
          </a:p>
          <a:p>
            <a:r>
              <a:rPr lang="en-GB" sz="1000">
                <a:cs typeface="Times New Roman"/>
              </a:rPr>
              <a:t>Fluent conversion from one currency to another.</a:t>
            </a:r>
          </a:p>
          <a:p>
            <a:r>
              <a:rPr lang="en-GB" sz="1000">
                <a:cs typeface="Times New Roman"/>
              </a:rPr>
              <a:t>Use of multiplier to calculate %, increase and decrease by a percentage.</a:t>
            </a:r>
          </a:p>
          <a:p>
            <a:r>
              <a:rPr lang="en-GB" sz="1000">
                <a:cs typeface="Times New Roman"/>
              </a:rPr>
              <a:t>Fluid conversion between FDP with a variety of methods. Being able to compare different formats and order different formats</a:t>
            </a:r>
            <a:endParaRPr lang="en-GB" sz="1000"/>
          </a:p>
          <a:p>
            <a:pPr>
              <a:lnSpc>
                <a:spcPct val="107000"/>
              </a:lnSpc>
              <a:spcAft>
                <a:spcPts val="800"/>
              </a:spcAft>
              <a:buSzPts val="1000"/>
            </a:pPr>
            <a:r>
              <a:rPr lang="en-GB" sz="1000">
                <a:cs typeface="Times New Roman"/>
              </a:rPr>
              <a:t>Use of bar model; proportion tables for ratio and proportion problems (as seen in previous learning programs)</a:t>
            </a:r>
          </a:p>
          <a:p>
            <a:endParaRPr lang="en-US" sz="10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a:spcBef>
                <a:spcPts val="0"/>
              </a:spcBef>
            </a:pPr>
            <a:r>
              <a:rPr lang="en-GB" sz="980">
                <a:latin typeface="MASSILIA VF"/>
              </a:rPr>
              <a:t>Applying to real life situations, i.e. tax on salary earned, use of current exchange rates for conversion.</a:t>
            </a:r>
          </a:p>
          <a:p>
            <a:pPr>
              <a:lnSpc>
                <a:spcPct val="115000"/>
              </a:lnSpc>
              <a:spcBef>
                <a:spcPts val="0"/>
              </a:spcBef>
            </a:pPr>
            <a:r>
              <a:rPr lang="en-GB" sz="980">
                <a:latin typeface="MASSILIA VF"/>
                <a:ea typeface="Calibri" panose="020F0502020204030204" pitchFamily="34" charset="0"/>
                <a:cs typeface="Lucida Sans Unicode" panose="020B0602030504020204" pitchFamily="34" charset="0"/>
              </a:rPr>
              <a:t>Plan opportunities for learners to explain their thinking, justify strategies and explain their choices. E.g.</a:t>
            </a:r>
          </a:p>
          <a:p>
            <a:pPr marL="171450" indent="-171450">
              <a:lnSpc>
                <a:spcPct val="115000"/>
              </a:lnSpc>
              <a:spcBef>
                <a:spcPts val="0"/>
              </a:spcBef>
              <a:buFont typeface="Arial" panose="020B0604020202020204" pitchFamily="34" charset="0"/>
              <a:buChar char="•"/>
            </a:pPr>
            <a:r>
              <a:rPr lang="en-GB" sz="980">
                <a:latin typeface="MASSILIA VF"/>
                <a:ea typeface="Times New Roman" panose="02020603050405020304" pitchFamily="18" charset="0"/>
                <a:cs typeface="Lucida Sans Unicode"/>
              </a:rPr>
              <a:t>Convince me that the calculation estimated is …...</a:t>
            </a:r>
            <a:endParaRPr lang="en-GB" sz="980">
              <a:latin typeface="MASSILIA VF"/>
              <a:ea typeface="Times New Roman" panose="02020603050405020304" pitchFamily="18" charset="0"/>
              <a:cs typeface="Lucida Sans Unicode" panose="020B0602030504020204" pitchFamily="34" charset="0"/>
            </a:endParaRPr>
          </a:p>
          <a:p>
            <a:pPr marL="171450" indent="-171450">
              <a:lnSpc>
                <a:spcPct val="114999"/>
              </a:lnSpc>
              <a:spcBef>
                <a:spcPts val="0"/>
              </a:spcBef>
              <a:buFont typeface="Arial" panose="020B0604020202020204" pitchFamily="34" charset="0"/>
              <a:buChar char="•"/>
            </a:pPr>
            <a:r>
              <a:rPr lang="en-GB" sz="980">
                <a:latin typeface="MASSILIA VF"/>
                <a:ea typeface="Times New Roman" panose="02020603050405020304" pitchFamily="18" charset="0"/>
                <a:cs typeface="Lucida Sans Unicode"/>
              </a:rPr>
              <a:t>Agree/disagree questions e.g. If I increase an amount by 10% then decrease by 10% I end up with the same value.</a:t>
            </a:r>
          </a:p>
          <a:p>
            <a:pPr>
              <a:lnSpc>
                <a:spcPct val="114999"/>
              </a:lnSpc>
              <a:spcBef>
                <a:spcPts val="0"/>
              </a:spcBef>
            </a:pPr>
            <a:r>
              <a:rPr lang="en-GB" sz="980">
                <a:latin typeface="MASSILIA VF"/>
                <a:cs typeface="Lucida Sans Unicode"/>
              </a:rPr>
              <a:t>Marking of incorrect workings to stop mistakes made e.g. exchange rate exam question with only certain notes available to use but have rounded incorrectly.</a:t>
            </a:r>
            <a:endParaRPr lang="en-GB" sz="980">
              <a:latin typeface="MASSILIA VF"/>
            </a:endParaRPr>
          </a:p>
          <a:p>
            <a:endParaRPr lang="en-US" sz="8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fontScale="92500" lnSpcReduction="20000"/>
          </a:bodyPr>
          <a:lstStyle/>
          <a:p>
            <a:pPr marL="171450" indent="-171450">
              <a:lnSpc>
                <a:spcPct val="115000"/>
              </a:lnSpc>
              <a:spcBef>
                <a:spcPts val="0"/>
              </a:spcBef>
              <a:buFont typeface="Arial" panose="020B0604020202020204" pitchFamily="34" charset="0"/>
              <a:buChar char="•"/>
            </a:pPr>
            <a:r>
              <a:rPr lang="en-GB" sz="1100">
                <a:latin typeface="MASSILIA VF"/>
                <a:ea typeface="Times New Roman" panose="02020603050405020304" pitchFamily="18" charset="0"/>
                <a:cs typeface="Lucida Sans Unicode"/>
              </a:rPr>
              <a:t>To decrease by 12%, multiply by 0.12 (with no more workings) rather than 0.88</a:t>
            </a:r>
            <a:endParaRPr lang="en-GB" sz="1100">
              <a:latin typeface="MASSILIA VF"/>
              <a:ea typeface="Times New Roman" panose="02020603050405020304" pitchFamily="18" charset="0"/>
              <a:cs typeface="Lucida Sans Unicode" panose="020B0602030504020204" pitchFamily="34" charset="0"/>
            </a:endParaRPr>
          </a:p>
          <a:p>
            <a:pPr marL="171450" indent="-171450">
              <a:lnSpc>
                <a:spcPct val="114999"/>
              </a:lnSpc>
              <a:spcBef>
                <a:spcPts val="0"/>
              </a:spcBef>
              <a:buFont typeface="Arial" panose="020B0604020202020204" pitchFamily="34" charset="0"/>
              <a:buChar char="•"/>
            </a:pPr>
            <a:r>
              <a:rPr lang="en-GB" sz="1100">
                <a:latin typeface="MASSILIA VF"/>
                <a:ea typeface="Times New Roman" panose="02020603050405020304" pitchFamily="18" charset="0"/>
                <a:cs typeface="Lucida Sans Unicode"/>
              </a:rPr>
              <a:t>Pay careful attention to premature rounding or rounding to inappropriate degrees of accuracy e.g. with money to 1 </a:t>
            </a:r>
            <a:r>
              <a:rPr lang="en-GB" sz="1100" err="1">
                <a:latin typeface="MASSILIA VF"/>
                <a:ea typeface="Times New Roman" panose="02020603050405020304" pitchFamily="18" charset="0"/>
                <a:cs typeface="Lucida Sans Unicode"/>
              </a:rPr>
              <a:t>d.p.</a:t>
            </a:r>
            <a:r>
              <a:rPr lang="en-GB" sz="1100">
                <a:latin typeface="MASSILIA VF"/>
                <a:ea typeface="Times New Roman" panose="02020603050405020304" pitchFamily="18" charset="0"/>
                <a:cs typeface="Lucida Sans Unicode"/>
              </a:rPr>
              <a:t> instead of 2</a:t>
            </a:r>
            <a:endParaRPr lang="en-GB" sz="1100">
              <a:latin typeface="MASSILIA VF"/>
              <a:ea typeface="Times New Roman" panose="02020603050405020304" pitchFamily="18" charset="0"/>
              <a:cs typeface="Lucida Sans Unicode" panose="020B0602030504020204" pitchFamily="34" charset="0"/>
            </a:endParaRPr>
          </a:p>
          <a:p>
            <a:pPr marL="171450" indent="-171450">
              <a:lnSpc>
                <a:spcPct val="114999"/>
              </a:lnSpc>
              <a:spcBef>
                <a:spcPts val="0"/>
              </a:spcBef>
              <a:buFont typeface="Arial" panose="020B0604020202020204" pitchFamily="34" charset="0"/>
              <a:buChar char="•"/>
            </a:pPr>
            <a:r>
              <a:rPr lang="en-GB" sz="1100">
                <a:latin typeface="MASSILIA VF"/>
                <a:ea typeface="Times New Roman" panose="02020603050405020304" pitchFamily="18" charset="0"/>
                <a:cs typeface="Lucida Sans Unicode"/>
              </a:rPr>
              <a:t>In standard form addition and subtraction, can't just add or subtract the values then add/subtract powers.</a:t>
            </a:r>
            <a:endParaRPr lang="en-GB" sz="1100">
              <a:latin typeface="MASSILIA VF"/>
              <a:ea typeface="Times New Roman" panose="02020603050405020304" pitchFamily="18" charset="0"/>
              <a:cs typeface="Lucida Sans Unicode" panose="020B0602030504020204" pitchFamily="34" charset="0"/>
            </a:endParaRPr>
          </a:p>
          <a:p>
            <a:pPr marL="171450" indent="-171450">
              <a:lnSpc>
                <a:spcPct val="114999"/>
              </a:lnSpc>
              <a:spcBef>
                <a:spcPts val="0"/>
              </a:spcBef>
              <a:buFont typeface="Arial" panose="020B0604020202020204" pitchFamily="34" charset="0"/>
              <a:buChar char="•"/>
            </a:pPr>
            <a:r>
              <a:rPr lang="en-GB" sz="1100">
                <a:latin typeface="MASSILIA VF"/>
                <a:ea typeface="Times New Roman" panose="02020603050405020304" pitchFamily="18" charset="0"/>
                <a:cs typeface="Lucida Sans Unicode"/>
              </a:rPr>
              <a:t>Within tax problems, TAXABLE INCOME. Pay careful attention to learners finding higher rate tax for whole amount rather than just the amount of salary in that tax band.</a:t>
            </a:r>
          </a:p>
          <a:p>
            <a:pPr marL="171450" indent="-171450">
              <a:lnSpc>
                <a:spcPct val="114999"/>
              </a:lnSpc>
              <a:spcBef>
                <a:spcPts val="0"/>
              </a:spcBef>
              <a:buFont typeface="Arial" panose="020B0604020202020204" pitchFamily="34" charset="0"/>
              <a:buChar char="•"/>
            </a:pPr>
            <a:r>
              <a:rPr lang="en-US" sz="1100">
                <a:latin typeface="MASSILIA VF"/>
                <a:ea typeface="Calibri"/>
                <a:cs typeface="Calibri"/>
              </a:rPr>
              <a:t>Incorrect use of standard form notation e.g. 52 x 10 rather than 5.2 x 10</a:t>
            </a:r>
            <a:r>
              <a:rPr lang="en-US" sz="1100" baseline="30000">
                <a:latin typeface="MASSILIA VF"/>
                <a:ea typeface="Calibri"/>
                <a:cs typeface="Calibri"/>
              </a:rPr>
              <a:t>2</a:t>
            </a:r>
            <a:r>
              <a:rPr lang="en-US" sz="1100">
                <a:latin typeface="MASSILIA VF"/>
                <a:ea typeface="Calibri"/>
                <a:cs typeface="Calibri"/>
              </a:rPr>
              <a:t> </a:t>
            </a:r>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a:buChar char="•"/>
            </a:pPr>
            <a:r>
              <a:rPr lang="en-GB" sz="1000"/>
              <a:t>Understanding of place value</a:t>
            </a:r>
            <a:endParaRPr lang="en-US" sz="1000"/>
          </a:p>
          <a:p>
            <a:pPr marL="171450" indent="-171450">
              <a:buFont typeface="Arial"/>
              <a:buChar char="•"/>
            </a:pPr>
            <a:r>
              <a:rPr lang="en-GB" sz="1000"/>
              <a:t>All 4 operations (addition, subtraction etc.) with integers, decimals and fractions</a:t>
            </a:r>
          </a:p>
          <a:p>
            <a:pPr marL="171450" indent="-171450">
              <a:buFont typeface="Arial"/>
              <a:buChar char="•"/>
            </a:pPr>
            <a:r>
              <a:rPr lang="en-GB" sz="1000"/>
              <a:t>Index form for numbers</a:t>
            </a:r>
          </a:p>
          <a:p>
            <a:pPr marL="171450" indent="-171450">
              <a:buFont typeface="Arial"/>
              <a:buChar char="•"/>
            </a:pPr>
            <a:r>
              <a:rPr lang="en-GB" sz="1000"/>
              <a:t>How to round to different degrees of accuracy</a:t>
            </a:r>
          </a:p>
          <a:p>
            <a:pPr marL="171450" indent="-171450">
              <a:buFont typeface="Arial"/>
              <a:buChar char="•"/>
            </a:pPr>
            <a:r>
              <a:rPr lang="en-GB" sz="1000"/>
              <a:t>How to calculate simple percentages of amounts</a:t>
            </a:r>
          </a:p>
          <a:p>
            <a:endParaRPr lang="en-US" sz="10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pPr marL="171450" indent="-171450" fontAlgn="base">
              <a:spcBef>
                <a:spcPts val="0"/>
              </a:spcBef>
              <a:buFont typeface="Arial"/>
              <a:buChar char="•"/>
            </a:pPr>
            <a:r>
              <a:rPr lang="en-GB" sz="1000"/>
              <a:t>Converting between fractions, decimals and percentages fluently</a:t>
            </a:r>
          </a:p>
          <a:p>
            <a:pPr marL="171450" indent="-171450">
              <a:spcBef>
                <a:spcPts val="0"/>
              </a:spcBef>
              <a:buFont typeface="Arial"/>
              <a:buChar char="•"/>
            </a:pPr>
            <a:r>
              <a:rPr lang="en-GB" sz="1000"/>
              <a:t>Apply the laws of indices to simplify and evaluate expressions</a:t>
            </a:r>
          </a:p>
          <a:p>
            <a:pPr marL="171450" indent="-171450">
              <a:spcBef>
                <a:spcPts val="0"/>
              </a:spcBef>
              <a:buFont typeface="Arial"/>
              <a:buChar char="•"/>
            </a:pPr>
            <a:r>
              <a:rPr lang="en-GB" sz="1000"/>
              <a:t>Represent numbers in standard form</a:t>
            </a:r>
          </a:p>
          <a:p>
            <a:pPr marL="171450" indent="-171450">
              <a:spcBef>
                <a:spcPts val="0"/>
              </a:spcBef>
              <a:buFont typeface="Arial"/>
              <a:buChar char="•"/>
            </a:pPr>
            <a:r>
              <a:rPr lang="en-GB" sz="1000"/>
              <a:t>Add, subtract, multiply and divide numbers in standard form</a:t>
            </a:r>
          </a:p>
          <a:p>
            <a:pPr marL="171450" indent="-171450">
              <a:spcBef>
                <a:spcPts val="0"/>
              </a:spcBef>
              <a:buFont typeface="Arial"/>
              <a:buChar char="•"/>
            </a:pPr>
            <a:r>
              <a:rPr lang="en-GB" sz="1000"/>
              <a:t>Round numbers to decimal places and significant figures</a:t>
            </a:r>
          </a:p>
          <a:p>
            <a:pPr marL="171450" indent="-171450">
              <a:spcBef>
                <a:spcPts val="0"/>
              </a:spcBef>
              <a:buFont typeface="Arial"/>
              <a:buChar char="•"/>
            </a:pPr>
            <a:r>
              <a:rPr lang="en-GB" sz="1000"/>
              <a:t>Estimate the answer to a calculation using appropriate degrees of approximation</a:t>
            </a:r>
          </a:p>
          <a:p>
            <a:pPr marL="171450" indent="-171450">
              <a:spcBef>
                <a:spcPts val="0"/>
              </a:spcBef>
              <a:buFont typeface="Arial"/>
              <a:buChar char="•"/>
            </a:pPr>
            <a:r>
              <a:rPr lang="en-GB" sz="1000"/>
              <a:t>Calculate fluently using integers, negatives, fractions and decimals</a:t>
            </a:r>
          </a:p>
          <a:p>
            <a:pPr marL="171450" indent="-171450">
              <a:spcBef>
                <a:spcPts val="0"/>
              </a:spcBef>
              <a:buFont typeface="Arial"/>
              <a:buChar char="•"/>
            </a:pPr>
            <a:r>
              <a:rPr lang="en-GB" sz="1000"/>
              <a:t>Calculate percentage changes, percentage increases and decreases, including repeated percentage changes</a:t>
            </a:r>
          </a:p>
          <a:p>
            <a:pPr marL="171450" indent="-171450">
              <a:spcBef>
                <a:spcPts val="0"/>
              </a:spcBef>
              <a:buFont typeface="Arial"/>
              <a:buChar char="•"/>
            </a:pPr>
            <a:r>
              <a:rPr lang="en-GB" sz="1000"/>
              <a:t>Calculate original amounts after a percentage change has occurred</a:t>
            </a:r>
          </a:p>
          <a:p>
            <a:pPr marL="171450" indent="-171450">
              <a:spcBef>
                <a:spcPts val="0"/>
              </a:spcBef>
              <a:buFont typeface="Arial"/>
              <a:buChar char="•"/>
            </a:pPr>
            <a:r>
              <a:rPr lang="en-GB" sz="1000"/>
              <a:t>Solve problems involving appreciation and depreciation, simple and compound interest</a:t>
            </a:r>
          </a:p>
          <a:p>
            <a:pPr marL="171450" indent="-171450">
              <a:spcBef>
                <a:spcPts val="0"/>
              </a:spcBef>
              <a:buFont typeface="Arial"/>
              <a:buChar char="•"/>
            </a:pPr>
            <a:r>
              <a:rPr lang="en-GB" sz="1000"/>
              <a:t>Calculate changes in currencies using exchange rates</a:t>
            </a:r>
          </a:p>
          <a:p>
            <a:pPr marL="171450" indent="-171450">
              <a:spcBef>
                <a:spcPts val="0"/>
              </a:spcBef>
              <a:buFont typeface="Arial"/>
              <a:buChar char="•"/>
            </a:pPr>
            <a:r>
              <a:rPr lang="en-GB" sz="1000"/>
              <a:t>Calculate tax </a:t>
            </a:r>
          </a:p>
          <a:p>
            <a:pPr>
              <a:spcBef>
                <a:spcPts val="0"/>
              </a:spcBef>
            </a:pPr>
            <a:endParaRPr lang="en-US" sz="10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fontAlgn="base">
              <a:buFont typeface="Arial"/>
              <a:buChar char="•"/>
            </a:pPr>
            <a:r>
              <a:rPr lang="en-GB" sz="1000"/>
              <a:t>Use of proportion tables with exchange rates</a:t>
            </a:r>
            <a:endParaRPr lang="en-US" sz="1000"/>
          </a:p>
          <a:p>
            <a:pPr marL="171450" indent="-171450">
              <a:buFont typeface="Arial"/>
              <a:buChar char="•"/>
            </a:pPr>
            <a:r>
              <a:rPr lang="en-GB" sz="1000"/>
              <a:t>Place value table used within standard form</a:t>
            </a:r>
          </a:p>
          <a:p>
            <a:pPr marL="171450" indent="-171450">
              <a:buFont typeface="Arial"/>
              <a:buChar char="•"/>
            </a:pPr>
            <a:r>
              <a:rPr lang="en-GB" sz="1000"/>
              <a:t>Fraction, percentage and power functions used on calculator </a:t>
            </a:r>
          </a:p>
          <a:p>
            <a:endParaRPr lang="en-US" sz="10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fontAlgn="base">
              <a:buFont typeface="Arial"/>
              <a:buChar char="•"/>
            </a:pPr>
            <a:r>
              <a:rPr lang="en-GB" sz="1000"/>
              <a:t>Simplify</a:t>
            </a:r>
            <a:endParaRPr lang="en-US" sz="1000"/>
          </a:p>
          <a:p>
            <a:pPr marL="171450" indent="-171450">
              <a:buFont typeface="Arial"/>
              <a:buChar char="•"/>
            </a:pPr>
            <a:r>
              <a:rPr lang="en-GB" sz="1000"/>
              <a:t>Evaluate</a:t>
            </a:r>
          </a:p>
          <a:p>
            <a:pPr marL="171450" indent="-171450">
              <a:buFont typeface="Arial"/>
              <a:buChar char="•"/>
            </a:pPr>
            <a:r>
              <a:rPr lang="en-GB" sz="1000"/>
              <a:t>Reciprocal</a:t>
            </a:r>
          </a:p>
          <a:p>
            <a:pPr marL="171450" indent="-171450">
              <a:buFont typeface="Arial"/>
              <a:buChar char="•"/>
            </a:pPr>
            <a:r>
              <a:rPr lang="en-GB" sz="1000"/>
              <a:t>Indices</a:t>
            </a:r>
          </a:p>
          <a:p>
            <a:pPr marL="171450" indent="-171450">
              <a:buFont typeface="Arial"/>
              <a:buChar char="•"/>
            </a:pPr>
            <a:r>
              <a:rPr lang="en-GB" sz="1000"/>
              <a:t>Addition</a:t>
            </a:r>
          </a:p>
          <a:p>
            <a:pPr marL="171450" indent="-171450">
              <a:buFont typeface="Arial"/>
              <a:buChar char="•"/>
            </a:pPr>
            <a:r>
              <a:rPr lang="en-GB" sz="1000"/>
              <a:t>Subtraction</a:t>
            </a:r>
          </a:p>
          <a:p>
            <a:pPr marL="171450" indent="-171450">
              <a:buFont typeface="Arial"/>
              <a:buChar char="•"/>
            </a:pPr>
            <a:r>
              <a:rPr lang="en-GB" sz="1000"/>
              <a:t>Multiplication</a:t>
            </a:r>
          </a:p>
          <a:p>
            <a:pPr marL="171450" indent="-171450">
              <a:buFont typeface="Arial"/>
              <a:buChar char="•"/>
            </a:pPr>
            <a:r>
              <a:rPr lang="en-GB" sz="1000"/>
              <a:t>Division</a:t>
            </a:r>
          </a:p>
          <a:p>
            <a:pPr marL="171450" indent="-171450">
              <a:buFont typeface="Arial"/>
              <a:buChar char="•"/>
            </a:pPr>
            <a:r>
              <a:rPr lang="en-GB" sz="1000"/>
              <a:t>Equivalence</a:t>
            </a:r>
          </a:p>
          <a:p>
            <a:pPr marL="171450" indent="-171450">
              <a:buFont typeface="Arial"/>
              <a:buChar char="•"/>
            </a:pPr>
            <a:r>
              <a:rPr lang="en-GB" sz="1000"/>
              <a:t>Compound</a:t>
            </a:r>
          </a:p>
          <a:p>
            <a:pPr marL="171450" indent="-171450">
              <a:buFont typeface="Arial"/>
              <a:buChar char="•"/>
            </a:pPr>
            <a:r>
              <a:rPr lang="en-GB" sz="1000"/>
              <a:t>Interest</a:t>
            </a:r>
          </a:p>
          <a:p>
            <a:pPr marL="171450" indent="-171450">
              <a:buFont typeface="Arial"/>
              <a:buChar char="•"/>
            </a:pPr>
            <a:r>
              <a:rPr lang="en-GB" sz="1000"/>
              <a:t>Proportion</a:t>
            </a:r>
          </a:p>
          <a:p>
            <a:pPr marL="171450" indent="-171450">
              <a:buFont typeface="Arial"/>
              <a:buChar char="•"/>
            </a:pPr>
            <a:r>
              <a:rPr lang="en-GB" sz="1000"/>
              <a:t>Estimate</a:t>
            </a:r>
          </a:p>
          <a:p>
            <a:endParaRPr lang="en-US" sz="10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171450" indent="-171450" fontAlgn="base">
              <a:buFont typeface="Arial"/>
              <a:buChar char="•"/>
            </a:pPr>
            <a:r>
              <a:rPr lang="en-GB" sz="1000"/>
              <a:t>Calculating tax from salaries – can use the UK tax bands for examples</a:t>
            </a:r>
          </a:p>
          <a:p>
            <a:pPr marL="171450" indent="-171450">
              <a:buFont typeface="Arial"/>
              <a:buChar char="•"/>
            </a:pPr>
            <a:r>
              <a:rPr lang="en-GB" sz="1000"/>
              <a:t>Use of real life bank savings accounts with different interest rates to decide on best choices to gain the most amount of money. Can link to work from 'Financial literacy'</a:t>
            </a:r>
          </a:p>
          <a:p>
            <a:pPr marL="171450" indent="-171450">
              <a:buFont typeface="Arial"/>
              <a:buChar char="•"/>
            </a:pPr>
            <a:r>
              <a:rPr lang="en-GB" sz="1000"/>
              <a:t>Use of current exchange rates (collected from the internet) for examples and questions. Plan a journey abroad, with excursions, using exchange rates.</a:t>
            </a:r>
          </a:p>
          <a:p>
            <a:endParaRPr lang="en-US" sz="10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6</Slides>
  <Notes>0</Notes>
  <HiddenSlides>0</HiddenSlide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2024-07-12T08:47:47Z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