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64" r:id="rId7"/>
    <p:sldId id="280" r:id="rId8"/>
    <p:sldId id="282" r:id="rId9"/>
    <p:sldId id="278" r:id="rId10"/>
    <p:sldId id="279" r:id="rId11"/>
    <p:sldId id="284" r:id="rId12"/>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D5A3E"/>
    <a:srgbClr val="ECECEC"/>
    <a:srgbClr val="6EAF82"/>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32"/>
    <p:restoredTop sz="95728"/>
  </p:normalViewPr>
  <p:slideViewPr>
    <p:cSldViewPr snapToGrid="0">
      <p:cViewPr varScale="1">
        <p:scale>
          <a:sx n="84" d="100"/>
          <a:sy n="84" d="100"/>
        </p:scale>
        <p:origin x="104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r>
              <a:rPr lang="en-GB" sz="1500" dirty="0">
                <a:latin typeface="MASSILIA VF" pitchFamily="2" charset="77"/>
              </a:rPr>
              <a:t/>
            </a: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r>
              <a:rPr lang="en-GB" sz="1500" dirty="0">
                <a:latin typeface="MASSILIA VF" pitchFamily="2" charset="77"/>
              </a:rPr>
              <a:t/>
            </a: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FBBF8BF-A92B-F120-E43F-4B32EFFAC58A}"/>
              </a:ext>
            </a:extLst>
          </p:cNvPr>
          <p:cNvSpPr>
            <a:spLocks noGrp="1"/>
          </p:cNvSpPr>
          <p:nvPr>
            <p:ph type="body" sz="quarter" idx="26"/>
          </p:nvPr>
        </p:nvSpPr>
        <p:spPr/>
        <p:txBody>
          <a:bodyPr/>
          <a:lstStyle/>
          <a:p>
            <a:r>
              <a:rPr lang="en-US" dirty="0" smtClean="0"/>
              <a:t>9</a:t>
            </a:r>
            <a:endParaRPr lang="en-US" dirty="0"/>
          </a:p>
        </p:txBody>
      </p:sp>
      <p:sp>
        <p:nvSpPr>
          <p:cNvPr id="3" name="Text Placeholder 2">
            <a:extLst>
              <a:ext uri="{FF2B5EF4-FFF2-40B4-BE49-F238E27FC236}">
                <a16:creationId xmlns:a16="http://schemas.microsoft.com/office/drawing/2014/main" id="{8E59814D-5AD3-8600-B444-BA4F6B1EE6C7}"/>
              </a:ext>
            </a:extLst>
          </p:cNvPr>
          <p:cNvSpPr>
            <a:spLocks noGrp="1"/>
          </p:cNvSpPr>
          <p:nvPr>
            <p:ph type="body" sz="quarter" idx="38"/>
          </p:nvPr>
        </p:nvSpPr>
        <p:spPr/>
        <p:txBody>
          <a:bodyPr/>
          <a:lstStyle/>
          <a:p>
            <a:r>
              <a:rPr lang="en-US" dirty="0"/>
              <a:t>Year Group</a:t>
            </a:r>
          </a:p>
        </p:txBody>
      </p:sp>
      <p:sp>
        <p:nvSpPr>
          <p:cNvPr id="4" name="Text Placeholder 3">
            <a:extLst>
              <a:ext uri="{FF2B5EF4-FFF2-40B4-BE49-F238E27FC236}">
                <a16:creationId xmlns:a16="http://schemas.microsoft.com/office/drawing/2014/main" id="{0DAA6F0D-610C-FAC4-45D4-3DC94F610366}"/>
              </a:ext>
            </a:extLst>
          </p:cNvPr>
          <p:cNvSpPr>
            <a:spLocks noGrp="1"/>
          </p:cNvSpPr>
          <p:nvPr>
            <p:ph type="body" sz="quarter" idx="39"/>
          </p:nvPr>
        </p:nvSpPr>
        <p:spPr/>
        <p:txBody>
          <a:bodyPr/>
          <a:lstStyle/>
          <a:p>
            <a:r>
              <a:rPr lang="en-US" dirty="0" smtClean="0"/>
              <a:t>Algebra</a:t>
            </a:r>
            <a:endParaRPr lang="en-US" dirty="0"/>
          </a:p>
        </p:txBody>
      </p:sp>
      <p:sp>
        <p:nvSpPr>
          <p:cNvPr id="5" name="Text Placeholder 4">
            <a:extLst>
              <a:ext uri="{FF2B5EF4-FFF2-40B4-BE49-F238E27FC236}">
                <a16:creationId xmlns:a16="http://schemas.microsoft.com/office/drawing/2014/main" id="{921F691E-9680-C54C-9C40-12B3B6E54F63}"/>
              </a:ext>
            </a:extLst>
          </p:cNvPr>
          <p:cNvSpPr>
            <a:spLocks noGrp="1"/>
          </p:cNvSpPr>
          <p:nvPr>
            <p:ph type="body" sz="quarter" idx="40"/>
          </p:nvPr>
        </p:nvSpPr>
        <p:spPr/>
        <p:txBody>
          <a:bodyPr/>
          <a:lstStyle/>
          <a:p>
            <a:r>
              <a:rPr lang="en-US" sz="2400" dirty="0"/>
              <a:t>Unit/ Topic</a:t>
            </a:r>
          </a:p>
        </p:txBody>
      </p:sp>
      <p:sp>
        <p:nvSpPr>
          <p:cNvPr id="6" name="Text Placeholder 5">
            <a:extLst>
              <a:ext uri="{FF2B5EF4-FFF2-40B4-BE49-F238E27FC236}">
                <a16:creationId xmlns:a16="http://schemas.microsoft.com/office/drawing/2014/main" id="{A5D75CEE-E94F-5248-B169-4EC354D7ED9D}"/>
              </a:ext>
            </a:extLst>
          </p:cNvPr>
          <p:cNvSpPr>
            <a:spLocks noGrp="1"/>
          </p:cNvSpPr>
          <p:nvPr>
            <p:ph type="body" sz="quarter" idx="41"/>
          </p:nvPr>
        </p:nvSpPr>
        <p:spPr/>
        <p:txBody>
          <a:bodyPr/>
          <a:lstStyle/>
          <a:p>
            <a:r>
              <a:rPr lang="en-US" dirty="0" err="1"/>
              <a:t>Connah’s</a:t>
            </a:r>
            <a:r>
              <a:rPr lang="en-US" dirty="0"/>
              <a:t> Quay High School</a:t>
            </a:r>
          </a:p>
        </p:txBody>
      </p:sp>
      <p:sp>
        <p:nvSpPr>
          <p:cNvPr id="7"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p:txBody>
          <a:bodyPr/>
          <a:lstStyle/>
          <a:p>
            <a:r>
              <a:rPr lang="en-US" dirty="0"/>
              <a:t>Curriculum for Wales Scheme of Learning:</a:t>
            </a:r>
            <a:br>
              <a:rPr lang="en-US" dirty="0"/>
            </a:br>
            <a:r>
              <a:rPr lang="en-US" sz="4800" dirty="0" smtClean="0"/>
              <a:t>Mathematics and Numeracy</a:t>
            </a:r>
            <a:endParaRPr lang="en-US" sz="4800" dirty="0"/>
          </a:p>
        </p:txBody>
      </p:sp>
      <p:pic>
        <p:nvPicPr>
          <p:cNvPr id="8" name="Picture 7" descr="A white line drawing of a calculator ruler and a calculator&#10;&#10;Description automatically generated">
            <a:extLst>
              <a:ext uri="{FF2B5EF4-FFF2-40B4-BE49-F238E27FC236}">
                <a16:creationId xmlns:a16="http://schemas.microsoft.com/office/drawing/2014/main" id="{3EE0ED53-2ABF-DBAD-FD24-A916C9E28FBB}"/>
              </a:ext>
            </a:extLst>
          </p:cNvPr>
          <p:cNvPicPr>
            <a:picLocks noChangeAspect="1"/>
          </p:cNvPicPr>
          <p:nvPr/>
        </p:nvPicPr>
        <p:blipFill>
          <a:blip r:embed="rId2"/>
          <a:stretch>
            <a:fillRect/>
          </a:stretch>
        </p:blipFill>
        <p:spPr>
          <a:xfrm>
            <a:off x="6832002" y="233914"/>
            <a:ext cx="3159544" cy="3159544"/>
          </a:xfrm>
          <a:prstGeom prst="rect">
            <a:avLst/>
          </a:prstGeom>
        </p:spPr>
      </p:pic>
    </p:spTree>
    <p:extLst>
      <p:ext uri="{BB962C8B-B14F-4D97-AF65-F5344CB8AC3E}">
        <p14:creationId xmlns:p14="http://schemas.microsoft.com/office/powerpoint/2010/main" val="1193017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a:normAutofit/>
          </a:bodyPr>
          <a:lstStyle/>
          <a:p>
            <a:r>
              <a:rPr lang="en-US" sz="900" b="1" dirty="0"/>
              <a:t>The number system is used to represent and compare relationships between numbers and quantities.</a:t>
            </a:r>
          </a:p>
          <a:p>
            <a:r>
              <a:rPr lang="en-US" sz="900" dirty="0"/>
              <a:t>Numbers are the symbol system for describing and comparing quantities. This will be the first abstract concept that learners meet in mathematics, and it helps to establish the principles of logical reasoning. In mathematics the number system provides learners with a basis for algebraic, statistical, probabilistic and geometrical reasoning, as well as for financial calculation and decision-making.</a:t>
            </a:r>
          </a:p>
          <a:p>
            <a:r>
              <a:rPr lang="en-US" sz="900" dirty="0"/>
              <a:t>Knowledge of, and competence in, number and quantities are fundamental to learners’ confident participation in the world, and provide a foundation for further study and for employment. Computational fluency is essential for problem-solving and progressing in all areas of learning and experience. Fluency is developed through using the four basic arithmetic operations and acquiring an understanding of the relationship between them. This leads to preparing the way for using algebraic </a:t>
            </a:r>
            <a:r>
              <a:rPr lang="en-US" sz="900" dirty="0" err="1"/>
              <a:t>symbolisation</a:t>
            </a:r>
            <a:r>
              <a:rPr lang="en-US" sz="900" dirty="0"/>
              <a:t> successfully.</a:t>
            </a:r>
          </a:p>
          <a:p>
            <a:endParaRPr lang="en-US" sz="900" dirty="0"/>
          </a:p>
          <a:p>
            <a:endParaRPr lang="en-US" sz="900" dirty="0"/>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a:lstStyle/>
          <a:p>
            <a:r>
              <a:rPr lang="en-US" sz="1400" dirty="0"/>
              <a:t>Number Systems</a:t>
            </a:r>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r>
              <a:rPr lang="en-US" sz="1400" dirty="0"/>
              <a:t>Geometry</a:t>
            </a:r>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r>
              <a:rPr lang="en-US" sz="1400" dirty="0"/>
              <a:t>Algebra</a:t>
            </a:r>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a:normAutofit/>
          </a:bodyPr>
          <a:lstStyle/>
          <a:p>
            <a:r>
              <a:rPr lang="en-US" sz="900" b="1" dirty="0"/>
              <a:t>Algebra uses symbol systems to express the structure of mathematical relationships.</a:t>
            </a:r>
          </a:p>
          <a:p>
            <a:r>
              <a:rPr lang="en-US" sz="900" dirty="0"/>
              <a:t>Algebra is the study of structures abstracted from computations and relations, and provides a way to make </a:t>
            </a:r>
            <a:r>
              <a:rPr lang="en-US" sz="900" dirty="0" err="1"/>
              <a:t>generalisations</a:t>
            </a:r>
            <a:r>
              <a:rPr lang="en-US" sz="900" dirty="0"/>
              <a:t>. Algebraic thinking moves away from context to structure and relationships. This powerful approach provides learners with the means to abstract important features and to detect and express mathematical structures of situations in order to solve problems. Algebra is a unifying thread running through the fabric of mathematics.</a:t>
            </a:r>
          </a:p>
          <a:p>
            <a:r>
              <a:rPr lang="en-US" sz="900" dirty="0"/>
              <a:t>Algebraic thinking is essential for reasoning, modelling and solving problems in mathematics and in a wide range of real-world contexts, including technology and finance. Making connections between arithmetic and algebra develops skills for abstract reasoning from an early age.</a:t>
            </a:r>
          </a:p>
          <a:p>
            <a:endParaRPr lang="en-US" sz="900" dirty="0"/>
          </a:p>
          <a:p>
            <a:endParaRPr lang="en-US" sz="900" dirty="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r>
              <a:rPr lang="en-US" sz="1400" dirty="0"/>
              <a:t>Statistics</a:t>
            </a:r>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r>
              <a:rPr lang="en-US" sz="900" b="1" dirty="0"/>
              <a:t>Geometry focuses on relationships involving shape, space and position, and measurement focuses on quantifying phenomena in the physical world.</a:t>
            </a:r>
          </a:p>
          <a:p>
            <a:r>
              <a:rPr lang="en-US" sz="900" dirty="0"/>
              <a:t>Geometry involves playing with, manipulating, comparing, naming and classifying shapes and structures. The study of geometry encourages the development and use of conjecture, deductive reasoning and proof. Measurement allows the magnitude of spatial and abstract features to be quantified, using a variety of standard and non-standard units. It can also support the development of numerical reasoning.</a:t>
            </a:r>
          </a:p>
          <a:p>
            <a:r>
              <a:rPr lang="en-US" sz="900" dirty="0"/>
              <a:t>Reasoning about the sizes and properties of shapes and their surrounding spaces helps learners to make sense of the physical world and the world of mathematical shapes. Geometry and measurement have applications in many fields, including art, construction, science and technology, engineering, and astronomy.</a:t>
            </a:r>
          </a:p>
          <a:p>
            <a:endParaRPr lang="en-US" sz="900" dirty="0"/>
          </a:p>
          <a:p>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r>
              <a:rPr lang="en-US" sz="900" b="1" dirty="0"/>
              <a:t>Statistics represent data, probability models chance, and both support informed inferences and decisions.</a:t>
            </a:r>
          </a:p>
          <a:p>
            <a:r>
              <a:rPr lang="en-US" sz="900" dirty="0"/>
              <a:t>Statistics is the practice of collecting, manipulating and </a:t>
            </a:r>
            <a:r>
              <a:rPr lang="en-US" sz="900" dirty="0" err="1"/>
              <a:t>analysing</a:t>
            </a:r>
            <a:r>
              <a:rPr lang="en-US" sz="900" dirty="0"/>
              <a:t> data, allowing representation and </a:t>
            </a:r>
            <a:r>
              <a:rPr lang="en-US" sz="900" dirty="0" err="1"/>
              <a:t>generalisation</a:t>
            </a:r>
            <a:r>
              <a:rPr lang="en-US" sz="900" dirty="0"/>
              <a:t> of information. Probability is the mathematical study of chance, enabling predictions of the likelihood of events occurring. Statistics and probability rely on the application and manipulation of number and algebra.</a:t>
            </a:r>
          </a:p>
          <a:p>
            <a:r>
              <a:rPr lang="en-US" sz="900" dirty="0"/>
              <a:t>Managing data and representing information effectively provide learners with the means to test hypotheses, draw conclusions and make predictions. The process of reasoning with statistics and probability, and evaluating their reliability, develops critical thinking and analytical skills that are fundamental to enabling learners to make ethical and informed decisions.</a:t>
            </a:r>
          </a:p>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a:normAutofit/>
          </a:bodyPr>
          <a:lstStyle/>
          <a:p>
            <a:pPr marL="171450" indent="-171450" fontAlgn="base">
              <a:spcBef>
                <a:spcPts val="0"/>
              </a:spcBef>
              <a:buFont typeface="Arial" panose="020B0604020202020204" pitchFamily="34" charset="0"/>
              <a:buChar char="•"/>
            </a:pPr>
            <a:r>
              <a:rPr lang="en-GB" sz="1000" dirty="0"/>
              <a:t>I have explored and created patterns of numbers and shapes and can explain in words and generalise numerical sequences and spatial patterns</a:t>
            </a:r>
            <a:r>
              <a:rPr lang="en-GB" sz="1000" dirty="0" smtClean="0"/>
              <a:t>.</a:t>
            </a:r>
          </a:p>
          <a:p>
            <a:pPr marL="171450" indent="-171450" fontAlgn="base">
              <a:spcBef>
                <a:spcPts val="0"/>
              </a:spcBef>
              <a:buFont typeface="Arial" panose="020B0604020202020204" pitchFamily="34" charset="0"/>
              <a:buChar char="•"/>
            </a:pPr>
            <a:endParaRPr lang="en-GB" sz="1000" dirty="0"/>
          </a:p>
          <a:p>
            <a:pPr marL="171450" indent="-171450" fontAlgn="t">
              <a:spcBef>
                <a:spcPts val="0"/>
              </a:spcBef>
              <a:buFont typeface="Arial" panose="020B0604020202020204" pitchFamily="34" charset="0"/>
              <a:buChar char="•"/>
            </a:pPr>
            <a:r>
              <a:rPr lang="en-GB" sz="1000" dirty="0"/>
              <a:t>I can use commutativity, </a:t>
            </a:r>
            <a:r>
              <a:rPr lang="en-GB" sz="1000" dirty="0" err="1"/>
              <a:t>distributivity</a:t>
            </a:r>
            <a:r>
              <a:rPr lang="en-GB" sz="1000" dirty="0"/>
              <a:t> and associativity in order to explore equality and inequality of expressions.</a:t>
            </a:r>
          </a:p>
          <a:p>
            <a:pPr fontAlgn="t">
              <a:spcBef>
                <a:spcPts val="0"/>
              </a:spcBef>
            </a:pPr>
            <a:endParaRPr lang="en-GB" sz="1000" dirty="0"/>
          </a:p>
          <a:p>
            <a:pPr fontAlgn="t">
              <a:spcBef>
                <a:spcPts val="0"/>
              </a:spcBef>
            </a:pPr>
            <a:endParaRPr lang="en-GB" sz="1000" dirty="0"/>
          </a:p>
          <a:p>
            <a:pPr fontAlgn="t">
              <a:spcBef>
                <a:spcPts val="0"/>
              </a:spcBef>
            </a:pPr>
            <a:endParaRPr lang="en-GB" sz="1000" dirty="0"/>
          </a:p>
          <a:p>
            <a:pPr fontAlgn="t">
              <a:spcBef>
                <a:spcPts val="0"/>
              </a:spcBef>
            </a:pPr>
            <a:endParaRPr lang="en-GB" sz="1000" dirty="0"/>
          </a:p>
          <a:p>
            <a:pPr fontAlgn="t">
              <a:spcBef>
                <a:spcPts val="0"/>
              </a:spcBef>
            </a:pPr>
            <a:endParaRPr lang="en-GB" sz="1000" dirty="0" smtClean="0"/>
          </a:p>
          <a:p>
            <a:pPr fontAlgn="t">
              <a:spcBef>
                <a:spcPts val="0"/>
              </a:spcBef>
            </a:pPr>
            <a:endParaRPr lang="en-GB" sz="1000" dirty="0"/>
          </a:p>
          <a:p>
            <a:pPr fontAlgn="t">
              <a:spcBef>
                <a:spcPts val="0"/>
              </a:spcBef>
            </a:pPr>
            <a:endParaRPr lang="en-GB" sz="1000" dirty="0" smtClean="0"/>
          </a:p>
          <a:p>
            <a:pPr fontAlgn="t">
              <a:spcBef>
                <a:spcPts val="0"/>
              </a:spcBef>
            </a:pPr>
            <a:endParaRPr lang="en-GB" sz="1000" dirty="0"/>
          </a:p>
          <a:p>
            <a:pPr fontAlgn="t">
              <a:spcBef>
                <a:spcPts val="0"/>
              </a:spcBef>
            </a:pPr>
            <a:endParaRPr lang="en-GB" sz="1000" dirty="0" smtClean="0"/>
          </a:p>
          <a:p>
            <a:pPr fontAlgn="t">
              <a:spcBef>
                <a:spcPts val="0"/>
              </a:spcBef>
            </a:pPr>
            <a:endParaRPr lang="en-GB" sz="1000" dirty="0"/>
          </a:p>
          <a:p>
            <a:pPr marL="171450" indent="-171450" fontAlgn="t">
              <a:spcBef>
                <a:spcPts val="0"/>
              </a:spcBef>
              <a:buFont typeface="Arial" panose="020B0604020202020204" pitchFamily="34" charset="0"/>
              <a:buChar char="•"/>
            </a:pPr>
            <a:r>
              <a:rPr lang="en-GB" sz="1000" dirty="0"/>
              <a:t>I have demonstrated an understanding of the idea of input, application of a rule (including inverse operations) and output, using a function machine or other appropriate methods, and have applied this idea to solve problems.</a:t>
            </a:r>
          </a:p>
          <a:p>
            <a:pPr fontAlgn="t">
              <a:spcBef>
                <a:spcPts val="0"/>
              </a:spcBef>
            </a:pPr>
            <a:endParaRPr lang="en-GB" sz="1000" dirty="0"/>
          </a:p>
          <a:p>
            <a:pPr marL="171450" indent="-171450">
              <a:spcBef>
                <a:spcPts val="0"/>
              </a:spcBef>
              <a:buFont typeface="Arial" panose="020B0604020202020204" pitchFamily="34" charset="0"/>
              <a:buChar char="•"/>
            </a:pPr>
            <a:r>
              <a:rPr lang="en-GB" sz="1000" dirty="0"/>
              <a:t>I can model problems using expressions and equations involving symbols or words to represent unknown values, using the conventions of algebra. I can use inverse operations to find unknown values in simple equations.</a:t>
            </a:r>
          </a:p>
          <a:p>
            <a:pPr marL="171450" indent="-171450">
              <a:spcBef>
                <a:spcPts val="0"/>
              </a:spcBef>
              <a:buFont typeface="Arial" panose="020B0604020202020204" pitchFamily="34" charset="0"/>
              <a:buChar char="•"/>
            </a:pPr>
            <a:endParaRPr lang="en-US" sz="500"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a:t>
            </a:r>
            <a:r>
              <a:rPr lang="en-US" sz="1400" dirty="0" smtClean="0"/>
              <a:t>3</a:t>
            </a:r>
            <a:endParaRPr lang="en-US" sz="1400" dirty="0"/>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a:normAutofit/>
          </a:bodyPr>
          <a:lstStyle/>
          <a:p>
            <a:pPr marL="171450" indent="-171450" fontAlgn="base">
              <a:spcBef>
                <a:spcPts val="0"/>
              </a:spcBef>
              <a:buFont typeface="Arial" panose="020B0604020202020204" pitchFamily="34" charset="0"/>
              <a:buChar char="•"/>
            </a:pPr>
            <a:r>
              <a:rPr lang="en-GB" sz="1000" dirty="0"/>
              <a:t>I have explored, generated, identified and represented both numerical and spatial linear sequences, including finding and using a general term</a:t>
            </a:r>
            <a:r>
              <a:rPr lang="en-GB" sz="1000" dirty="0" smtClean="0"/>
              <a:t>.</a:t>
            </a:r>
          </a:p>
          <a:p>
            <a:pPr marL="171450" indent="-171450" fontAlgn="base">
              <a:spcBef>
                <a:spcPts val="0"/>
              </a:spcBef>
              <a:buFont typeface="Arial" panose="020B0604020202020204" pitchFamily="34" charset="0"/>
              <a:buChar char="•"/>
            </a:pPr>
            <a:endParaRPr lang="en-GB" sz="1000" dirty="0"/>
          </a:p>
          <a:p>
            <a:pPr marL="171450" indent="-171450" fontAlgn="t">
              <a:spcBef>
                <a:spcPts val="0"/>
              </a:spcBef>
              <a:buFont typeface="Arial" panose="020B0604020202020204" pitchFamily="34" charset="0"/>
              <a:buChar char="•"/>
            </a:pPr>
            <a:r>
              <a:rPr lang="en-GB" sz="1000" dirty="0"/>
              <a:t>I have demonstrated my understanding of the concept of a variable, forming linear expressions, equations and inequalities using algebraic notation. I can interpret algebraic expressions because I understand the way symbols are used to represent operations, multiples and powers.</a:t>
            </a:r>
          </a:p>
          <a:p>
            <a:pPr fontAlgn="t">
              <a:spcBef>
                <a:spcPts val="0"/>
              </a:spcBef>
            </a:pPr>
            <a:endParaRPr lang="en-GB" sz="1000" dirty="0"/>
          </a:p>
          <a:p>
            <a:pPr marL="171450" indent="-171450" fontAlgn="t">
              <a:spcBef>
                <a:spcPts val="0"/>
              </a:spcBef>
              <a:buFont typeface="Arial" panose="020B0604020202020204" pitchFamily="34" charset="0"/>
              <a:buChar char="•"/>
            </a:pPr>
            <a:r>
              <a:rPr lang="en-GB" sz="1000" dirty="0"/>
              <a:t>I can manipulate algebraic expressions fluently by simplifying, expanding, substitution and factorising by extracting a common factor</a:t>
            </a:r>
            <a:r>
              <a:rPr lang="en-GB" sz="1000" dirty="0" smtClean="0"/>
              <a:t>.</a:t>
            </a:r>
          </a:p>
          <a:p>
            <a:pPr marL="171450" indent="-171450" fontAlgn="t">
              <a:spcBef>
                <a:spcPts val="0"/>
              </a:spcBef>
              <a:buFont typeface="Arial" panose="020B0604020202020204" pitchFamily="34" charset="0"/>
              <a:buChar char="•"/>
            </a:pPr>
            <a:endParaRPr lang="en-GB" sz="1000" dirty="0"/>
          </a:p>
          <a:p>
            <a:pPr marL="171450" indent="-171450" fontAlgn="t">
              <a:spcBef>
                <a:spcPts val="0"/>
              </a:spcBef>
              <a:buFont typeface="Arial" panose="020B0604020202020204" pitchFamily="34" charset="0"/>
              <a:buChar char="•"/>
            </a:pPr>
            <a:endParaRPr lang="en-GB" sz="1000" dirty="0" smtClean="0"/>
          </a:p>
          <a:p>
            <a:pPr marL="171450" indent="-171450" fontAlgn="t">
              <a:spcBef>
                <a:spcPts val="0"/>
              </a:spcBef>
              <a:buFont typeface="Arial" panose="020B0604020202020204" pitchFamily="34" charset="0"/>
              <a:buChar char="•"/>
            </a:pPr>
            <a:r>
              <a:rPr lang="en-GB" sz="1000" dirty="0" smtClean="0"/>
              <a:t>I </a:t>
            </a:r>
            <a:r>
              <a:rPr lang="en-GB" sz="1000" dirty="0"/>
              <a:t>have explored and used efficient methods of solving equations and inequalities in the first degree, also applying this knowledge to rearrange formulae where the subject appears in one term.    </a:t>
            </a:r>
          </a:p>
          <a:p>
            <a:pPr fontAlgn="t">
              <a:spcBef>
                <a:spcPts val="0"/>
              </a:spcBef>
            </a:pPr>
            <a:endParaRPr lang="en-GB" sz="1000" dirty="0"/>
          </a:p>
          <a:p>
            <a:pPr marL="171450" indent="-171450">
              <a:spcBef>
                <a:spcPts val="0"/>
              </a:spcBef>
              <a:buFont typeface="Arial" panose="020B0604020202020204" pitchFamily="34" charset="0"/>
              <a:buChar char="•"/>
            </a:pPr>
            <a:r>
              <a:rPr lang="en-GB" sz="1000" dirty="0"/>
              <a:t>I have used equations and inequalities in the first degree to represent and model real-life situations and solve problems using a range of representations. </a:t>
            </a:r>
            <a:endParaRPr lang="en-GB" sz="1000" dirty="0" smtClean="0"/>
          </a:p>
          <a:p>
            <a:pPr marL="171450" indent="-171450">
              <a:spcBef>
                <a:spcPts val="0"/>
              </a:spcBef>
              <a:buFont typeface="Arial" panose="020B0604020202020204" pitchFamily="34" charset="0"/>
              <a:buChar char="•"/>
            </a:pPr>
            <a:endParaRPr lang="en-GB" sz="1000" dirty="0"/>
          </a:p>
          <a:p>
            <a:pPr marL="171450" indent="-171450">
              <a:spcBef>
                <a:spcPts val="0"/>
              </a:spcBef>
              <a:buFont typeface="Arial" panose="020B0604020202020204" pitchFamily="34" charset="0"/>
              <a:buChar char="•"/>
            </a:pPr>
            <a:endParaRPr lang="en-GB" sz="1000" dirty="0" smtClean="0"/>
          </a:p>
          <a:p>
            <a:pPr marL="171450" indent="-171450">
              <a:spcBef>
                <a:spcPts val="0"/>
              </a:spcBef>
              <a:buFont typeface="Arial" panose="020B0604020202020204" pitchFamily="34" charset="0"/>
              <a:buChar char="•"/>
            </a:pPr>
            <a:endParaRPr lang="en-GB" sz="1000" dirty="0"/>
          </a:p>
          <a:p>
            <a:pPr marL="171450" indent="-171450" fontAlgn="t">
              <a:spcBef>
                <a:spcPts val="0"/>
              </a:spcBef>
              <a:buFont typeface="Arial" panose="020B0604020202020204" pitchFamily="34" charset="0"/>
              <a:buChar char="•"/>
            </a:pPr>
            <a:r>
              <a:rPr lang="en-GB" sz="1000" dirty="0"/>
              <a:t>I have explored linear equations graphically and demonstrated an understanding of the effect on the line when the constant or coefficient of </a:t>
            </a:r>
            <a:r>
              <a:rPr lang="en-GB" sz="1000" i="1" dirty="0"/>
              <a:t>x </a:t>
            </a:r>
            <a:r>
              <a:rPr lang="en-GB" sz="1000" dirty="0"/>
              <a:t>is changed.</a:t>
            </a:r>
          </a:p>
          <a:p>
            <a:pPr marL="171450" indent="-171450" fontAlgn="t">
              <a:spcBef>
                <a:spcPts val="0"/>
              </a:spcBef>
              <a:buFont typeface="Arial" panose="020B0604020202020204" pitchFamily="34" charset="0"/>
              <a:buChar char="•"/>
            </a:pPr>
            <a:r>
              <a:rPr lang="en-GB" sz="1000" dirty="0"/>
              <a:t> </a:t>
            </a:r>
          </a:p>
          <a:p>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a:t>
            </a:r>
            <a:r>
              <a:rPr lang="en-US" sz="1400" dirty="0" smtClean="0"/>
              <a:t>4</a:t>
            </a:r>
            <a:endParaRPr lang="en-US" sz="1400" dirty="0"/>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Autofit/>
          </a:bodyPr>
          <a:lstStyle/>
          <a:p>
            <a:pPr marL="285750" indent="-285750" fontAlgn="base">
              <a:spcBef>
                <a:spcPts val="0"/>
              </a:spcBef>
              <a:buFont typeface="Arial" panose="020B0604020202020204" pitchFamily="34" charset="0"/>
              <a:buChar char="•"/>
            </a:pPr>
            <a:r>
              <a:rPr lang="en-GB" sz="1000" dirty="0"/>
              <a:t>I have explored, generated, identified and represented both numerical and spatial patterns using linear and non-linear sequences</a:t>
            </a:r>
            <a:r>
              <a:rPr lang="en-GB" sz="1000" dirty="0" smtClean="0"/>
              <a:t>.</a:t>
            </a:r>
          </a:p>
          <a:p>
            <a:pPr marL="285750" indent="-285750" fontAlgn="base">
              <a:spcBef>
                <a:spcPts val="0"/>
              </a:spcBef>
              <a:buFont typeface="Arial" panose="020B0604020202020204" pitchFamily="34" charset="0"/>
              <a:buChar char="•"/>
            </a:pPr>
            <a:endParaRPr lang="en-GB" sz="1000" dirty="0"/>
          </a:p>
          <a:p>
            <a:pPr marL="285750" indent="-285750" fontAlgn="t">
              <a:spcBef>
                <a:spcPts val="0"/>
              </a:spcBef>
              <a:buFont typeface="Arial" panose="020B0604020202020204" pitchFamily="34" charset="0"/>
              <a:buChar char="•"/>
            </a:pPr>
            <a:r>
              <a:rPr lang="en-GB" sz="1000" dirty="0"/>
              <a:t>I have explored the concepts of equality and identity, connecting geometric, algebraic and graphical representations</a:t>
            </a:r>
            <a:r>
              <a:rPr lang="en-GB" sz="1000" dirty="0" smtClean="0"/>
              <a:t>.</a:t>
            </a:r>
          </a:p>
          <a:p>
            <a:pPr marL="285750" indent="-285750" fontAlgn="t">
              <a:spcBef>
                <a:spcPts val="0"/>
              </a:spcBef>
              <a:buFont typeface="Arial" panose="020B0604020202020204" pitchFamily="34" charset="0"/>
              <a:buChar char="•"/>
            </a:pPr>
            <a:endParaRPr lang="en-GB" sz="1000" dirty="0"/>
          </a:p>
          <a:p>
            <a:pPr marL="285750" indent="-285750" fontAlgn="t">
              <a:spcBef>
                <a:spcPts val="0"/>
              </a:spcBef>
              <a:buFont typeface="Arial" panose="020B0604020202020204" pitchFamily="34" charset="0"/>
              <a:buChar char="•"/>
            </a:pPr>
            <a:endParaRPr lang="en-GB" sz="1000" dirty="0" smtClean="0"/>
          </a:p>
          <a:p>
            <a:pPr marL="285750" indent="-285750" fontAlgn="t">
              <a:spcBef>
                <a:spcPts val="0"/>
              </a:spcBef>
              <a:buFont typeface="Arial" panose="020B0604020202020204" pitchFamily="34" charset="0"/>
              <a:buChar char="•"/>
            </a:pPr>
            <a:endParaRPr lang="en-GB" sz="1000" dirty="0"/>
          </a:p>
          <a:p>
            <a:pPr marL="285750" indent="-285750" fontAlgn="t">
              <a:spcBef>
                <a:spcPts val="0"/>
              </a:spcBef>
              <a:buFont typeface="Arial" panose="020B0604020202020204" pitchFamily="34" charset="0"/>
              <a:buChar char="•"/>
            </a:pPr>
            <a:endParaRPr lang="en-GB" sz="1000" dirty="0" smtClean="0"/>
          </a:p>
          <a:p>
            <a:pPr marL="285750" indent="-285750" fontAlgn="t">
              <a:spcBef>
                <a:spcPts val="0"/>
              </a:spcBef>
              <a:buFont typeface="Arial" panose="020B0604020202020204" pitchFamily="34" charset="0"/>
              <a:buChar char="•"/>
            </a:pPr>
            <a:endParaRPr lang="en-GB" sz="1000" dirty="0"/>
          </a:p>
          <a:p>
            <a:pPr marL="285750" indent="-285750" fontAlgn="t">
              <a:spcBef>
                <a:spcPts val="0"/>
              </a:spcBef>
              <a:buFont typeface="Arial" panose="020B0604020202020204" pitchFamily="34" charset="0"/>
              <a:buChar char="•"/>
            </a:pPr>
            <a:r>
              <a:rPr lang="en-GB" sz="1000" dirty="0"/>
              <a:t>I can manipulate algebraic expressions fluently by expanding double brackets, factorising quadratic expressions and simplifying algebraic fractions</a:t>
            </a:r>
            <a:r>
              <a:rPr lang="en-GB" sz="1000" dirty="0" smtClean="0"/>
              <a:t>.</a:t>
            </a:r>
          </a:p>
          <a:p>
            <a:pPr marL="285750" indent="-285750" fontAlgn="t">
              <a:spcBef>
                <a:spcPts val="0"/>
              </a:spcBef>
              <a:buFont typeface="Arial" panose="020B0604020202020204" pitchFamily="34" charset="0"/>
              <a:buChar char="•"/>
            </a:pPr>
            <a:endParaRPr lang="en-GB" sz="1000" dirty="0"/>
          </a:p>
          <a:p>
            <a:pPr marL="285750" indent="-285750" fontAlgn="t">
              <a:spcBef>
                <a:spcPts val="0"/>
              </a:spcBef>
              <a:buFont typeface="Arial" panose="020B0604020202020204" pitchFamily="34" charset="0"/>
              <a:buChar char="•"/>
            </a:pPr>
            <a:r>
              <a:rPr lang="en-GB" sz="1000" dirty="0"/>
              <a:t>I have explored and used efficient methods of solving simultaneous, quadratic and trigonometric equations, also applying this knowledge to rearrange formulae where the subject appears in more than one term.  </a:t>
            </a:r>
          </a:p>
          <a:p>
            <a:pPr fontAlgn="t">
              <a:spcBef>
                <a:spcPts val="0"/>
              </a:spcBef>
            </a:pPr>
            <a:endParaRPr lang="en-GB" sz="1000" dirty="0"/>
          </a:p>
          <a:p>
            <a:pPr marL="285750" indent="-285750">
              <a:spcBef>
                <a:spcPts val="0"/>
              </a:spcBef>
              <a:buFont typeface="Arial" panose="020B0604020202020204" pitchFamily="34" charset="0"/>
              <a:buChar char="•"/>
            </a:pPr>
            <a:r>
              <a:rPr lang="en-GB" sz="1000" dirty="0"/>
              <a:t>I have used equations and inequalities, and relevant graphs, to represent and model real-life situations and solve problems, including those which describe proportion and exponentiation. </a:t>
            </a:r>
            <a:endParaRPr lang="en-GB" sz="1000" dirty="0" smtClean="0"/>
          </a:p>
          <a:p>
            <a:pPr marL="285750" indent="-285750">
              <a:spcBef>
                <a:spcPts val="0"/>
              </a:spcBef>
              <a:buFont typeface="Arial" panose="020B0604020202020204" pitchFamily="34" charset="0"/>
              <a:buChar char="•"/>
            </a:pPr>
            <a:endParaRPr lang="en-GB" sz="1000" dirty="0"/>
          </a:p>
          <a:p>
            <a:pPr marL="285750" indent="-285750">
              <a:spcBef>
                <a:spcPts val="0"/>
              </a:spcBef>
              <a:buFont typeface="Arial" panose="020B0604020202020204" pitchFamily="34" charset="0"/>
              <a:buChar char="•"/>
            </a:pPr>
            <a:endParaRPr lang="en-GB" sz="1000" dirty="0"/>
          </a:p>
          <a:p>
            <a:pPr marL="285750" indent="-285750" fontAlgn="t">
              <a:spcBef>
                <a:spcPts val="0"/>
              </a:spcBef>
              <a:buFont typeface="Arial" panose="020B0604020202020204" pitchFamily="34" charset="0"/>
              <a:buChar char="•"/>
            </a:pPr>
            <a:r>
              <a:rPr lang="en-GB" sz="1000" dirty="0"/>
              <a:t>I have investigated a variety of non-linear graphs, including quadratic, cubic and reciprocals, to develop an understanding of the effect of the coefficients and constants on the shape of the graph. </a:t>
            </a:r>
          </a:p>
          <a:p>
            <a:pPr marL="285750" indent="-285750" fontAlgn="t">
              <a:spcBef>
                <a:spcPts val="0"/>
              </a:spcBef>
              <a:buFont typeface="Arial" panose="020B0604020202020204" pitchFamily="34" charset="0"/>
              <a:buChar char="•"/>
            </a:pPr>
            <a:r>
              <a:rPr lang="en-GB" sz="1000" dirty="0"/>
              <a:t>I can determine or approximate the rate of change at a point on a graph and investigate the area under a graph, understanding what these represent in real-life contexts.</a:t>
            </a:r>
          </a:p>
          <a:p>
            <a:pPr marL="171450" indent="-171450">
              <a:spcBef>
                <a:spcPts val="0"/>
              </a:spcBef>
              <a:buFont typeface="Arial" panose="020B0604020202020204" pitchFamily="34" charset="0"/>
              <a:buChar char="•"/>
            </a:pPr>
            <a:endParaRPr lang="en-US" sz="6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a:t>
            </a:r>
            <a:r>
              <a:rPr lang="en-US" sz="1400"/>
              <a:t>step </a:t>
            </a:r>
            <a:r>
              <a:rPr lang="en-US" sz="1400" smtClean="0"/>
              <a:t>5</a:t>
            </a:r>
            <a:endParaRPr lang="en-US" sz="1400" dirty="0"/>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p:txBody>
          <a:bodyPr>
            <a:normAutofit/>
          </a:bodyPr>
          <a:lstStyle/>
          <a:p>
            <a:r>
              <a:rPr lang="en-GB" sz="1000" dirty="0">
                <a:latin typeface="MASSILIA VF"/>
              </a:rPr>
              <a:t>Ambitious, capable learners:  Exposure to GCSE questions throughout – look at stretching with  factorising quadratics, </a:t>
            </a:r>
            <a:r>
              <a:rPr lang="en-GB" sz="1000" dirty="0" err="1">
                <a:latin typeface="MASSILIA VF"/>
              </a:rPr>
              <a:t>e.g</a:t>
            </a:r>
            <a:r>
              <a:rPr lang="en-GB" sz="1000" dirty="0">
                <a:latin typeface="MASSILIA VF"/>
              </a:rPr>
              <a:t> factorising with </a:t>
            </a:r>
            <a:r>
              <a:rPr lang="en-GB" sz="1000" dirty="0">
                <a:latin typeface="MASSILIA VF"/>
                <a:ea typeface="Roboto"/>
                <a:cs typeface="Roboto"/>
              </a:rPr>
              <a:t>using different methods depending on the coefficient of x, difference of two squares. Allow opportunities for challenge, </a:t>
            </a:r>
            <a:r>
              <a:rPr lang="en-GB" sz="1000" dirty="0" err="1">
                <a:latin typeface="MASSILIA VF"/>
                <a:ea typeface="Roboto"/>
                <a:cs typeface="Roboto"/>
              </a:rPr>
              <a:t>e.g</a:t>
            </a:r>
            <a:r>
              <a:rPr lang="en-GB" sz="1000" dirty="0">
                <a:latin typeface="MASSILIA VF"/>
                <a:ea typeface="Roboto"/>
                <a:cs typeface="Roboto"/>
              </a:rPr>
              <a:t>  'what</a:t>
            </a:r>
            <a:r>
              <a:rPr lang="en-GB" sz="1000" dirty="0">
                <a:latin typeface="MASSILIA VF"/>
                <a:ea typeface="+mn-lt"/>
                <a:cs typeface="+mn-lt"/>
              </a:rPr>
              <a:t> position in the sequence 6n-1 would 49 be?'</a:t>
            </a:r>
            <a:endParaRPr lang="en-GB" sz="1000" dirty="0">
              <a:latin typeface="MASSILIA VF"/>
            </a:endParaRPr>
          </a:p>
          <a:p>
            <a:r>
              <a:rPr lang="en-GB" sz="1000" dirty="0">
                <a:latin typeface="MASSILIA VF"/>
              </a:rPr>
              <a:t>Enterprising, creative contributors:   </a:t>
            </a:r>
            <a:r>
              <a:rPr lang="en-GB" sz="1000" dirty="0">
                <a:latin typeface="MASSILIA VF"/>
                <a:cs typeface="Calibri"/>
              </a:rPr>
              <a:t>give learners the opportunity to explore, generate, identify and represent both numerical and spatial linear sequences, including finding and using a general term. </a:t>
            </a:r>
          </a:p>
          <a:p>
            <a:r>
              <a:rPr lang="en-GB" sz="1000" dirty="0">
                <a:latin typeface="MASSILIA VF"/>
              </a:rPr>
              <a:t>Ethical, informed citizens: </a:t>
            </a:r>
            <a:r>
              <a:rPr lang="en-GB" sz="1000" dirty="0">
                <a:latin typeface="MASSILIA VF"/>
                <a:cs typeface="Calibri"/>
              </a:rPr>
              <a:t>engage in discussions when substituting into formulas, e.g. to convert Celsius to Fahrenheit - discuss the two temperature measurements and where are they most common in the </a:t>
            </a:r>
            <a:r>
              <a:rPr lang="en-GB" sz="1000" dirty="0" smtClean="0">
                <a:latin typeface="MASSILIA VF"/>
                <a:cs typeface="Calibri"/>
              </a:rPr>
              <a:t>world</a:t>
            </a:r>
          </a:p>
          <a:p>
            <a:r>
              <a:rPr lang="en-GB" sz="1000" dirty="0" smtClean="0">
                <a:latin typeface="MASSILIA VF"/>
              </a:rPr>
              <a:t>Healthy</a:t>
            </a:r>
            <a:r>
              <a:rPr lang="en-GB" sz="1000" dirty="0">
                <a:latin typeface="MASSILIA VF"/>
              </a:rPr>
              <a:t>, confident individuals:  to gain understanding of </a:t>
            </a:r>
            <a:r>
              <a:rPr lang="en-GB" sz="1000" dirty="0">
                <a:latin typeface="MASSILIA VF"/>
                <a:ea typeface="+mn-lt"/>
                <a:cs typeface="+mn-lt"/>
              </a:rPr>
              <a:t>estimating how long it will take to travel between destinations, </a:t>
            </a:r>
            <a:r>
              <a:rPr lang="en-GB" sz="1000" dirty="0" err="1">
                <a:latin typeface="MASSILIA VF"/>
                <a:ea typeface="+mn-lt"/>
                <a:cs typeface="+mn-lt"/>
              </a:rPr>
              <a:t>e.g</a:t>
            </a:r>
            <a:r>
              <a:rPr lang="en-GB" sz="1000" dirty="0">
                <a:latin typeface="MASSILIA VF"/>
                <a:ea typeface="+mn-lt"/>
                <a:cs typeface="+mn-lt"/>
              </a:rPr>
              <a:t>  knowing the distance and the speed of travel, an equation can be used to calculate travel time.</a:t>
            </a:r>
            <a:endParaRPr lang="en-GB" sz="1000" dirty="0">
              <a:latin typeface="MASSILIA VF"/>
              <a:ea typeface="Roboto"/>
              <a:cs typeface="Roboto"/>
            </a:endParaRPr>
          </a:p>
          <a:p>
            <a:endParaRPr lang="en-GB" sz="1000" dirty="0">
              <a:latin typeface="MASSILIA VF"/>
            </a:endParaRPr>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a:normAutofit/>
          </a:bodyPr>
          <a:lstStyle/>
          <a:p>
            <a:r>
              <a:rPr lang="en-GB" sz="1000" dirty="0" smtClean="0">
                <a:ea typeface="+mn-lt"/>
                <a:cs typeface="+mn-lt"/>
              </a:rPr>
              <a:t>Literacy:</a:t>
            </a:r>
          </a:p>
          <a:p>
            <a:r>
              <a:rPr lang="en-GB" sz="1000" dirty="0" smtClean="0">
                <a:ea typeface="+mn-lt"/>
                <a:cs typeface="+mn-lt"/>
              </a:rPr>
              <a:t>Listen </a:t>
            </a:r>
            <a:r>
              <a:rPr lang="en-GB" sz="1000" dirty="0">
                <a:ea typeface="+mn-lt"/>
                <a:cs typeface="+mn-lt"/>
              </a:rPr>
              <a:t>to and identify the main points of a process, sequence or viewpoint</a:t>
            </a:r>
            <a:endParaRPr lang="en-GB" sz="1000" dirty="0"/>
          </a:p>
          <a:p>
            <a:r>
              <a:rPr lang="en-US" sz="1000" dirty="0" smtClean="0">
                <a:cs typeface="Segoe UI"/>
              </a:rPr>
              <a:t>Make </a:t>
            </a:r>
            <a:r>
              <a:rPr lang="en-US" sz="1000" dirty="0">
                <a:cs typeface="Segoe UI"/>
              </a:rPr>
              <a:t>a range of contributions to discussions</a:t>
            </a:r>
            <a:endParaRPr lang="en-GB" sz="1000" dirty="0"/>
          </a:p>
          <a:p>
            <a:r>
              <a:rPr lang="en-GB" sz="1000" dirty="0" smtClean="0">
                <a:cs typeface="Segoe UI"/>
              </a:rPr>
              <a:t>Clarify </a:t>
            </a:r>
            <a:r>
              <a:rPr lang="en-GB" sz="1000" dirty="0">
                <a:cs typeface="Segoe UI"/>
              </a:rPr>
              <a:t>and question meaning behind a text. Used when forming algebraic expressions​</a:t>
            </a:r>
            <a:endParaRPr lang="en-GB" sz="1000" dirty="0"/>
          </a:p>
          <a:p>
            <a:r>
              <a:rPr lang="en-GB" sz="1000" dirty="0" smtClean="0">
                <a:cs typeface="Segoe UI"/>
              </a:rPr>
              <a:t>Make </a:t>
            </a:r>
            <a:r>
              <a:rPr lang="en-GB" sz="1000" dirty="0">
                <a:cs typeface="Segoe UI"/>
              </a:rPr>
              <a:t>predictions using a text. Used when exploring sequences​</a:t>
            </a:r>
            <a:r>
              <a:rPr lang="en-GB" sz="1000" dirty="0" smtClean="0">
                <a:cs typeface="Segoe UI"/>
              </a:rPr>
              <a:t>.</a:t>
            </a:r>
          </a:p>
          <a:p>
            <a:r>
              <a:rPr lang="en-GB" sz="1000" dirty="0" smtClean="0">
                <a:cs typeface="Segoe UI"/>
              </a:rPr>
              <a:t>DCF</a:t>
            </a:r>
            <a:r>
              <a:rPr lang="en-GB" sz="1000" dirty="0">
                <a:cs typeface="Segoe UI"/>
              </a:rPr>
              <a:t>: </a:t>
            </a:r>
            <a:endParaRPr lang="en-GB" sz="1000" dirty="0" smtClean="0">
              <a:cs typeface="Segoe UI"/>
            </a:endParaRPr>
          </a:p>
          <a:p>
            <a:r>
              <a:rPr lang="en-GB" sz="1000" dirty="0" smtClean="0">
                <a:cs typeface="Segoe UI"/>
              </a:rPr>
              <a:t>Be </a:t>
            </a:r>
            <a:r>
              <a:rPr lang="en-GB" sz="1000" dirty="0">
                <a:cs typeface="Segoe UI"/>
              </a:rPr>
              <a:t>able to break </a:t>
            </a:r>
            <a:r>
              <a:rPr lang="en-GB" sz="1000" dirty="0" smtClean="0">
                <a:cs typeface="Segoe UI"/>
              </a:rPr>
              <a:t>dow</a:t>
            </a:r>
            <a:r>
              <a:rPr lang="en-GB" sz="1000" dirty="0">
                <a:cs typeface="Segoe UI"/>
              </a:rPr>
              <a:t>n a problem to predict its outcome, e.g. finding the next pattern.​</a:t>
            </a:r>
          </a:p>
          <a:p>
            <a:r>
              <a:rPr lang="en-US" sz="1000" dirty="0" smtClean="0">
                <a:cs typeface="Segoe UI"/>
              </a:rPr>
              <a:t>Be </a:t>
            </a:r>
            <a:r>
              <a:rPr lang="en-US" sz="1000" dirty="0">
                <a:cs typeface="Segoe UI"/>
              </a:rPr>
              <a:t>able to extract and evaluate information from tables and graphs to answer questions, e.g. Plotting graphs, finding gradient and y-intercept</a:t>
            </a:r>
            <a:r>
              <a:rPr lang="en-US" sz="1000" dirty="0" smtClean="0">
                <a:cs typeface="Segoe UI"/>
              </a:rPr>
              <a:t>.</a:t>
            </a:r>
            <a:endParaRPr lang="en-GB" sz="1000" dirty="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a:normAutofit/>
          </a:bodyPr>
          <a:lstStyle/>
          <a:p>
            <a:r>
              <a:rPr lang="en-GB" sz="1000" dirty="0">
                <a:latin typeface="MASSILIA VF"/>
              </a:rPr>
              <a:t>Creativity &amp; innovation: convince me that one side of the equation is equal to the other side. Discussing the variety of scenarios involving properties of </a:t>
            </a:r>
            <a:r>
              <a:rPr lang="en-GB" sz="1000" dirty="0" smtClean="0">
                <a:latin typeface="MASSILIA VF"/>
              </a:rPr>
              <a:t>shapes.</a:t>
            </a:r>
          </a:p>
          <a:p>
            <a:r>
              <a:rPr lang="en-GB" sz="1000" dirty="0">
                <a:latin typeface="MASSILIA VF"/>
              </a:rPr>
              <a:t>Personal effectiveness: give students the opportunity to ask questions, discuss misconceptions, find and explain errors. Pit stops will be used to evaluate progress and identify ways to improve. Formal assessments to support learners to evaluate learning. </a:t>
            </a:r>
          </a:p>
          <a:p>
            <a:r>
              <a:rPr lang="en-GB" sz="1000" dirty="0">
                <a:latin typeface="MASSILIA VF"/>
              </a:rPr>
              <a:t>Critical thinking and problem solving:</a:t>
            </a:r>
            <a:r>
              <a:rPr lang="en-GB" sz="1000" dirty="0">
                <a:latin typeface="MASSILIA VF"/>
                <a:ea typeface="+mn-lt"/>
                <a:cs typeface="+mn-lt"/>
              </a:rPr>
              <a:t> to manipulate symbols and solve equations, rearranging formulas - students acquire a deep understanding of the logical structure of mathematical reasoning. </a:t>
            </a:r>
            <a:endParaRPr lang="en-GB" sz="1000" dirty="0">
              <a:latin typeface="MASSILIA VF"/>
            </a:endParaRPr>
          </a:p>
          <a:p>
            <a:r>
              <a:rPr lang="en-GB" sz="1000" dirty="0">
                <a:latin typeface="MASSILIA VF"/>
              </a:rPr>
              <a:t>Planning &amp; organisation: </a:t>
            </a:r>
            <a:r>
              <a:rPr lang="en-GB" sz="1000" dirty="0">
                <a:latin typeface="MASSILIA VF"/>
                <a:ea typeface="Roboto"/>
                <a:cs typeface="Roboto"/>
              </a:rPr>
              <a:t> real life application of forming and solving equations, e.g. questions involving morning schedule to measure the time spent in the shower, making breakfast, or driving to school. </a:t>
            </a:r>
            <a:endParaRPr lang="en-GB" sz="1000" dirty="0">
              <a:latin typeface="MASSILIA VF"/>
            </a:endParaRPr>
          </a:p>
          <a:p>
            <a:endParaRPr lang="en-GB" sz="1000" dirty="0">
              <a:latin typeface="MASSILIA VF"/>
            </a:endParaRP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a:normAutofit/>
          </a:bodyPr>
          <a:lstStyle/>
          <a:p>
            <a:r>
              <a:rPr lang="en-GB" sz="1000" dirty="0">
                <a:cs typeface="Segoe UI"/>
              </a:rPr>
              <a:t>Reinforce cross curricular responsibilities: Creating and uploading a video demonstrating new skills. (digital competency).</a:t>
            </a:r>
            <a:r>
              <a:rPr lang="en-US" sz="1000" dirty="0">
                <a:cs typeface="Segoe UI"/>
              </a:rPr>
              <a:t>​​</a:t>
            </a:r>
          </a:p>
          <a:p>
            <a:r>
              <a:rPr lang="en-GB" sz="1000" dirty="0">
                <a:cs typeface="Segoe UI"/>
              </a:rPr>
              <a:t>​</a:t>
            </a:r>
            <a:r>
              <a:rPr lang="en-US" sz="1000" dirty="0" smtClean="0">
                <a:cs typeface="Segoe UI"/>
              </a:rPr>
              <a:t>​</a:t>
            </a:r>
            <a:r>
              <a:rPr lang="en-GB" sz="1000" dirty="0" smtClean="0">
                <a:cs typeface="Segoe UI"/>
              </a:rPr>
              <a:t>Build </a:t>
            </a:r>
            <a:r>
              <a:rPr lang="en-GB" sz="1000" dirty="0">
                <a:cs typeface="Segoe UI"/>
              </a:rPr>
              <a:t>on previous knowledge and experience to engage interest: use of similar methods and resources from PS3 to encourage learners to participate and discover the next steps. </a:t>
            </a:r>
            <a:r>
              <a:rPr lang="en-US" sz="1000" dirty="0">
                <a:cs typeface="Segoe UI"/>
              </a:rPr>
              <a:t>​​</a:t>
            </a:r>
          </a:p>
          <a:p>
            <a:r>
              <a:rPr lang="en-US" sz="1000" dirty="0">
                <a:cs typeface="Segoe UI"/>
              </a:rPr>
              <a:t>Expressions: using grid methods for expanding  as a follow up after algebra tiles.</a:t>
            </a:r>
          </a:p>
          <a:p>
            <a:r>
              <a:rPr lang="en-GB" sz="1000" dirty="0">
                <a:cs typeface="Segoe UI"/>
              </a:rPr>
              <a:t>​</a:t>
            </a:r>
            <a:r>
              <a:rPr lang="en-US" sz="1000" dirty="0" smtClean="0">
                <a:cs typeface="Segoe UI"/>
              </a:rPr>
              <a:t>​</a:t>
            </a:r>
            <a:r>
              <a:rPr lang="en-GB" sz="1000" dirty="0" smtClean="0">
                <a:cs typeface="Segoe UI"/>
              </a:rPr>
              <a:t>Creating </a:t>
            </a:r>
            <a:r>
              <a:rPr lang="en-GB" sz="1000" dirty="0">
                <a:cs typeface="Segoe UI"/>
              </a:rPr>
              <a:t>authentic contexts for learning: provide opportunities to find the price of an item or to calculate someone's age when forming and solving equations.</a:t>
            </a:r>
            <a:r>
              <a:rPr lang="en-US" sz="1000" dirty="0">
                <a:cs typeface="Segoe UI"/>
              </a:rPr>
              <a:t>​</a:t>
            </a:r>
          </a:p>
          <a:p>
            <a:r>
              <a:rPr lang="en-GB" sz="1000" dirty="0">
                <a:cs typeface="Segoe UI"/>
              </a:rPr>
              <a:t>Sequences: </a:t>
            </a:r>
            <a:r>
              <a:rPr lang="en-GB" sz="1000" dirty="0">
                <a:ea typeface="+mn-lt"/>
                <a:cs typeface="+mn-lt"/>
              </a:rPr>
              <a:t>the house numbers in a row, salary in successive years, the spread of a virus</a:t>
            </a:r>
            <a:endParaRPr lang="en-US" sz="1000" dirty="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a:noAutofit/>
          </a:bodyPr>
          <a:lstStyle/>
          <a:p>
            <a:r>
              <a:rPr lang="en-GB" sz="1000" dirty="0"/>
              <a:t>Able to solve equations from a diagram</a:t>
            </a:r>
          </a:p>
          <a:p>
            <a:r>
              <a:rPr lang="en-GB" sz="1000" dirty="0" smtClean="0"/>
              <a:t>Able </a:t>
            </a:r>
            <a:r>
              <a:rPr lang="en-GB" sz="1000" dirty="0"/>
              <a:t>to find the missing term and the nth term of a sequence with both numbers and patterns</a:t>
            </a:r>
          </a:p>
          <a:p>
            <a:r>
              <a:rPr lang="en-GB" sz="1000" dirty="0" smtClean="0"/>
              <a:t>Ability </a:t>
            </a:r>
            <a:r>
              <a:rPr lang="en-GB" sz="1000" dirty="0"/>
              <a:t>to find the equation of a line graphically</a:t>
            </a:r>
          </a:p>
          <a:p>
            <a:r>
              <a:rPr lang="en-GB" sz="1000" dirty="0" smtClean="0"/>
              <a:t>Can </a:t>
            </a:r>
            <a:r>
              <a:rPr lang="en-GB" sz="1000" dirty="0"/>
              <a:t>draw a graph given an equation of a line</a:t>
            </a:r>
          </a:p>
          <a:p>
            <a:endParaRPr lang="en-GB" sz="1000" dirty="0"/>
          </a:p>
          <a:p>
            <a:endParaRPr lang="en-US" sz="1000"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400" dirty="0"/>
              <a:t>Conceptual understanding</a:t>
            </a:r>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a:noAutofit/>
          </a:bodyPr>
          <a:lstStyle/>
          <a:p>
            <a:r>
              <a:rPr lang="en-GB" sz="1000" dirty="0"/>
              <a:t>Accurate language and terminology</a:t>
            </a:r>
            <a:endParaRPr lang="en-US" sz="1000" dirty="0"/>
          </a:p>
          <a:p>
            <a:r>
              <a:rPr lang="en-GB" sz="1000" dirty="0" smtClean="0"/>
              <a:t>Use </a:t>
            </a:r>
            <a:r>
              <a:rPr lang="en-GB" sz="1000" dirty="0"/>
              <a:t>of letters to represent unknown values</a:t>
            </a:r>
            <a:endParaRPr lang="en-US" sz="1000" dirty="0"/>
          </a:p>
          <a:p>
            <a:r>
              <a:rPr lang="en-GB" sz="1000" dirty="0" smtClean="0"/>
              <a:t>Forming </a:t>
            </a:r>
            <a:r>
              <a:rPr lang="en-GB" sz="1000" dirty="0"/>
              <a:t>and solving equations and inequalities</a:t>
            </a:r>
            <a:endParaRPr lang="en-US" sz="1000" dirty="0"/>
          </a:p>
          <a:p>
            <a:r>
              <a:rPr lang="en-GB" sz="1000" dirty="0" smtClean="0"/>
              <a:t>Use </a:t>
            </a:r>
            <a:r>
              <a:rPr lang="en-GB" sz="1000" dirty="0"/>
              <a:t>of the correct symbols at the correct point </a:t>
            </a:r>
            <a:endParaRPr lang="en-US" sz="1000" dirty="0"/>
          </a:p>
          <a:p>
            <a:r>
              <a:rPr lang="en-GB" sz="1000" dirty="0"/>
              <a:t>=, ≠ ,≡, &gt;, &lt;, ≥, ≤</a:t>
            </a:r>
            <a:endParaRPr lang="en-US" sz="1000" dirty="0"/>
          </a:p>
          <a:p>
            <a:r>
              <a:rPr lang="en-GB" sz="1000" dirty="0" err="1"/>
              <a:t>Eg</a:t>
            </a:r>
            <a:r>
              <a:rPr lang="en-GB" sz="1000" dirty="0"/>
              <a:t>: do not allow 3 x  + 4 = 10 = 2</a:t>
            </a:r>
            <a:endParaRPr lang="en-US" sz="1000" dirty="0"/>
          </a:p>
          <a:p>
            <a:r>
              <a:rPr lang="en-GB" sz="1000" dirty="0" smtClean="0"/>
              <a:t>Use </a:t>
            </a:r>
            <a:r>
              <a:rPr lang="en-GB" sz="1000" dirty="0"/>
              <a:t>of brackets for coordinates</a:t>
            </a:r>
          </a:p>
          <a:p>
            <a:r>
              <a:rPr lang="en-GB" sz="1000" dirty="0" smtClean="0"/>
              <a:t>Confusing</a:t>
            </a:r>
            <a:r>
              <a:rPr lang="en-GB" sz="1000" dirty="0"/>
              <a:t> the variable x with the operation x</a:t>
            </a:r>
          </a:p>
          <a:p>
            <a:r>
              <a:rPr lang="en-GB" sz="1000" dirty="0" smtClean="0"/>
              <a:t>Use</a:t>
            </a:r>
            <a:r>
              <a:rPr lang="en-GB" sz="1000" dirty="0"/>
              <a:t> of index form when multiplying expressions</a:t>
            </a:r>
          </a:p>
          <a:p>
            <a:endParaRPr lang="en-US" sz="1000"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400" dirty="0"/>
              <a:t>Communication using Symbols</a:t>
            </a:r>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a:noAutofit/>
          </a:bodyPr>
          <a:lstStyle/>
          <a:p>
            <a:r>
              <a:rPr lang="en-GB" sz="1000" dirty="0"/>
              <a:t>Ability to form and solve equations in context</a:t>
            </a:r>
          </a:p>
          <a:p>
            <a:r>
              <a:rPr lang="en-GB" sz="1000" dirty="0" smtClean="0"/>
              <a:t>Able </a:t>
            </a:r>
            <a:r>
              <a:rPr lang="en-GB" sz="1000" dirty="0"/>
              <a:t>to find the equation of a parallel line</a:t>
            </a:r>
          </a:p>
          <a:p>
            <a:r>
              <a:rPr lang="en-GB" sz="1000" dirty="0" smtClean="0"/>
              <a:t>Understands</a:t>
            </a:r>
            <a:r>
              <a:rPr lang="en-GB" sz="1000" dirty="0"/>
              <a:t> if a given expression could be the nth term of a given sequence</a:t>
            </a:r>
          </a:p>
          <a:p>
            <a:endParaRPr lang="en-US" sz="1000" dirty="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400" dirty="0"/>
              <a:t>Strategic competence</a:t>
            </a:r>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a:noAutofit/>
          </a:bodyPr>
          <a:lstStyle/>
          <a:p>
            <a:pPr>
              <a:spcBef>
                <a:spcPts val="600"/>
              </a:spcBef>
            </a:pPr>
            <a:r>
              <a:rPr lang="en-GB" sz="1000" dirty="0">
                <a:ea typeface="Calibri"/>
                <a:cs typeface="Times New Roman"/>
              </a:rPr>
              <a:t>Can simplify expressions by collecting like term </a:t>
            </a:r>
          </a:p>
          <a:p>
            <a:pPr>
              <a:spcBef>
                <a:spcPts val="600"/>
              </a:spcBef>
            </a:pPr>
            <a:r>
              <a:rPr lang="en-GB" sz="1000" dirty="0">
                <a:ea typeface="Calibri"/>
                <a:cs typeface="Times New Roman"/>
              </a:rPr>
              <a:t>Can simplify expressions - multiplication and </a:t>
            </a:r>
            <a:r>
              <a:rPr lang="en-GB" sz="1000" dirty="0" smtClean="0">
                <a:ea typeface="Calibri"/>
                <a:cs typeface="Times New Roman"/>
              </a:rPr>
              <a:t>division</a:t>
            </a:r>
            <a:endParaRPr lang="en-GB" sz="1000" dirty="0">
              <a:ea typeface="Calibri"/>
              <a:cs typeface="Times New Roman"/>
            </a:endParaRPr>
          </a:p>
          <a:p>
            <a:pPr>
              <a:spcBef>
                <a:spcPts val="600"/>
              </a:spcBef>
            </a:pPr>
            <a:r>
              <a:rPr lang="en-GB" sz="1000" dirty="0">
                <a:ea typeface="Calibri"/>
                <a:cs typeface="Times New Roman"/>
              </a:rPr>
              <a:t>Able to substitute values into </a:t>
            </a:r>
            <a:r>
              <a:rPr lang="en-GB" sz="1000" dirty="0" smtClean="0">
                <a:ea typeface="Calibri"/>
                <a:cs typeface="Times New Roman"/>
              </a:rPr>
              <a:t>formulae</a:t>
            </a:r>
            <a:endParaRPr lang="en-GB" sz="1000" dirty="0">
              <a:ea typeface="Calibri"/>
              <a:cs typeface="Times New Roman"/>
            </a:endParaRPr>
          </a:p>
          <a:p>
            <a:pPr>
              <a:spcBef>
                <a:spcPts val="600"/>
              </a:spcBef>
            </a:pPr>
            <a:r>
              <a:rPr lang="en-GB" sz="1000" dirty="0">
                <a:ea typeface="Calibri"/>
                <a:cs typeface="Times New Roman"/>
              </a:rPr>
              <a:t>Expanding single and double </a:t>
            </a:r>
            <a:r>
              <a:rPr lang="en-GB" sz="1000" dirty="0" smtClean="0">
                <a:ea typeface="Calibri"/>
                <a:cs typeface="Times New Roman"/>
              </a:rPr>
              <a:t>brackets</a:t>
            </a:r>
            <a:endParaRPr lang="en-GB" sz="1000" dirty="0">
              <a:ea typeface="Calibri"/>
              <a:cs typeface="Times New Roman"/>
            </a:endParaRPr>
          </a:p>
          <a:p>
            <a:pPr>
              <a:spcBef>
                <a:spcPts val="600"/>
              </a:spcBef>
            </a:pPr>
            <a:r>
              <a:rPr lang="en-GB" sz="1000" dirty="0">
                <a:ea typeface="Calibri"/>
                <a:cs typeface="Times New Roman"/>
              </a:rPr>
              <a:t>Factorising into a single and double </a:t>
            </a:r>
            <a:r>
              <a:rPr lang="en-GB" sz="1000" dirty="0" smtClean="0">
                <a:ea typeface="Calibri"/>
                <a:cs typeface="Times New Roman"/>
              </a:rPr>
              <a:t>brackets</a:t>
            </a:r>
            <a:endParaRPr lang="en-GB" sz="1000" dirty="0">
              <a:ea typeface="Calibri"/>
              <a:cs typeface="Times New Roman"/>
            </a:endParaRPr>
          </a:p>
          <a:p>
            <a:pPr>
              <a:spcBef>
                <a:spcPts val="600"/>
              </a:spcBef>
            </a:pPr>
            <a:r>
              <a:rPr lang="en-GB" sz="1000" dirty="0">
                <a:ea typeface="Calibri"/>
                <a:cs typeface="Times New Roman"/>
              </a:rPr>
              <a:t>Solving </a:t>
            </a:r>
            <a:r>
              <a:rPr lang="en-GB" sz="1000" dirty="0" smtClean="0">
                <a:ea typeface="Calibri"/>
                <a:cs typeface="Times New Roman"/>
              </a:rPr>
              <a:t>equations</a:t>
            </a:r>
            <a:endParaRPr lang="en-GB" sz="1000" dirty="0">
              <a:ea typeface="Calibri"/>
              <a:cs typeface="Times New Roman"/>
            </a:endParaRPr>
          </a:p>
          <a:p>
            <a:pPr>
              <a:spcBef>
                <a:spcPts val="600"/>
              </a:spcBef>
            </a:pPr>
            <a:r>
              <a:rPr lang="en-GB" sz="1000" dirty="0">
                <a:ea typeface="Calibri"/>
                <a:cs typeface="Times New Roman"/>
              </a:rPr>
              <a:t>Ability to identify the gradient and y-intercept of a </a:t>
            </a:r>
            <a:r>
              <a:rPr lang="en-GB" sz="1000" dirty="0" smtClean="0">
                <a:ea typeface="Calibri"/>
                <a:cs typeface="Times New Roman"/>
              </a:rPr>
              <a:t>line</a:t>
            </a:r>
            <a:endParaRPr lang="en-GB" sz="1000" dirty="0">
              <a:ea typeface="Calibri"/>
              <a:cs typeface="Times New Roman"/>
            </a:endParaRPr>
          </a:p>
          <a:p>
            <a:pPr>
              <a:spcBef>
                <a:spcPts val="600"/>
              </a:spcBef>
            </a:pPr>
            <a:r>
              <a:rPr lang="en-GB" sz="1000" dirty="0">
                <a:ea typeface="Calibri"/>
                <a:cs typeface="Times New Roman"/>
              </a:rPr>
              <a:t>Can predict and draw a next </a:t>
            </a:r>
            <a:r>
              <a:rPr lang="en-GB" sz="1000" dirty="0" smtClean="0">
                <a:ea typeface="Calibri"/>
                <a:cs typeface="Times New Roman"/>
              </a:rPr>
              <a:t>pattern</a:t>
            </a:r>
            <a:endParaRPr lang="en-GB" sz="1000" dirty="0">
              <a:ea typeface="Calibri"/>
              <a:cs typeface="Times New Roman"/>
            </a:endParaRPr>
          </a:p>
          <a:p>
            <a:pPr>
              <a:spcBef>
                <a:spcPts val="600"/>
              </a:spcBef>
            </a:pPr>
            <a:r>
              <a:rPr lang="en-GB" sz="1000" dirty="0">
                <a:ea typeface="Calibri"/>
                <a:cs typeface="Times New Roman"/>
              </a:rPr>
              <a:t>Can find the next term of a </a:t>
            </a:r>
            <a:r>
              <a:rPr lang="en-GB" sz="1000" dirty="0" smtClean="0">
                <a:ea typeface="Calibri"/>
                <a:cs typeface="Times New Roman"/>
              </a:rPr>
              <a:t>sequence</a:t>
            </a:r>
            <a:endParaRPr lang="en-GB" sz="1000" dirty="0">
              <a:ea typeface="Calibri"/>
              <a:cs typeface="Times New Roman"/>
            </a:endParaRPr>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400" dirty="0"/>
              <a:t>Fluency</a:t>
            </a:r>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a:noAutofit/>
          </a:bodyPr>
          <a:lstStyle/>
          <a:p>
            <a:r>
              <a:rPr lang="en-GB" sz="1000" dirty="0"/>
              <a:t>Understand how to model worded/real life situations algebraically and graphically. </a:t>
            </a:r>
            <a:endParaRPr lang="en-US" sz="1000" dirty="0"/>
          </a:p>
          <a:p>
            <a:r>
              <a:rPr lang="en-GB" sz="1000" dirty="0" smtClean="0">
                <a:ea typeface="+mn-lt"/>
                <a:cs typeface="+mn-lt"/>
              </a:rPr>
              <a:t>Be </a:t>
            </a:r>
            <a:r>
              <a:rPr lang="en-GB" sz="1000" dirty="0">
                <a:ea typeface="+mn-lt"/>
                <a:cs typeface="+mn-lt"/>
              </a:rPr>
              <a:t>able to identify patterns, generalize relationships, and manipulate symbols to solve problems</a:t>
            </a:r>
            <a:r>
              <a:rPr lang="en-GB" sz="1000" dirty="0">
                <a:solidFill>
                  <a:srgbClr val="4D5156"/>
                </a:solidFill>
                <a:ea typeface="+mn-lt"/>
                <a:cs typeface="+mn-lt"/>
              </a:rPr>
              <a:t>.</a:t>
            </a:r>
            <a:endParaRPr lang="en-GB" sz="1000" dirty="0"/>
          </a:p>
          <a:p>
            <a:r>
              <a:rPr lang="en-GB" sz="1000" dirty="0" smtClean="0"/>
              <a:t>Following </a:t>
            </a:r>
            <a:r>
              <a:rPr lang="en-GB" sz="1000" dirty="0"/>
              <a:t>rules and steps when solving equations, describing sequences. </a:t>
            </a:r>
            <a:endParaRPr lang="en-US" sz="1000" dirty="0"/>
          </a:p>
          <a:p>
            <a:r>
              <a:rPr lang="en-GB" sz="1000" dirty="0" smtClean="0"/>
              <a:t>Understand </a:t>
            </a:r>
            <a:r>
              <a:rPr lang="en-GB" sz="1000" dirty="0"/>
              <a:t>that a x a  =  a</a:t>
            </a:r>
            <a:r>
              <a:rPr lang="en-GB" sz="1000" dirty="0">
                <a:solidFill>
                  <a:srgbClr val="404040"/>
                </a:solidFill>
                <a:ea typeface="+mn-lt"/>
                <a:cs typeface="+mn-lt"/>
              </a:rPr>
              <a:t>²</a:t>
            </a:r>
            <a:r>
              <a:rPr lang="en-GB" sz="1000" dirty="0"/>
              <a:t>. Be able to demonstrate this using algebra. </a:t>
            </a:r>
            <a:endParaRPr lang="en-US" sz="1000" dirty="0"/>
          </a:p>
          <a:p>
            <a:endParaRPr lang="en-US" sz="1000"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400" dirty="0"/>
              <a:t>Logical reasoning </a:t>
            </a:r>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r>
              <a:rPr lang="en-US" sz="1000" dirty="0">
                <a:latin typeface="MASSILIA VF"/>
                <a:ea typeface="Roboto"/>
                <a:cs typeface="Roboto"/>
              </a:rPr>
              <a:t>Treating unlike terms as if they are like terms</a:t>
            </a:r>
          </a:p>
          <a:p>
            <a:r>
              <a:rPr lang="en-GB" sz="1000" dirty="0" smtClean="0">
                <a:latin typeface="MASSILIA VF"/>
                <a:ea typeface="Roboto"/>
                <a:cs typeface="Roboto"/>
              </a:rPr>
              <a:t>Interpreting</a:t>
            </a:r>
            <a:r>
              <a:rPr lang="en-GB" sz="1000" dirty="0">
                <a:latin typeface="MASSILIA VF"/>
                <a:ea typeface="Roboto"/>
                <a:cs typeface="Roboto"/>
              </a:rPr>
              <a:t> variables as constants</a:t>
            </a:r>
            <a:endParaRPr lang="en-US" sz="1000" dirty="0">
              <a:latin typeface="MASSILIA VF"/>
            </a:endParaRPr>
          </a:p>
          <a:p>
            <a:r>
              <a:rPr lang="en-GB" sz="1000" dirty="0" smtClean="0">
                <a:latin typeface="MASSILIA VF"/>
                <a:ea typeface="Roboto"/>
                <a:cs typeface="Roboto"/>
              </a:rPr>
              <a:t>Confusing</a:t>
            </a:r>
            <a:r>
              <a:rPr lang="en-GB" sz="1000" dirty="0">
                <a:latin typeface="MASSILIA VF"/>
                <a:ea typeface="Roboto"/>
                <a:cs typeface="Roboto"/>
              </a:rPr>
              <a:t> the gradient with the y-intercept on the graph</a:t>
            </a:r>
          </a:p>
          <a:p>
            <a:r>
              <a:rPr lang="en-US" sz="1000" dirty="0" smtClean="0">
                <a:latin typeface="MASSILIA VF"/>
                <a:ea typeface="Roboto"/>
                <a:cs typeface="Roboto"/>
              </a:rPr>
              <a:t>Understanding </a:t>
            </a:r>
            <a:r>
              <a:rPr lang="en-US" sz="1000" dirty="0">
                <a:latin typeface="MASSILIA VF"/>
                <a:ea typeface="Roboto"/>
                <a:cs typeface="Roboto"/>
              </a:rPr>
              <a:t>that in most cases a</a:t>
            </a:r>
            <a:r>
              <a:rPr lang="en-US" sz="1000" baseline="30000" dirty="0">
                <a:latin typeface="MASSILIA VF"/>
                <a:ea typeface="Roboto"/>
                <a:cs typeface="Roboto"/>
              </a:rPr>
              <a:t>2</a:t>
            </a:r>
            <a:r>
              <a:rPr lang="en-US" sz="1000" dirty="0">
                <a:latin typeface="MASSILIA VF"/>
                <a:ea typeface="Roboto"/>
                <a:cs typeface="Roboto"/>
              </a:rPr>
              <a:t> ≠ a.</a:t>
            </a:r>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a:normAutofit/>
          </a:bodyPr>
          <a:lstStyle/>
          <a:p>
            <a:pPr marL="171450" indent="-171450">
              <a:buFont typeface="Arial,Sans-Serif"/>
              <a:buChar char="•"/>
            </a:pPr>
            <a:r>
              <a:rPr lang="en-GB" sz="1000" dirty="0">
                <a:cs typeface="Arial"/>
              </a:rPr>
              <a:t>Zero pairs</a:t>
            </a:r>
            <a:r>
              <a:rPr lang="en-US" sz="1000" dirty="0">
                <a:cs typeface="Arial"/>
              </a:rPr>
              <a:t>​</a:t>
            </a:r>
          </a:p>
          <a:p>
            <a:pPr marL="171450" indent="-171450">
              <a:buFont typeface="Arial,Sans-Serif"/>
              <a:buChar char="•"/>
            </a:pPr>
            <a:r>
              <a:rPr lang="en-GB" sz="1000" dirty="0">
                <a:cs typeface="Arial"/>
              </a:rPr>
              <a:t>Square numbers, cube numbers, factors, multiples, primes, </a:t>
            </a:r>
            <a:r>
              <a:rPr lang="en-GB" sz="1000" dirty="0" err="1">
                <a:cs typeface="Arial"/>
              </a:rPr>
              <a:t>etc</a:t>
            </a:r>
            <a:r>
              <a:rPr lang="en-GB" sz="1000" dirty="0">
                <a:cs typeface="Arial"/>
              </a:rPr>
              <a:t>​</a:t>
            </a:r>
          </a:p>
          <a:p>
            <a:pPr marL="171450" indent="-171450">
              <a:buFont typeface="Arial,Sans-Serif"/>
              <a:buChar char="•"/>
            </a:pPr>
            <a:r>
              <a:rPr lang="en-US" sz="1000" dirty="0">
                <a:cs typeface="Arial"/>
              </a:rPr>
              <a:t>Properties of shapes</a:t>
            </a:r>
          </a:p>
          <a:p>
            <a:pPr marL="171450" indent="-171450">
              <a:buFont typeface="Arial,Sans-Serif"/>
              <a:buChar char="•"/>
            </a:pPr>
            <a:r>
              <a:rPr lang="en-GB" sz="1000" dirty="0">
                <a:cs typeface="Arial"/>
              </a:rPr>
              <a:t>Order of operations</a:t>
            </a:r>
            <a:r>
              <a:rPr lang="en-US" sz="1000" dirty="0">
                <a:cs typeface="Arial"/>
              </a:rPr>
              <a:t>​</a:t>
            </a:r>
          </a:p>
          <a:p>
            <a:pPr marL="171450" indent="-171450">
              <a:buFont typeface="Arial,Sans-Serif"/>
              <a:buChar char="•"/>
            </a:pPr>
            <a:r>
              <a:rPr lang="en-GB" sz="1000" dirty="0">
                <a:cs typeface="Arial"/>
              </a:rPr>
              <a:t>Understand HCF and LCM</a:t>
            </a:r>
          </a:p>
          <a:p>
            <a:pPr marL="171450" indent="-171450">
              <a:buFont typeface="Arial,Sans-Serif"/>
              <a:buChar char="•"/>
            </a:pPr>
            <a:r>
              <a:rPr lang="en-GB" sz="1000" dirty="0">
                <a:cs typeface="Arial"/>
              </a:rPr>
              <a:t>Expanding and factorising using algebra tiles and drawing arrays</a:t>
            </a:r>
          </a:p>
          <a:p>
            <a:pPr marL="171450" indent="-171450">
              <a:buFont typeface="Arial,Sans-Serif"/>
              <a:buChar char="•"/>
            </a:pPr>
            <a:r>
              <a:rPr lang="en-GB" sz="1000" dirty="0">
                <a:cs typeface="Arial"/>
              </a:rPr>
              <a:t>Collecting like term with up to 3 variables</a:t>
            </a:r>
          </a:p>
          <a:p>
            <a:pPr marL="171450" indent="-171450">
              <a:buFont typeface="Arial,Sans-Serif"/>
              <a:buChar char="•"/>
            </a:pPr>
            <a:r>
              <a:rPr lang="en-GB" sz="1000" dirty="0">
                <a:cs typeface="Arial"/>
              </a:rPr>
              <a:t>Conventions of algebra</a:t>
            </a:r>
          </a:p>
          <a:p>
            <a:endParaRPr lang="en-US" sz="1000" dirty="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a:xfrm>
            <a:off x="325821" y="4352473"/>
            <a:ext cx="4190383" cy="2955107"/>
          </a:xfrm>
        </p:spPr>
        <p:txBody>
          <a:bodyPr>
            <a:noAutofit/>
          </a:bodyPr>
          <a:lstStyle/>
          <a:p>
            <a:pPr>
              <a:spcBef>
                <a:spcPts val="0"/>
              </a:spcBef>
            </a:pPr>
            <a:r>
              <a:rPr lang="en-GB" sz="900" dirty="0"/>
              <a:t>Sequences</a:t>
            </a:r>
            <a:endParaRPr lang="en-US" sz="900" dirty="0"/>
          </a:p>
          <a:p>
            <a:pPr marL="171450" indent="-171450">
              <a:spcBef>
                <a:spcPts val="0"/>
              </a:spcBef>
              <a:buFont typeface="Arial"/>
              <a:buChar char="•"/>
            </a:pPr>
            <a:r>
              <a:rPr lang="en-GB" sz="900" dirty="0"/>
              <a:t>Form and describe linear and quadratic sequence</a:t>
            </a:r>
            <a:endParaRPr lang="en-US" sz="900" dirty="0"/>
          </a:p>
          <a:p>
            <a:pPr marL="171450" indent="-171450">
              <a:spcBef>
                <a:spcPts val="0"/>
              </a:spcBef>
              <a:buFont typeface="Arial"/>
              <a:buChar char="•"/>
            </a:pPr>
            <a:r>
              <a:rPr lang="en-GB" sz="900" dirty="0"/>
              <a:t>Find and use the nth term of a linear and quadratic sequence</a:t>
            </a:r>
            <a:endParaRPr lang="en-US" sz="900" dirty="0"/>
          </a:p>
          <a:p>
            <a:pPr marL="171450" indent="-171450">
              <a:spcBef>
                <a:spcPts val="0"/>
              </a:spcBef>
              <a:buFont typeface="Arial"/>
              <a:buChar char="•"/>
            </a:pPr>
            <a:r>
              <a:rPr lang="en-GB" sz="900" dirty="0"/>
              <a:t>Find and describe patterns.</a:t>
            </a:r>
            <a:endParaRPr lang="en-US" sz="900" dirty="0"/>
          </a:p>
          <a:p>
            <a:pPr>
              <a:spcBef>
                <a:spcPts val="0"/>
              </a:spcBef>
            </a:pPr>
            <a:r>
              <a:rPr lang="en-GB" sz="900" dirty="0"/>
              <a:t>Simplify expressions</a:t>
            </a:r>
          </a:p>
          <a:p>
            <a:pPr marL="171450" indent="-171450">
              <a:spcBef>
                <a:spcPts val="0"/>
              </a:spcBef>
              <a:buFont typeface="Arial"/>
              <a:buChar char="•"/>
            </a:pPr>
            <a:r>
              <a:rPr lang="en-GB" sz="900" dirty="0"/>
              <a:t>collecting like terms </a:t>
            </a:r>
          </a:p>
          <a:p>
            <a:pPr marL="171450" indent="-171450">
              <a:spcBef>
                <a:spcPts val="0"/>
              </a:spcBef>
              <a:buFont typeface="Arial"/>
              <a:buChar char="•"/>
            </a:pPr>
            <a:r>
              <a:rPr lang="en-GB" sz="900" dirty="0"/>
              <a:t>multiplication and division including laws of indices</a:t>
            </a:r>
          </a:p>
          <a:p>
            <a:pPr marL="171450" indent="-171450">
              <a:spcBef>
                <a:spcPts val="0"/>
              </a:spcBef>
              <a:buFont typeface="Arial" panose="020B0604020202020204" pitchFamily="34" charset="0"/>
              <a:buChar char="•"/>
            </a:pPr>
            <a:r>
              <a:rPr lang="en-GB" sz="900" dirty="0"/>
              <a:t>Expand single and double brackets (ext. multiplying out three brackets)</a:t>
            </a:r>
          </a:p>
          <a:p>
            <a:pPr marL="171450" indent="-171450">
              <a:spcBef>
                <a:spcPts val="0"/>
              </a:spcBef>
              <a:buFont typeface="Arial" panose="020B0604020202020204" pitchFamily="34" charset="0"/>
              <a:buChar char="•"/>
            </a:pPr>
            <a:r>
              <a:rPr lang="en-GB" sz="900" dirty="0"/>
              <a:t>Factorise into a single and double bracket (ext. coefficient of more than 1)</a:t>
            </a:r>
            <a:endParaRPr lang="en-GB" sz="900" dirty="0">
              <a:ea typeface="+mn-lt"/>
              <a:cs typeface="+mn-lt"/>
            </a:endParaRPr>
          </a:p>
          <a:p>
            <a:pPr>
              <a:spcBef>
                <a:spcPts val="0"/>
              </a:spcBef>
            </a:pPr>
            <a:endParaRPr lang="en-GB" sz="900" dirty="0">
              <a:ea typeface="+mn-lt"/>
              <a:cs typeface="+mn-lt"/>
            </a:endParaRPr>
          </a:p>
          <a:p>
            <a:pPr>
              <a:spcBef>
                <a:spcPts val="0"/>
              </a:spcBef>
            </a:pPr>
            <a:r>
              <a:rPr lang="en-GB" sz="900" dirty="0">
                <a:ea typeface="+mn-lt"/>
                <a:cs typeface="+mn-lt"/>
              </a:rPr>
              <a:t>Solving equations </a:t>
            </a:r>
          </a:p>
          <a:p>
            <a:pPr marL="171450" indent="-171450">
              <a:spcBef>
                <a:spcPts val="0"/>
              </a:spcBef>
              <a:buFont typeface="Arial"/>
              <a:buChar char="•"/>
            </a:pPr>
            <a:r>
              <a:rPr lang="en-GB" sz="900" dirty="0">
                <a:ea typeface="+mn-lt"/>
                <a:cs typeface="+mn-lt"/>
              </a:rPr>
              <a:t>One step and two steps</a:t>
            </a:r>
          </a:p>
          <a:p>
            <a:pPr marL="171450" indent="-171450">
              <a:spcBef>
                <a:spcPts val="0"/>
              </a:spcBef>
              <a:buFont typeface="Arial"/>
              <a:buChar char="•"/>
            </a:pPr>
            <a:r>
              <a:rPr lang="en-GB" sz="900" dirty="0">
                <a:ea typeface="+mn-lt"/>
                <a:cs typeface="+mn-lt"/>
              </a:rPr>
              <a:t>with x on both sides (integer and non-integer values) including brackets</a:t>
            </a:r>
            <a:endParaRPr lang="en-GB" sz="900" dirty="0"/>
          </a:p>
          <a:p>
            <a:pPr marL="171450" indent="-171450">
              <a:spcBef>
                <a:spcPts val="0"/>
              </a:spcBef>
              <a:buFont typeface="Arial" panose="020B0604020202020204" pitchFamily="34" charset="0"/>
              <a:buChar char="•"/>
            </a:pPr>
            <a:r>
              <a:rPr lang="en-GB" sz="900" dirty="0">
                <a:ea typeface="+mn-lt"/>
                <a:cs typeface="+mn-lt"/>
              </a:rPr>
              <a:t>Forming and solving equations (e.g. area/perimeter/angle questions)</a:t>
            </a:r>
          </a:p>
          <a:p>
            <a:pPr marL="171450" indent="-171450">
              <a:spcBef>
                <a:spcPts val="0"/>
              </a:spcBef>
              <a:buFont typeface="Arial" panose="020B0604020202020204" pitchFamily="34" charset="0"/>
              <a:buChar char="•"/>
            </a:pPr>
            <a:r>
              <a:rPr lang="en-GB" sz="900" dirty="0">
                <a:ea typeface="+mn-lt"/>
                <a:cs typeface="+mn-lt"/>
              </a:rPr>
              <a:t>Change the subject of the formulae</a:t>
            </a:r>
          </a:p>
          <a:p>
            <a:pPr marL="171450" indent="-171450">
              <a:spcBef>
                <a:spcPts val="0"/>
              </a:spcBef>
              <a:buFont typeface="Arial" panose="020B0604020202020204" pitchFamily="34" charset="0"/>
              <a:buChar char="•"/>
            </a:pPr>
            <a:r>
              <a:rPr lang="en-GB" sz="900" dirty="0">
                <a:ea typeface="+mn-lt"/>
                <a:cs typeface="+mn-lt"/>
              </a:rPr>
              <a:t>Solving simultaneous equations (same and different coefficients)</a:t>
            </a:r>
            <a:endParaRPr lang="en-GB" sz="900" dirty="0"/>
          </a:p>
          <a:p>
            <a:pPr marL="171450" indent="-171450">
              <a:spcBef>
                <a:spcPts val="0"/>
              </a:spcBef>
              <a:buFont typeface="Arial" panose="020B0604020202020204" pitchFamily="34" charset="0"/>
              <a:buChar char="•"/>
            </a:pPr>
            <a:r>
              <a:rPr lang="en-GB" sz="900" dirty="0"/>
              <a:t>Solving linear inequalities</a:t>
            </a:r>
          </a:p>
          <a:p>
            <a:pPr>
              <a:spcBef>
                <a:spcPts val="0"/>
              </a:spcBef>
            </a:pPr>
            <a:r>
              <a:rPr lang="en-GB" sz="900" dirty="0"/>
              <a:t>Linear graphs</a:t>
            </a:r>
          </a:p>
          <a:p>
            <a:pPr marL="171450" indent="-171450">
              <a:spcBef>
                <a:spcPts val="0"/>
              </a:spcBef>
              <a:buFont typeface="Arial"/>
              <a:buChar char="•"/>
            </a:pPr>
            <a:r>
              <a:rPr lang="en-GB" sz="900" dirty="0"/>
              <a:t>Drawing a linear graph with and without a table of value</a:t>
            </a:r>
          </a:p>
          <a:p>
            <a:pPr marL="171450" indent="-171450">
              <a:spcBef>
                <a:spcPts val="0"/>
              </a:spcBef>
              <a:buFont typeface="Arial"/>
              <a:buChar char="•"/>
            </a:pPr>
            <a:r>
              <a:rPr lang="en-GB" sz="900" dirty="0"/>
              <a:t>Finding the gradient, y-intercept and the equation of a line</a:t>
            </a:r>
          </a:p>
          <a:p>
            <a:pPr marL="171450" indent="-171450">
              <a:spcBef>
                <a:spcPts val="0"/>
              </a:spcBef>
              <a:buFont typeface="Arial"/>
              <a:buChar char="•"/>
            </a:pPr>
            <a:r>
              <a:rPr lang="en-GB" sz="900" dirty="0"/>
              <a:t>Finding the equation of parallel and perpendicular lines</a:t>
            </a:r>
          </a:p>
          <a:p>
            <a:pPr>
              <a:spcBef>
                <a:spcPts val="0"/>
              </a:spcBef>
            </a:pPr>
            <a:endParaRPr lang="en-GB" sz="900"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numCol="2">
            <a:normAutofit/>
          </a:bodyPr>
          <a:lstStyle/>
          <a:p>
            <a:pPr marL="171450" indent="-171450">
              <a:buFont typeface="Arial,Sans-Serif"/>
              <a:buChar char="•"/>
            </a:pPr>
            <a:r>
              <a:rPr lang="en-GB" sz="1000" dirty="0">
                <a:cs typeface="Arial"/>
              </a:rPr>
              <a:t>Algebra tiles and shapes for simplifying expressions to support lower attainment </a:t>
            </a:r>
            <a:endParaRPr lang="en-US" sz="1000" dirty="0">
              <a:cs typeface="Arial"/>
            </a:endParaRPr>
          </a:p>
          <a:p>
            <a:pPr marL="171450" indent="-171450">
              <a:buFont typeface="Arial,Sans-Serif"/>
              <a:buChar char="•"/>
            </a:pPr>
            <a:r>
              <a:rPr lang="en-GB" sz="1000" dirty="0">
                <a:cs typeface="Arial"/>
              </a:rPr>
              <a:t>Algebra tiles for expanding and factorising expressions to support lower attainment</a:t>
            </a:r>
          </a:p>
          <a:p>
            <a:pPr marL="171450" indent="-171450">
              <a:buFont typeface="Arial,Sans-Serif"/>
              <a:buChar char="•"/>
            </a:pPr>
            <a:endParaRPr lang="en-GB" sz="1000" dirty="0" smtClean="0">
              <a:cs typeface="Arial"/>
            </a:endParaRPr>
          </a:p>
          <a:p>
            <a:pPr marL="171450" indent="-171450">
              <a:buFont typeface="Arial,Sans-Serif"/>
              <a:buChar char="•"/>
            </a:pPr>
            <a:endParaRPr lang="en-GB" sz="1000" dirty="0">
              <a:cs typeface="Arial"/>
            </a:endParaRPr>
          </a:p>
          <a:p>
            <a:pPr marL="171450" indent="-171450">
              <a:buFont typeface="Arial,Sans-Serif"/>
              <a:buChar char="•"/>
            </a:pPr>
            <a:r>
              <a:rPr lang="en-GB" sz="1000" dirty="0" smtClean="0">
                <a:cs typeface="Arial"/>
              </a:rPr>
              <a:t>Using </a:t>
            </a:r>
            <a:r>
              <a:rPr lang="en-GB" sz="1000" dirty="0">
                <a:cs typeface="Arial"/>
              </a:rPr>
              <a:t>grid method to expand and factorise single and double brackets so the students can link it with the arrays explored in PS3</a:t>
            </a:r>
          </a:p>
          <a:p>
            <a:endParaRPr lang="en-US" sz="1000"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numCol="5">
            <a:normAutofit/>
          </a:bodyPr>
          <a:lstStyle/>
          <a:p>
            <a:pPr marL="171450" indent="-171450">
              <a:buFont typeface="Arial"/>
              <a:buChar char="•"/>
            </a:pPr>
            <a:r>
              <a:rPr lang="en-US" sz="1000" dirty="0"/>
              <a:t>Variable</a:t>
            </a:r>
          </a:p>
          <a:p>
            <a:pPr marL="171450" indent="-171450">
              <a:buFont typeface="Arial"/>
              <a:buChar char="•"/>
            </a:pPr>
            <a:r>
              <a:rPr lang="en-US" sz="1000" dirty="0"/>
              <a:t>Constant</a:t>
            </a:r>
          </a:p>
          <a:p>
            <a:pPr marL="171450" indent="-171450">
              <a:buFont typeface="Arial"/>
              <a:buChar char="•"/>
            </a:pPr>
            <a:r>
              <a:rPr lang="en-US" sz="1000" dirty="0"/>
              <a:t>Simplify</a:t>
            </a:r>
          </a:p>
          <a:p>
            <a:pPr marL="171450" indent="-171450">
              <a:buFont typeface="Arial"/>
              <a:buChar char="•"/>
            </a:pPr>
            <a:r>
              <a:rPr lang="en-US" sz="1000" dirty="0"/>
              <a:t>Expand</a:t>
            </a:r>
          </a:p>
          <a:p>
            <a:pPr marL="171450" indent="-171450">
              <a:buFont typeface="Arial"/>
              <a:buChar char="•"/>
            </a:pPr>
            <a:r>
              <a:rPr lang="en-US" sz="1000" dirty="0" err="1"/>
              <a:t>Factorise</a:t>
            </a:r>
            <a:endParaRPr lang="en-US" sz="1000" dirty="0"/>
          </a:p>
          <a:p>
            <a:pPr marL="171450" indent="-171450">
              <a:buFont typeface="Arial"/>
              <a:buChar char="•"/>
            </a:pPr>
            <a:r>
              <a:rPr lang="en-US" sz="1000" dirty="0"/>
              <a:t>Substitute</a:t>
            </a:r>
          </a:p>
          <a:p>
            <a:pPr marL="171450" indent="-171450">
              <a:buFont typeface="Arial"/>
              <a:buChar char="•"/>
            </a:pPr>
            <a:r>
              <a:rPr lang="en-US" sz="1000" dirty="0"/>
              <a:t>Sequence</a:t>
            </a:r>
          </a:p>
          <a:p>
            <a:pPr marL="171450" indent="-171450">
              <a:buFont typeface="Arial"/>
              <a:buChar char="•"/>
            </a:pPr>
            <a:r>
              <a:rPr lang="en-US" sz="1000" dirty="0"/>
              <a:t>Solve</a:t>
            </a:r>
          </a:p>
          <a:p>
            <a:pPr marL="171450" indent="-171450">
              <a:buFont typeface="Arial"/>
              <a:buChar char="•"/>
            </a:pPr>
            <a:r>
              <a:rPr lang="en-US" sz="1000" dirty="0"/>
              <a:t>Equation</a:t>
            </a:r>
          </a:p>
          <a:p>
            <a:pPr marL="171450" indent="-171450">
              <a:buFont typeface="Arial"/>
              <a:buChar char="•"/>
            </a:pPr>
            <a:r>
              <a:rPr lang="en-US" sz="1000" dirty="0"/>
              <a:t>Expression</a:t>
            </a:r>
          </a:p>
          <a:p>
            <a:pPr marL="171450" indent="-171450">
              <a:buFont typeface="Arial"/>
              <a:buChar char="•"/>
            </a:pPr>
            <a:r>
              <a:rPr lang="en-US" sz="1000" dirty="0"/>
              <a:t>Like terms</a:t>
            </a:r>
          </a:p>
          <a:p>
            <a:pPr marL="171450" indent="-171450">
              <a:buFont typeface="Arial"/>
              <a:buChar char="•"/>
            </a:pPr>
            <a:r>
              <a:rPr lang="en-US" sz="1000" dirty="0"/>
              <a:t>Formulae</a:t>
            </a:r>
          </a:p>
          <a:p>
            <a:pPr marL="171450" indent="-171450">
              <a:buFont typeface="Arial"/>
              <a:buChar char="•"/>
            </a:pPr>
            <a:r>
              <a:rPr lang="en-US" sz="1000" dirty="0"/>
              <a:t>Linear</a:t>
            </a:r>
          </a:p>
          <a:p>
            <a:pPr marL="171450" indent="-171450">
              <a:buFont typeface="Arial"/>
              <a:buChar char="•"/>
            </a:pPr>
            <a:r>
              <a:rPr lang="en-US" sz="1000" dirty="0"/>
              <a:t>Rearrange</a:t>
            </a:r>
          </a:p>
          <a:p>
            <a:pPr marL="171450" indent="-171450">
              <a:buFont typeface="Arial"/>
              <a:buChar char="•"/>
            </a:pPr>
            <a:r>
              <a:rPr lang="en-US" sz="1000" dirty="0"/>
              <a:t>Unknown</a:t>
            </a:r>
          </a:p>
          <a:p>
            <a:pPr marL="171450" indent="-171450">
              <a:buFont typeface="Arial"/>
              <a:buChar char="•"/>
            </a:pPr>
            <a:r>
              <a:rPr lang="en-US" sz="1000" dirty="0"/>
              <a:t>Gradient</a:t>
            </a:r>
          </a:p>
          <a:p>
            <a:pPr marL="171450" indent="-171450">
              <a:buFont typeface="Arial"/>
              <a:buChar char="•"/>
            </a:pPr>
            <a:r>
              <a:rPr lang="en-US" sz="1000" dirty="0"/>
              <a:t>Y- intercept</a:t>
            </a:r>
          </a:p>
          <a:p>
            <a:endParaRPr lang="en-US" sz="1000" dirty="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a:noAutofit/>
          </a:bodyPr>
          <a:lstStyle/>
          <a:p>
            <a:pPr marL="171450" indent="-171450">
              <a:buFont typeface="Arial"/>
              <a:buChar char="•"/>
            </a:pPr>
            <a:r>
              <a:rPr lang="en-GB" sz="1000" dirty="0">
                <a:latin typeface="MASSILIA VF"/>
                <a:cs typeface="Arial"/>
              </a:rPr>
              <a:t>Sequences from real life contexts. Finding the nth term for real life scenarios, </a:t>
            </a:r>
            <a:r>
              <a:rPr lang="en-GB" sz="1000" dirty="0" err="1">
                <a:latin typeface="MASSILIA VF"/>
                <a:cs typeface="Arial"/>
              </a:rPr>
              <a:t>e.g</a:t>
            </a:r>
            <a:r>
              <a:rPr lang="en-GB" sz="1000" dirty="0">
                <a:latin typeface="MASSILIA VF"/>
                <a:cs typeface="Arial"/>
              </a:rPr>
              <a:t> </a:t>
            </a:r>
            <a:r>
              <a:rPr lang="en-GB" sz="1000" dirty="0">
                <a:latin typeface="MASSILIA VF"/>
                <a:cs typeface="Calibri"/>
              </a:rPr>
              <a:t>finding an expression for the </a:t>
            </a:r>
            <a:r>
              <a:rPr lang="en-GB" sz="1000" i="1" dirty="0">
                <a:latin typeface="MASSILIA VF"/>
                <a:cs typeface="Calibri"/>
              </a:rPr>
              <a:t>n</a:t>
            </a:r>
            <a:r>
              <a:rPr lang="en-GB" sz="1000" dirty="0">
                <a:latin typeface="MASSILIA VF"/>
                <a:cs typeface="Calibri"/>
              </a:rPr>
              <a:t>th world cup or census. Predicting patterns: questions about making decorations using small squares of stained glass</a:t>
            </a:r>
            <a:r>
              <a:rPr lang="en-GB" sz="1000" dirty="0" smtClean="0">
                <a:latin typeface="MASSILIA VF"/>
                <a:cs typeface="Calibri"/>
              </a:rPr>
              <a:t>.</a:t>
            </a:r>
            <a:endParaRPr lang="en-GB" sz="1000" dirty="0">
              <a:latin typeface="MASSILIA VF"/>
              <a:cs typeface="Calibri"/>
            </a:endParaRPr>
          </a:p>
          <a:p>
            <a:pPr marL="171450" indent="-171450">
              <a:buFont typeface="Arial,Sans-Serif"/>
              <a:buChar char="•"/>
            </a:pPr>
            <a:r>
              <a:rPr lang="en-GB" sz="1000" dirty="0">
                <a:latin typeface="MASSILIA VF"/>
                <a:cs typeface="Arial"/>
              </a:rPr>
              <a:t>Forming expressions and equations for real life situations, e.g. Calculating the number of coffee cartons in a stack, the mass of books, ribbon needed to decorate a box</a:t>
            </a:r>
            <a:r>
              <a:rPr lang="en-GB" sz="1000" dirty="0" smtClean="0">
                <a:latin typeface="MASSILIA VF"/>
                <a:cs typeface="Arial"/>
              </a:rPr>
              <a:t>.</a:t>
            </a:r>
            <a:endParaRPr lang="en-GB" sz="1000" dirty="0">
              <a:latin typeface="MASSILIA VF"/>
              <a:cs typeface="Arial"/>
            </a:endParaRPr>
          </a:p>
          <a:p>
            <a:pPr marL="171450" indent="-171450">
              <a:buFont typeface="Arial"/>
              <a:buChar char="•"/>
            </a:pPr>
            <a:r>
              <a:rPr lang="en-GB" sz="1000" dirty="0">
                <a:latin typeface="MASSILIA VF"/>
                <a:cs typeface="Arial"/>
              </a:rPr>
              <a:t>Using formulae in real life contexts. </a:t>
            </a:r>
            <a:r>
              <a:rPr lang="en-GB" sz="1000" dirty="0" err="1">
                <a:latin typeface="MASSILIA VF"/>
                <a:cs typeface="Arial"/>
              </a:rPr>
              <a:t>Eg</a:t>
            </a:r>
            <a:r>
              <a:rPr lang="en-GB" sz="1000" dirty="0">
                <a:latin typeface="MASSILIA VF"/>
                <a:cs typeface="Arial"/>
              </a:rPr>
              <a:t> calculating how long a shower can be used continuously before the water runs cold, </a:t>
            </a:r>
            <a:r>
              <a:rPr lang="en-GB" sz="1000" dirty="0">
                <a:latin typeface="MASSILIA VF"/>
              </a:rPr>
              <a:t>rearranging and substituting values into a kinematic formula.</a:t>
            </a:r>
          </a:p>
          <a:p>
            <a:endParaRPr lang="en-US" sz="1000" dirty="0">
              <a:latin typeface="MASSILIA VF"/>
            </a:endParaRPr>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5B19871-5CF5-4751-917E-048756547829}">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dd53f9ed-aba7-4473-9642-666960874982"/>
    <ds:schemaRef ds:uri="http://purl.org/dc/elements/1.1/"/>
    <ds:schemaRef ds:uri="http://schemas.microsoft.com/office/2006/metadata/properties"/>
    <ds:schemaRef ds:uri="c9827502-ad03-49b1-85da-f0239239a6b1"/>
    <ds:schemaRef ds:uri="http://www.w3.org/XML/1998/namespace"/>
    <ds:schemaRef ds:uri="http://purl.org/dc/dcmitype/"/>
  </ds:schemaRefs>
</ds:datastoreItem>
</file>

<file path=customXml/itemProps2.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4726</TotalTime>
  <Words>2518</Words>
  <Application>Microsoft Office PowerPoint</Application>
  <PresentationFormat>Custom</PresentationFormat>
  <Paragraphs>199</Paragraphs>
  <Slides>6</Slides>
  <Notes>0</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6</vt:i4>
      </vt:variant>
    </vt:vector>
  </HeadingPairs>
  <TitlesOfParts>
    <vt:vector size="16" baseType="lpstr">
      <vt:lpstr>Arial</vt:lpstr>
      <vt:lpstr>Arial,Sans-Serif</vt:lpstr>
      <vt:lpstr>Calibri</vt:lpstr>
      <vt:lpstr>MASSILIA VF</vt:lpstr>
      <vt:lpstr>Roboto</vt:lpstr>
      <vt:lpstr>Segoe UI</vt:lpstr>
      <vt:lpstr>Times New Roman</vt: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Christopher Henry</cp:lastModifiedBy>
  <cp:revision>14</cp:revision>
  <dcterms:created xsi:type="dcterms:W3CDTF">2024-02-26T09:08:58Z</dcterms:created>
  <dcterms:modified xsi:type="dcterms:W3CDTF">2024-07-03T19:25:38Z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