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64" r:id="rId7"/>
    <p:sldId id="280" r:id="rId8"/>
    <p:sldId id="282" r:id="rId9"/>
    <p:sldId id="278" r:id="rId10"/>
    <p:sldId id="279" r:id="rId11"/>
    <p:sldId id="284" r:id="rId12"/>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D5A3E"/>
    <a:srgbClr val="ECECEC"/>
    <a:srgbClr val="6EAF82"/>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61" d="100"/>
          <a:sy n="61" d="100"/>
        </p:scale>
        <p:origin x="1028"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BBF8BF-A92B-F120-E43F-4B32EFFAC58A}"/>
              </a:ext>
            </a:extLst>
          </p:cNvPr>
          <p:cNvSpPr>
            <a:spLocks noGrp="1"/>
          </p:cNvSpPr>
          <p:nvPr>
            <p:ph type="body" sz="quarter" idx="26"/>
          </p:nvPr>
        </p:nvSpPr>
        <p:spPr/>
        <p:txBody>
          <a:bodyPr/>
          <a:lstStyle/>
          <a:p>
            <a:r>
              <a:rPr lang="en-US" dirty="0" smtClean="0"/>
              <a:t>8</a:t>
            </a:r>
            <a:endParaRPr lang="en-US" dirty="0"/>
          </a:p>
        </p:txBody>
      </p:sp>
      <p:sp>
        <p:nvSpPr>
          <p:cNvPr id="3" name="Text Placeholder 2">
            <a:extLst>
              <a:ext uri="{FF2B5EF4-FFF2-40B4-BE49-F238E27FC236}">
                <a16:creationId xmlns:a16="http://schemas.microsoft.com/office/drawing/2014/main" id="{8E59814D-5AD3-8600-B444-BA4F6B1EE6C7}"/>
              </a:ext>
            </a:extLst>
          </p:cNvPr>
          <p:cNvSpPr>
            <a:spLocks noGrp="1"/>
          </p:cNvSpPr>
          <p:nvPr>
            <p:ph type="body" sz="quarter" idx="38"/>
          </p:nvPr>
        </p:nvSpPr>
        <p:spPr/>
        <p:txBody>
          <a:bodyPr/>
          <a:lstStyle/>
          <a:p>
            <a:r>
              <a:rPr lang="en-US" dirty="0"/>
              <a:t>Year Group</a:t>
            </a:r>
          </a:p>
        </p:txBody>
      </p:sp>
      <p:sp>
        <p:nvSpPr>
          <p:cNvPr id="4" name="Text Placeholder 3">
            <a:extLst>
              <a:ext uri="{FF2B5EF4-FFF2-40B4-BE49-F238E27FC236}">
                <a16:creationId xmlns:a16="http://schemas.microsoft.com/office/drawing/2014/main" id="{0DAA6F0D-610C-FAC4-45D4-3DC94F610366}"/>
              </a:ext>
            </a:extLst>
          </p:cNvPr>
          <p:cNvSpPr>
            <a:spLocks noGrp="1"/>
          </p:cNvSpPr>
          <p:nvPr>
            <p:ph type="body" sz="quarter" idx="39"/>
          </p:nvPr>
        </p:nvSpPr>
        <p:spPr/>
        <p:txBody>
          <a:bodyPr/>
          <a:lstStyle/>
          <a:p>
            <a:r>
              <a:rPr lang="en-US" dirty="0" smtClean="0"/>
              <a:t>Data &amp; Probability</a:t>
            </a:r>
            <a:endParaRPr lang="en-US" dirty="0"/>
          </a:p>
        </p:txBody>
      </p:sp>
      <p:sp>
        <p:nvSpPr>
          <p:cNvPr id="5" name="Text Placeholder 4">
            <a:extLst>
              <a:ext uri="{FF2B5EF4-FFF2-40B4-BE49-F238E27FC236}">
                <a16:creationId xmlns:a16="http://schemas.microsoft.com/office/drawing/2014/main" id="{921F691E-9680-C54C-9C40-12B3B6E54F63}"/>
              </a:ext>
            </a:extLst>
          </p:cNvPr>
          <p:cNvSpPr>
            <a:spLocks noGrp="1"/>
          </p:cNvSpPr>
          <p:nvPr>
            <p:ph type="body" sz="quarter" idx="40"/>
          </p:nvPr>
        </p:nvSpPr>
        <p:spPr/>
        <p:txBody>
          <a:bodyPr/>
          <a:lstStyle/>
          <a:p>
            <a:r>
              <a:rPr lang="en-US" sz="2400" dirty="0"/>
              <a:t>Unit/ Topic</a:t>
            </a:r>
          </a:p>
        </p:txBody>
      </p:sp>
      <p:sp>
        <p:nvSpPr>
          <p:cNvPr id="6" name="Text Placeholder 5">
            <a:extLst>
              <a:ext uri="{FF2B5EF4-FFF2-40B4-BE49-F238E27FC236}">
                <a16:creationId xmlns:a16="http://schemas.microsoft.com/office/drawing/2014/main" id="{A5D75CEE-E94F-5248-B169-4EC354D7ED9D}"/>
              </a:ext>
            </a:extLst>
          </p:cNvPr>
          <p:cNvSpPr>
            <a:spLocks noGrp="1"/>
          </p:cNvSpPr>
          <p:nvPr>
            <p:ph type="body" sz="quarter" idx="41"/>
          </p:nvPr>
        </p:nvSpPr>
        <p:spPr/>
        <p:txBody>
          <a:bodyPr/>
          <a:lstStyle/>
          <a:p>
            <a:r>
              <a:rPr lang="en-US" dirty="0" err="1"/>
              <a:t>Connah’s</a:t>
            </a:r>
            <a:r>
              <a:rPr lang="en-US" dirty="0"/>
              <a:t> Quay High School</a:t>
            </a:r>
          </a:p>
        </p:txBody>
      </p:sp>
      <p:sp>
        <p:nvSpPr>
          <p:cNvPr id="7"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p:txBody>
          <a:bodyPr/>
          <a:lstStyle/>
          <a:p>
            <a:r>
              <a:rPr lang="en-US" dirty="0"/>
              <a:t>Curriculum for Wales Scheme of Learning:</a:t>
            </a:r>
            <a:br>
              <a:rPr lang="en-US" dirty="0"/>
            </a:br>
            <a:r>
              <a:rPr lang="en-US" sz="4800" dirty="0" smtClean="0"/>
              <a:t>Mathematics and Numeracy</a:t>
            </a:r>
            <a:endParaRPr lang="en-US" sz="4800" dirty="0"/>
          </a:p>
        </p:txBody>
      </p:sp>
      <p:pic>
        <p:nvPicPr>
          <p:cNvPr id="8" name="Picture 7" descr="A white line drawing of a calculator ruler and a calculator&#10;&#10;Description automatically generated">
            <a:extLst>
              <a:ext uri="{FF2B5EF4-FFF2-40B4-BE49-F238E27FC236}">
                <a16:creationId xmlns:a16="http://schemas.microsoft.com/office/drawing/2014/main" id="{3EE0ED53-2ABF-DBAD-FD24-A916C9E28FBB}"/>
              </a:ext>
            </a:extLst>
          </p:cNvPr>
          <p:cNvPicPr>
            <a:picLocks noChangeAspect="1"/>
          </p:cNvPicPr>
          <p:nvPr/>
        </p:nvPicPr>
        <p:blipFill>
          <a:blip r:embed="rId2"/>
          <a:stretch>
            <a:fillRect/>
          </a:stretch>
        </p:blipFill>
        <p:spPr>
          <a:xfrm>
            <a:off x="6832002" y="233914"/>
            <a:ext cx="3159544" cy="3159544"/>
          </a:xfrm>
          <a:prstGeom prst="rect">
            <a:avLst/>
          </a:prstGeom>
        </p:spPr>
      </p:pic>
    </p:spTree>
    <p:extLst>
      <p:ext uri="{BB962C8B-B14F-4D97-AF65-F5344CB8AC3E}">
        <p14:creationId xmlns:p14="http://schemas.microsoft.com/office/powerpoint/2010/main" val="119301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a:bodyPr>
          <a:lstStyle/>
          <a:p>
            <a:r>
              <a:rPr lang="en-US" sz="900" b="1" dirty="0"/>
              <a:t>The number system is used to represent and compare relationships between numbers and quantities.</a:t>
            </a:r>
          </a:p>
          <a:p>
            <a:r>
              <a:rPr lang="en-US" sz="900" dirty="0"/>
              <a:t>Numbers are the symbol system for describing and comparing quantities. This will be the first abstract concept that learners meet in mathematics, and it helps to establish the principles of logical reasoning. In mathematics the number system provides learners with a basis for algebraic, statistical, probabilistic and geometrical reasoning, as well as for financial calculation and decision-making.</a:t>
            </a:r>
          </a:p>
          <a:p>
            <a:r>
              <a:rPr lang="en-US" sz="900" dirty="0"/>
              <a:t>Knowledge of, and competence in, number and quantities are fundamental to learners’ confident participation in the world, and provide a foundation for further study and for employment. Computational fluency is essential for problem-solving and progressing in all areas of learning and experience. Fluency is developed through using the four basic arithmetic operations and acquiring an understanding of the relationship between them. This leads to preparing the way for using algebraic </a:t>
            </a:r>
            <a:r>
              <a:rPr lang="en-US" sz="900" dirty="0" err="1"/>
              <a:t>symbolisation</a:t>
            </a:r>
            <a:r>
              <a:rPr lang="en-US" sz="900" dirty="0"/>
              <a:t> successfully.</a:t>
            </a:r>
          </a:p>
          <a:p>
            <a:endParaRPr lang="en-US" sz="900" dirty="0"/>
          </a:p>
          <a:p>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r>
              <a:rPr lang="en-US" sz="1400" dirty="0"/>
              <a:t>Number Systems</a:t>
            </a: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r>
              <a:rPr lang="en-US" sz="1400" dirty="0"/>
              <a:t>Geometry</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r>
              <a:rPr lang="en-US" sz="1400" dirty="0"/>
              <a:t>Algebra</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r>
              <a:rPr lang="en-US" sz="900" b="1" dirty="0"/>
              <a:t>Algebra uses symbol systems to express the structure of mathematical relationships.</a:t>
            </a:r>
          </a:p>
          <a:p>
            <a:r>
              <a:rPr lang="en-US" sz="900" dirty="0"/>
              <a:t>Algebra is the study of structures abstracted from computations and relations, and provides a way to make </a:t>
            </a:r>
            <a:r>
              <a:rPr lang="en-US" sz="900" dirty="0" err="1"/>
              <a:t>generalisations</a:t>
            </a:r>
            <a:r>
              <a:rPr lang="en-US" sz="900" dirty="0"/>
              <a:t>. Algebraic thinking moves away from context to structure and relationships. This powerful approach provides learners with the means to abstract important features and to detect and express mathematical structures of situations in order to solve problems. Algebra is a unifying thread running through the fabric of mathematics.</a:t>
            </a:r>
          </a:p>
          <a:p>
            <a:r>
              <a:rPr lang="en-US" sz="900" dirty="0"/>
              <a:t>Algebraic thinking is essential for reasoning, modelling and solving problems in mathematics and in a wide range of real-world contexts, including technology and finance. Making connections between arithmetic and algebra develops skills for abstract reasoning from an early age.</a:t>
            </a:r>
          </a:p>
          <a:p>
            <a:endParaRPr lang="en-US" sz="900"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r>
              <a:rPr lang="en-US" sz="1400" dirty="0"/>
              <a:t>Statistics</a:t>
            </a: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r>
              <a:rPr lang="en-US" sz="900" b="1" dirty="0"/>
              <a:t>Geometry focuses on relationships involving shape, space and position, and measurement focuses on quantifying phenomena in the physical world.</a:t>
            </a:r>
          </a:p>
          <a:p>
            <a:r>
              <a:rPr lang="en-US" sz="900" dirty="0"/>
              <a:t>Geometry involves playing with, manipulating, comparing, naming and classifying shapes and structures. The study of geometry encourages the development and use of conjecture, deductive reasoning and proof. Measurement allows the magnitude of spatial and abstract features to be quantified, using a variety of standard and non-standard units. It can also support the development of numerical reasoning.</a:t>
            </a:r>
          </a:p>
          <a:p>
            <a:r>
              <a:rPr lang="en-US" sz="900" dirty="0"/>
              <a:t>Reasoning about the sizes and properties of shapes and their surrounding spaces helps learners to make sense of the physical world and the world of mathematical shapes. Geometry and measurement have applications in many fields, including art, construction, science and technology, engineering, and astronomy.</a:t>
            </a:r>
          </a:p>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r>
              <a:rPr lang="en-US" sz="900" b="1" dirty="0"/>
              <a:t>Statistics represent data, probability models chance, and both support informed inferences and decisions.</a:t>
            </a:r>
          </a:p>
          <a:p>
            <a:r>
              <a:rPr lang="en-US" sz="900" dirty="0"/>
              <a:t>Statistics is the practice of collecting, manipulating and </a:t>
            </a:r>
            <a:r>
              <a:rPr lang="en-US" sz="900" dirty="0" err="1"/>
              <a:t>analysing</a:t>
            </a:r>
            <a:r>
              <a:rPr lang="en-US" sz="900" dirty="0"/>
              <a:t> data, allowing representation and </a:t>
            </a:r>
            <a:r>
              <a:rPr lang="en-US" sz="900" dirty="0" err="1"/>
              <a:t>generalisation</a:t>
            </a:r>
            <a:r>
              <a:rPr lang="en-US" sz="900" dirty="0"/>
              <a:t> of information. Probability is the mathematical study of chance, enabling predictions of the likelihood of events occurring. Statistics and probability rely on the application and manipulation of number and algebra.</a:t>
            </a:r>
          </a:p>
          <a:p>
            <a:r>
              <a:rPr lang="en-US" sz="900" dirty="0"/>
              <a:t>Managing data and representing information effectively provide learners with the means to test hypotheses, draw conclusions and make predictions. The process of reasoning with statistics and probability, and evaluating their reliability, develops critical thinking and analytical skills that are fundamental to enabling learners to make ethical and informed decisions.</a:t>
            </a:r>
          </a:p>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fontAlgn="base">
              <a:spcBef>
                <a:spcPts val="0"/>
              </a:spcBef>
              <a:buFont typeface="Arial" panose="020B0604020202020204" pitchFamily="34" charset="0"/>
              <a:buChar char="•"/>
            </a:pPr>
            <a:r>
              <a:rPr lang="en-GB" sz="1200" dirty="0"/>
              <a:t>I can collect and organise data to ask and answer questions in relevant situations. </a:t>
            </a:r>
            <a:endParaRPr lang="en-GB" sz="1200" dirty="0" smtClean="0"/>
          </a:p>
          <a:p>
            <a:pPr marL="285750" indent="-285750" fontAlgn="base">
              <a:spcBef>
                <a:spcPts val="0"/>
              </a:spcBef>
              <a:buFont typeface="Arial" panose="020B0604020202020204" pitchFamily="34" charset="0"/>
              <a:buChar char="•"/>
            </a:pPr>
            <a:endParaRPr lang="en-GB" sz="1200" dirty="0"/>
          </a:p>
          <a:p>
            <a:pPr marL="285750" indent="-285750" fontAlgn="base">
              <a:spcBef>
                <a:spcPts val="0"/>
              </a:spcBef>
              <a:buFont typeface="Arial" panose="020B0604020202020204" pitchFamily="34" charset="0"/>
              <a:buChar char="•"/>
            </a:pPr>
            <a:endParaRPr lang="en-GB" sz="1200" dirty="0" smtClean="0"/>
          </a:p>
          <a:p>
            <a:pPr marL="285750" indent="-285750" fontAlgn="base">
              <a:spcBef>
                <a:spcPts val="0"/>
              </a:spcBef>
              <a:buFont typeface="Arial" panose="020B0604020202020204" pitchFamily="34" charset="0"/>
              <a:buChar char="•"/>
            </a:pPr>
            <a:endParaRPr lang="en-GB" sz="1200" dirty="0" smtClean="0"/>
          </a:p>
          <a:p>
            <a:pPr marL="285750" indent="-285750" fontAlgn="base">
              <a:spcBef>
                <a:spcPts val="0"/>
              </a:spcBef>
              <a:buFont typeface="Arial" panose="020B0604020202020204" pitchFamily="34" charset="0"/>
              <a:buChar char="•"/>
            </a:pPr>
            <a:endParaRPr lang="en-GB" sz="1200" dirty="0"/>
          </a:p>
          <a:p>
            <a:pPr marL="285750" indent="-285750" fontAlgn="base">
              <a:spcBef>
                <a:spcPts val="0"/>
              </a:spcBef>
              <a:buFont typeface="Arial" panose="020B0604020202020204" pitchFamily="34" charset="0"/>
              <a:buChar char="•"/>
            </a:pPr>
            <a:r>
              <a:rPr lang="en-GB" sz="1200" dirty="0"/>
              <a:t>I can sort and classify using more than one criterion, including the use of Venn diagrams and Carroll diagrams. </a:t>
            </a:r>
          </a:p>
          <a:p>
            <a:pPr marL="285750" indent="-285750" fontAlgn="base">
              <a:spcBef>
                <a:spcPts val="0"/>
              </a:spcBef>
              <a:buFont typeface="Arial" panose="020B0604020202020204" pitchFamily="34" charset="0"/>
              <a:buChar char="•"/>
            </a:pPr>
            <a:r>
              <a:rPr lang="en-GB" sz="1200" dirty="0"/>
              <a:t>I am beginning to record and present data in a variety of ways, including the use of tally charts, frequency tables, and block graphs when appropriate axes and scales are provided. </a:t>
            </a:r>
            <a:endParaRPr lang="en-GB" sz="1200" dirty="0" smtClean="0"/>
          </a:p>
          <a:p>
            <a:pPr marL="285750" indent="-285750" fontAlgn="base">
              <a:spcBef>
                <a:spcPts val="0"/>
              </a:spcBef>
              <a:buFont typeface="Arial" panose="020B0604020202020204" pitchFamily="34" charset="0"/>
              <a:buChar char="•"/>
            </a:pPr>
            <a:endParaRPr lang="en-GB" sz="1200" dirty="0"/>
          </a:p>
          <a:p>
            <a:pPr marL="285750" indent="-285750" fontAlgn="base">
              <a:spcBef>
                <a:spcPts val="0"/>
              </a:spcBef>
              <a:buFont typeface="Arial" panose="020B0604020202020204" pitchFamily="34" charset="0"/>
              <a:buChar char="•"/>
            </a:pPr>
            <a:r>
              <a:rPr lang="en-GB" sz="1200" dirty="0"/>
              <a:t>I am beginning to interpret and analyse simple graphs, charts and data. </a:t>
            </a:r>
          </a:p>
          <a:p>
            <a:pPr marL="285750" indent="-285750" fontAlgn="base">
              <a:spcBef>
                <a:spcPts val="0"/>
              </a:spcBef>
              <a:buFont typeface="Arial" panose="020B0604020202020204" pitchFamily="34" charset="0"/>
              <a:buChar char="•"/>
            </a:pPr>
            <a:r>
              <a:rPr lang="en-GB" sz="1200" dirty="0"/>
              <a:t>I can explain my findings and begin to evaluate how well my method worked. </a:t>
            </a:r>
          </a:p>
          <a:p>
            <a:pPr marL="171450" indent="-171450">
              <a:spcBef>
                <a:spcPts val="0"/>
              </a:spcBef>
              <a:buFont typeface="Arial" panose="020B0604020202020204" pitchFamily="34" charset="0"/>
              <a:buChar char="•"/>
            </a:pPr>
            <a:endParaRPr lang="en-US" sz="800"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285750" indent="-285750" fontAlgn="base">
              <a:spcBef>
                <a:spcPts val="0"/>
              </a:spcBef>
              <a:buFont typeface="Arial" panose="020B0604020202020204" pitchFamily="34" charset="0"/>
              <a:buChar char="•"/>
            </a:pPr>
            <a:r>
              <a:rPr lang="en-GB" sz="1200" dirty="0"/>
              <a:t>I have collected different types of data to answer a variety of questions that have been posed, demonstrating an understanding of the importance of collecting relevant data.   </a:t>
            </a:r>
            <a:endParaRPr lang="en-GB" sz="1200" dirty="0" smtClean="0"/>
          </a:p>
          <a:p>
            <a:pPr marL="285750" indent="-285750" fontAlgn="base">
              <a:spcBef>
                <a:spcPts val="0"/>
              </a:spcBef>
              <a:buFont typeface="Arial" panose="020B0604020202020204" pitchFamily="34" charset="0"/>
              <a:buChar char="•"/>
            </a:pPr>
            <a:endParaRPr lang="en-GB" sz="1200" dirty="0" smtClean="0"/>
          </a:p>
          <a:p>
            <a:pPr marL="285750" indent="-285750" fontAlgn="base">
              <a:spcBef>
                <a:spcPts val="0"/>
              </a:spcBef>
              <a:buFont typeface="Arial" panose="020B0604020202020204" pitchFamily="34" charset="0"/>
              <a:buChar char="•"/>
            </a:pPr>
            <a:endParaRPr lang="en-GB" sz="1200" dirty="0"/>
          </a:p>
          <a:p>
            <a:pPr marL="285750" indent="-285750" fontAlgn="base">
              <a:spcBef>
                <a:spcPts val="0"/>
              </a:spcBef>
              <a:buFont typeface="Arial" panose="020B0604020202020204" pitchFamily="34" charset="0"/>
              <a:buChar char="•"/>
            </a:pPr>
            <a:r>
              <a:rPr lang="en-GB" sz="1200" dirty="0"/>
              <a:t>I have represented information by creating a variety of appropriate charts of increasing complexity, including tally charts, frequency tables, bar graphs and line graphs.   </a:t>
            </a:r>
            <a:endParaRPr lang="en-GB" sz="1200" dirty="0" smtClean="0"/>
          </a:p>
          <a:p>
            <a:pPr marL="285750" indent="-285750" fontAlgn="base">
              <a:spcBef>
                <a:spcPts val="0"/>
              </a:spcBef>
              <a:buFont typeface="Arial" panose="020B0604020202020204" pitchFamily="34" charset="0"/>
              <a:buChar char="•"/>
            </a:pPr>
            <a:endParaRPr lang="en-GB" sz="1200" dirty="0" smtClean="0"/>
          </a:p>
          <a:p>
            <a:pPr marL="285750" indent="-285750" fontAlgn="base">
              <a:spcBef>
                <a:spcPts val="0"/>
              </a:spcBef>
              <a:buFont typeface="Arial" panose="020B0604020202020204" pitchFamily="34" charset="0"/>
              <a:buChar char="•"/>
            </a:pPr>
            <a:endParaRPr lang="en-GB" sz="1200" dirty="0"/>
          </a:p>
          <a:p>
            <a:pPr marL="285750" indent="-285750" fontAlgn="base">
              <a:spcBef>
                <a:spcPts val="0"/>
              </a:spcBef>
              <a:buFont typeface="Arial" panose="020B0604020202020204" pitchFamily="34" charset="0"/>
              <a:buChar char="•"/>
            </a:pPr>
            <a:endParaRPr lang="en-GB" sz="1200" dirty="0" smtClean="0"/>
          </a:p>
          <a:p>
            <a:pPr marL="285750" indent="-285750" fontAlgn="base">
              <a:spcBef>
                <a:spcPts val="0"/>
              </a:spcBef>
              <a:buFont typeface="Arial" panose="020B0604020202020204" pitchFamily="34" charset="0"/>
              <a:buChar char="•"/>
            </a:pPr>
            <a:endParaRPr lang="en-GB" sz="1200" dirty="0"/>
          </a:p>
          <a:p>
            <a:pPr marL="285750" indent="-285750" fontAlgn="base">
              <a:spcBef>
                <a:spcPts val="0"/>
              </a:spcBef>
              <a:buFont typeface="Arial" panose="020B0604020202020204" pitchFamily="34" charset="0"/>
              <a:buChar char="•"/>
            </a:pPr>
            <a:r>
              <a:rPr lang="en-GB" sz="1200" dirty="0"/>
              <a:t>I have used different scales to extract and interpret information from a range of diagrams, tables and graphs, including pie charts with simple fractions and proportions. I can recognise any trends that are seen. </a:t>
            </a:r>
            <a:endParaRPr lang="en-GB" sz="1200" dirty="0" smtClean="0"/>
          </a:p>
          <a:p>
            <a:pPr marL="285750" indent="-285750" fontAlgn="base">
              <a:spcBef>
                <a:spcPts val="0"/>
              </a:spcBef>
              <a:buFont typeface="Arial" panose="020B0604020202020204" pitchFamily="34" charset="0"/>
              <a:buChar char="•"/>
            </a:pPr>
            <a:endParaRPr lang="en-GB" sz="1200" dirty="0" smtClean="0"/>
          </a:p>
          <a:p>
            <a:pPr marL="285750" indent="-285750" fontAlgn="base">
              <a:spcBef>
                <a:spcPts val="0"/>
              </a:spcBef>
              <a:buFont typeface="Arial" panose="020B0604020202020204" pitchFamily="34" charset="0"/>
              <a:buChar char="•"/>
            </a:pPr>
            <a:endParaRPr lang="en-GB" sz="1200" dirty="0"/>
          </a:p>
          <a:p>
            <a:pPr marL="285750" indent="-285750" fontAlgn="base">
              <a:spcBef>
                <a:spcPts val="0"/>
              </a:spcBef>
              <a:buFont typeface="Arial" panose="020B0604020202020204" pitchFamily="34" charset="0"/>
              <a:buChar char="•"/>
            </a:pPr>
            <a:endParaRPr lang="en-GB" sz="1200" dirty="0"/>
          </a:p>
          <a:p>
            <a:pPr marL="285750" indent="-285750" fontAlgn="base">
              <a:spcBef>
                <a:spcPts val="0"/>
              </a:spcBef>
              <a:buFont typeface="Arial" panose="020B0604020202020204" pitchFamily="34" charset="0"/>
              <a:buChar char="•"/>
            </a:pPr>
            <a:r>
              <a:rPr lang="en-GB" sz="1200" dirty="0"/>
              <a:t>I have explored outcomes and chance, using appropriate language, and am beginning to use numerical values to represent probability.   </a:t>
            </a:r>
          </a:p>
          <a:p>
            <a:pPr marL="171450" indent="-171450">
              <a:spcBef>
                <a:spcPts val="0"/>
              </a:spcBef>
              <a:buFont typeface="Arial" panose="020B0604020202020204" pitchFamily="34" charset="0"/>
              <a:buChar char="•"/>
            </a:pPr>
            <a:endParaRPr lang="en-US" sz="8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285750" indent="-285750" fontAlgn="base">
              <a:spcBef>
                <a:spcPts val="0"/>
              </a:spcBef>
              <a:buFont typeface="Arial" panose="020B0604020202020204" pitchFamily="34" charset="0"/>
              <a:buChar char="•"/>
            </a:pPr>
            <a:r>
              <a:rPr lang="en-GB" sz="1200" dirty="0"/>
              <a:t>I can choose a sensible hypothesis to investigate. I have explored the relationship between the type of data I have collected (including qualitative and quantitative) and how this can be manipulated and represented.  </a:t>
            </a:r>
            <a:endParaRPr lang="en-GB" sz="1200" dirty="0" smtClean="0"/>
          </a:p>
          <a:p>
            <a:pPr marL="285750" indent="-285750" fontAlgn="base">
              <a:spcBef>
                <a:spcPts val="0"/>
              </a:spcBef>
              <a:buFont typeface="Arial" panose="020B0604020202020204" pitchFamily="34" charset="0"/>
              <a:buChar char="•"/>
            </a:pPr>
            <a:endParaRPr lang="en-GB" sz="1200" dirty="0"/>
          </a:p>
          <a:p>
            <a:pPr marL="285750" indent="-285750" fontAlgn="base">
              <a:spcBef>
                <a:spcPts val="0"/>
              </a:spcBef>
              <a:buFont typeface="Arial" panose="020B0604020202020204" pitchFamily="34" charset="0"/>
              <a:buChar char="•"/>
            </a:pPr>
            <a:r>
              <a:rPr lang="en-GB" sz="1200" dirty="0"/>
              <a:t>I can make informed choices about how to organise and represent data, using a wide range of graphs and charts, including pie charts, frequency diagrams and frequency polygons</a:t>
            </a:r>
            <a:r>
              <a:rPr lang="en-GB" sz="1200" dirty="0" smtClean="0"/>
              <a:t>.</a:t>
            </a:r>
          </a:p>
          <a:p>
            <a:pPr fontAlgn="base">
              <a:spcBef>
                <a:spcPts val="0"/>
              </a:spcBef>
            </a:pPr>
            <a:r>
              <a:rPr lang="en-GB" sz="1200" dirty="0"/>
              <a:t> </a:t>
            </a:r>
            <a:endParaRPr lang="en-GB" sz="1200" dirty="0" smtClean="0"/>
          </a:p>
          <a:p>
            <a:pPr fontAlgn="base">
              <a:spcBef>
                <a:spcPts val="0"/>
              </a:spcBef>
            </a:pPr>
            <a:endParaRPr lang="en-GB" sz="1200" dirty="0"/>
          </a:p>
          <a:p>
            <a:pPr fontAlgn="base">
              <a:spcBef>
                <a:spcPts val="0"/>
              </a:spcBef>
            </a:pPr>
            <a:endParaRPr lang="en-GB" sz="1200" dirty="0" smtClean="0"/>
          </a:p>
          <a:p>
            <a:pPr fontAlgn="base">
              <a:spcBef>
                <a:spcPts val="0"/>
              </a:spcBef>
            </a:pPr>
            <a:endParaRPr lang="en-GB" sz="1200" dirty="0"/>
          </a:p>
          <a:p>
            <a:pPr marL="285750" indent="-285750" fontAlgn="base">
              <a:spcBef>
                <a:spcPts val="0"/>
              </a:spcBef>
              <a:buFont typeface="Arial" panose="020B0604020202020204" pitchFamily="34" charset="0"/>
              <a:buChar char="•"/>
            </a:pPr>
            <a:r>
              <a:rPr lang="en-GB" sz="1200" dirty="0"/>
              <a:t>I have explored trends and anomalies in data sets, investigating correlation between two variables. </a:t>
            </a:r>
          </a:p>
          <a:p>
            <a:pPr marL="285750" indent="-285750" fontAlgn="base">
              <a:spcBef>
                <a:spcPts val="0"/>
              </a:spcBef>
              <a:buFont typeface="Arial" panose="020B0604020202020204" pitchFamily="34" charset="0"/>
              <a:buChar char="•"/>
            </a:pPr>
            <a:r>
              <a:rPr lang="en-GB" sz="1200" dirty="0"/>
              <a:t>I have used data to draw conclusions about hypotheses and I have communicated my findings clearly. I can critique my own methods and findings. </a:t>
            </a:r>
            <a:endParaRPr lang="en-GB" sz="1200" dirty="0" smtClean="0"/>
          </a:p>
          <a:p>
            <a:pPr marL="285750" indent="-285750" fontAlgn="base">
              <a:spcBef>
                <a:spcPts val="0"/>
              </a:spcBef>
              <a:buFont typeface="Arial" panose="020B0604020202020204" pitchFamily="34" charset="0"/>
              <a:buChar char="•"/>
            </a:pPr>
            <a:endParaRPr lang="en-GB" sz="1200" dirty="0"/>
          </a:p>
          <a:p>
            <a:pPr marL="285750" indent="-285750" fontAlgn="base">
              <a:spcBef>
                <a:spcPts val="0"/>
              </a:spcBef>
              <a:buFont typeface="Arial" panose="020B0604020202020204" pitchFamily="34" charset="0"/>
              <a:buChar char="•"/>
            </a:pPr>
            <a:r>
              <a:rPr lang="en-GB" sz="1200" dirty="0"/>
              <a:t>I have systematically explored all the possible mutually exclusive outcomes of successive and combined events.  </a:t>
            </a:r>
          </a:p>
          <a:p>
            <a:endParaRPr lang="en-US" sz="8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p:txBody>
          <a:bodyPr>
            <a:normAutofit/>
          </a:bodyPr>
          <a:lstStyle/>
          <a:p>
            <a:pPr>
              <a:spcBef>
                <a:spcPts val="0"/>
              </a:spcBef>
            </a:pPr>
            <a:r>
              <a:rPr lang="en-GB" sz="1000" dirty="0"/>
              <a:t>Ambitious, capable learners: Exposure to GCSE questions throughout – look at stretching with tree diagrams for probability and other graphs such as cumulative and box plots. </a:t>
            </a:r>
            <a:endParaRPr lang="en-GB" sz="1000" dirty="0" smtClean="0"/>
          </a:p>
          <a:p>
            <a:pPr>
              <a:spcBef>
                <a:spcPts val="0"/>
              </a:spcBef>
            </a:pPr>
            <a:endParaRPr lang="en-GB" sz="1000" dirty="0" smtClean="0"/>
          </a:p>
          <a:p>
            <a:pPr>
              <a:spcBef>
                <a:spcPts val="0"/>
              </a:spcBef>
            </a:pPr>
            <a:r>
              <a:rPr lang="en-GB" sz="1000" dirty="0" smtClean="0"/>
              <a:t>Allow </a:t>
            </a:r>
            <a:r>
              <a:rPr lang="en-GB" sz="1000" dirty="0"/>
              <a:t>opportunities for learners to research probabilities.</a:t>
            </a:r>
            <a:endParaRPr lang="en-US" sz="1000" dirty="0"/>
          </a:p>
          <a:p>
            <a:pPr>
              <a:spcBef>
                <a:spcPts val="0"/>
              </a:spcBef>
            </a:pPr>
            <a:r>
              <a:rPr lang="en-GB" sz="1000" dirty="0"/>
              <a:t>Enterprising, creative contributors:  Students will investigate probabilities of popular games (lottery, </a:t>
            </a:r>
            <a:r>
              <a:rPr lang="en-GB" sz="1000" dirty="0" err="1"/>
              <a:t>etc</a:t>
            </a:r>
            <a:r>
              <a:rPr lang="en-GB" sz="1000" dirty="0"/>
              <a:t>) and work out how they make money and how probability is used to create a popular business model.</a:t>
            </a:r>
          </a:p>
          <a:p>
            <a:pPr>
              <a:spcBef>
                <a:spcPts val="0"/>
              </a:spcBef>
            </a:pPr>
            <a:endParaRPr lang="en-GB" sz="1000" dirty="0" smtClean="0"/>
          </a:p>
          <a:p>
            <a:pPr>
              <a:spcBef>
                <a:spcPts val="0"/>
              </a:spcBef>
            </a:pPr>
            <a:r>
              <a:rPr lang="en-GB" sz="1000" dirty="0" smtClean="0"/>
              <a:t>Ethical</a:t>
            </a:r>
            <a:r>
              <a:rPr lang="en-GB" sz="1000" dirty="0"/>
              <a:t>, informed citizens: analysis of real-life data to make informed decisions. Look at misleading graphs and understand why people may use these graphs to change political persuasions. </a:t>
            </a:r>
          </a:p>
          <a:p>
            <a:pPr>
              <a:spcBef>
                <a:spcPts val="0"/>
              </a:spcBef>
            </a:pPr>
            <a:endParaRPr lang="en-GB" sz="1000" dirty="0" smtClean="0"/>
          </a:p>
          <a:p>
            <a:pPr>
              <a:spcBef>
                <a:spcPts val="0"/>
              </a:spcBef>
            </a:pPr>
            <a:r>
              <a:rPr lang="en-GB" sz="1000" dirty="0" smtClean="0"/>
              <a:t>Healthy</a:t>
            </a:r>
            <a:r>
              <a:rPr lang="en-GB" sz="1000" dirty="0"/>
              <a:t>, confident individuals: Investigate graphs that represent nutrients in food. Research what the graph should look like for healthy individuals. </a:t>
            </a:r>
          </a:p>
          <a:p>
            <a:endParaRPr lang="en-GB" sz="10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a:normAutofit/>
          </a:bodyPr>
          <a:lstStyle/>
          <a:p>
            <a:pPr>
              <a:spcBef>
                <a:spcPts val="0"/>
              </a:spcBef>
            </a:pPr>
            <a:r>
              <a:rPr lang="en-US" sz="1000" dirty="0">
                <a:cs typeface="Segoe UI"/>
              </a:rPr>
              <a:t>Literacy</a:t>
            </a:r>
          </a:p>
          <a:p>
            <a:pPr>
              <a:spcBef>
                <a:spcPts val="0"/>
              </a:spcBef>
            </a:pPr>
            <a:endParaRPr lang="en-US" sz="1000" dirty="0">
              <a:cs typeface="Segoe UI"/>
            </a:endParaRPr>
          </a:p>
          <a:p>
            <a:pPr>
              <a:spcBef>
                <a:spcPts val="0"/>
              </a:spcBef>
            </a:pPr>
            <a:r>
              <a:rPr lang="en-US" sz="1000" dirty="0">
                <a:cs typeface="Segoe UI"/>
              </a:rPr>
              <a:t>Oracy: make a range of contributions to discussions</a:t>
            </a:r>
          </a:p>
          <a:p>
            <a:pPr>
              <a:spcBef>
                <a:spcPts val="0"/>
              </a:spcBef>
            </a:pPr>
            <a:endParaRPr lang="en-US" sz="1000" dirty="0">
              <a:cs typeface="Segoe UI"/>
            </a:endParaRPr>
          </a:p>
          <a:p>
            <a:pPr>
              <a:spcBef>
                <a:spcPts val="0"/>
              </a:spcBef>
            </a:pPr>
            <a:r>
              <a:rPr lang="en-US" sz="1000" dirty="0">
                <a:cs typeface="Segoe UI"/>
              </a:rPr>
              <a:t>Oracy: listen to and identify the main points of a process, sequence or viewpoint</a:t>
            </a:r>
          </a:p>
          <a:p>
            <a:pPr>
              <a:spcBef>
                <a:spcPts val="0"/>
              </a:spcBef>
            </a:pPr>
            <a:endParaRPr lang="en-US" sz="1000" dirty="0">
              <a:cs typeface="Segoe UI"/>
            </a:endParaRPr>
          </a:p>
          <a:p>
            <a:pPr>
              <a:spcBef>
                <a:spcPts val="0"/>
              </a:spcBef>
            </a:pPr>
            <a:r>
              <a:rPr lang="en-US" sz="1000" dirty="0">
                <a:cs typeface="Segoe UI"/>
              </a:rPr>
              <a:t>Reading: Identify key features of a text and understand why the author has used these</a:t>
            </a:r>
          </a:p>
          <a:p>
            <a:pPr>
              <a:spcBef>
                <a:spcPts val="0"/>
              </a:spcBef>
            </a:pPr>
            <a:endParaRPr lang="en-US" sz="1000" dirty="0" smtClean="0">
              <a:cs typeface="Segoe UI"/>
            </a:endParaRPr>
          </a:p>
          <a:p>
            <a:pPr>
              <a:spcBef>
                <a:spcPts val="0"/>
              </a:spcBef>
            </a:pPr>
            <a:endParaRPr lang="en-US" sz="1000" dirty="0">
              <a:cs typeface="Segoe UI"/>
            </a:endParaRPr>
          </a:p>
          <a:p>
            <a:pPr>
              <a:spcBef>
                <a:spcPts val="0"/>
              </a:spcBef>
            </a:pPr>
            <a:r>
              <a:rPr lang="en-US" sz="1000" dirty="0">
                <a:cs typeface="Segoe UI"/>
              </a:rPr>
              <a:t>DCF</a:t>
            </a:r>
          </a:p>
          <a:p>
            <a:pPr>
              <a:spcBef>
                <a:spcPts val="0"/>
              </a:spcBef>
            </a:pPr>
            <a:r>
              <a:rPr lang="en-US" sz="1000" dirty="0">
                <a:cs typeface="Segoe UI"/>
              </a:rPr>
              <a:t>Be able to extract and evaluate information from tables and graphs to answer questions.</a:t>
            </a:r>
          </a:p>
          <a:p>
            <a:pPr>
              <a:spcBef>
                <a:spcPts val="0"/>
              </a:spcBef>
            </a:pPr>
            <a:endParaRPr lang="en-US" sz="1000" dirty="0">
              <a:cs typeface="Segoe UI"/>
            </a:endParaRPr>
          </a:p>
          <a:p>
            <a:pPr>
              <a:spcBef>
                <a:spcPts val="0"/>
              </a:spcBef>
            </a:pPr>
            <a:r>
              <a:rPr lang="en-US" sz="1000" dirty="0">
                <a:cs typeface="Segoe UI"/>
              </a:rPr>
              <a:t>Be able to develop strategies for finding specific information online (finding exchange rates online; prices abroad etc.)</a:t>
            </a:r>
          </a:p>
          <a:p>
            <a:pPr>
              <a:spcBef>
                <a:spcPts val="0"/>
              </a:spcBef>
            </a:pPr>
            <a:endParaRPr lang="en-US" sz="10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a:bodyPr>
          <a:lstStyle/>
          <a:p>
            <a:pPr>
              <a:spcBef>
                <a:spcPts val="0"/>
              </a:spcBef>
            </a:pPr>
            <a:r>
              <a:rPr lang="en-GB" sz="1000" dirty="0"/>
              <a:t>Creativity &amp; innovation: Convince me that a certain graph is best for displaying certain data. Finding different ways to articulate and show this.</a:t>
            </a:r>
          </a:p>
          <a:p>
            <a:pPr>
              <a:spcBef>
                <a:spcPts val="0"/>
              </a:spcBef>
            </a:pPr>
            <a:endParaRPr lang="en-GB" sz="1000" dirty="0" smtClean="0"/>
          </a:p>
          <a:p>
            <a:pPr>
              <a:spcBef>
                <a:spcPts val="0"/>
              </a:spcBef>
            </a:pPr>
            <a:r>
              <a:rPr lang="en-GB" sz="1000" dirty="0" smtClean="0"/>
              <a:t>Personal </a:t>
            </a:r>
            <a:r>
              <a:rPr lang="en-GB" sz="1000" dirty="0"/>
              <a:t>effectiveness: confidence in asking and answering questions. FB and FF on pit stops and formal assessments to support learners to evaluate learning &amp; mistakes and identify ways to improve.</a:t>
            </a:r>
            <a:endParaRPr lang="en-US" sz="1000" dirty="0"/>
          </a:p>
          <a:p>
            <a:pPr>
              <a:spcBef>
                <a:spcPts val="0"/>
              </a:spcBef>
            </a:pPr>
            <a:endParaRPr lang="en-GB" sz="1000" dirty="0" smtClean="0"/>
          </a:p>
          <a:p>
            <a:pPr>
              <a:spcBef>
                <a:spcPts val="0"/>
              </a:spcBef>
            </a:pPr>
            <a:r>
              <a:rPr lang="en-GB" sz="1000" dirty="0" smtClean="0"/>
              <a:t>Critical </a:t>
            </a:r>
            <a:r>
              <a:rPr lang="en-GB" sz="1000" dirty="0"/>
              <a:t>thinking and problem solving: links to strategic competence, using Numeracy and Reasoning questions to think about the steps for problem solving.</a:t>
            </a:r>
            <a:endParaRPr lang="en-US" sz="1000" dirty="0"/>
          </a:p>
          <a:p>
            <a:pPr>
              <a:spcBef>
                <a:spcPts val="0"/>
              </a:spcBef>
            </a:pPr>
            <a:endParaRPr lang="en-GB" sz="1000" dirty="0" smtClean="0"/>
          </a:p>
          <a:p>
            <a:pPr>
              <a:spcBef>
                <a:spcPts val="0"/>
              </a:spcBef>
            </a:pPr>
            <a:r>
              <a:rPr lang="en-GB" sz="1000" dirty="0" smtClean="0"/>
              <a:t>Planning </a:t>
            </a:r>
            <a:r>
              <a:rPr lang="en-GB" sz="1000" dirty="0"/>
              <a:t>&amp; organisation: Practise of OCW questions and looking at the organisation of their work. Planning a game by using probability to maximise winnings.</a:t>
            </a:r>
          </a:p>
          <a:p>
            <a:endParaRPr lang="en-GB" sz="10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a:normAutofit/>
          </a:bodyPr>
          <a:lstStyle/>
          <a:p>
            <a:pPr>
              <a:spcBef>
                <a:spcPts val="0"/>
              </a:spcBef>
            </a:pPr>
            <a:r>
              <a:rPr lang="en-GB" sz="1000" dirty="0">
                <a:cs typeface="Segoe UI"/>
              </a:rPr>
              <a:t>Build on previous knowledge and experience to engage interest: use of similar methods and resources from previous learning programs to encourage learners to participate and discover the next steps. </a:t>
            </a:r>
            <a:r>
              <a:rPr lang="en-US" sz="1000" dirty="0">
                <a:cs typeface="Segoe UI"/>
              </a:rPr>
              <a:t>​​</a:t>
            </a:r>
          </a:p>
          <a:p>
            <a:pPr>
              <a:spcBef>
                <a:spcPts val="0"/>
              </a:spcBef>
            </a:pPr>
            <a:r>
              <a:rPr lang="en-GB" sz="1000" dirty="0">
                <a:cs typeface="Segoe UI"/>
              </a:rPr>
              <a:t>​</a:t>
            </a:r>
            <a:r>
              <a:rPr lang="en-US" sz="1000" dirty="0" smtClean="0">
                <a:cs typeface="Segoe UI"/>
              </a:rPr>
              <a:t>​</a:t>
            </a:r>
            <a:endParaRPr lang="en-US" sz="1000" dirty="0">
              <a:cs typeface="Segoe UI"/>
            </a:endParaRPr>
          </a:p>
          <a:p>
            <a:pPr>
              <a:spcBef>
                <a:spcPts val="0"/>
              </a:spcBef>
            </a:pPr>
            <a:r>
              <a:rPr lang="en-GB" sz="1000" dirty="0">
                <a:cs typeface="Segoe UI"/>
              </a:rPr>
              <a:t>Sustained pupil effort to reach high but achievable targets: use of FB and FF to help improve learning. Structured exposure to exam questions to allow for success at all levels e.g. multiplication is repeated addition.</a:t>
            </a:r>
            <a:r>
              <a:rPr lang="en-US" sz="1000" dirty="0">
                <a:cs typeface="Segoe UI"/>
              </a:rPr>
              <a:t>​</a:t>
            </a:r>
          </a:p>
          <a:p>
            <a:pPr>
              <a:spcBef>
                <a:spcPts val="0"/>
              </a:spcBef>
            </a:pPr>
            <a:r>
              <a:rPr lang="en-GB" sz="1000" dirty="0">
                <a:cs typeface="Segoe UI"/>
              </a:rPr>
              <a:t>​</a:t>
            </a:r>
            <a:r>
              <a:rPr lang="en-US" sz="1000" dirty="0" smtClean="0">
                <a:cs typeface="Segoe UI"/>
              </a:rPr>
              <a:t>​</a:t>
            </a:r>
            <a:r>
              <a:rPr lang="en-GB" sz="1000" dirty="0" smtClean="0">
                <a:cs typeface="Segoe UI"/>
              </a:rPr>
              <a:t>​</a:t>
            </a:r>
            <a:r>
              <a:rPr lang="en-US" sz="1000" dirty="0">
                <a:cs typeface="Segoe UI"/>
              </a:rPr>
              <a:t>​</a:t>
            </a:r>
          </a:p>
          <a:p>
            <a:pPr>
              <a:spcBef>
                <a:spcPts val="0"/>
              </a:spcBef>
            </a:pPr>
            <a:r>
              <a:rPr lang="en-GB" sz="1000" dirty="0">
                <a:cs typeface="Segoe UI"/>
              </a:rPr>
              <a:t>Creating authentic contexts for learning: use of current tax bands; currency conversions, real life data to find averages, </a:t>
            </a:r>
            <a:r>
              <a:rPr lang="en-GB" sz="1000" dirty="0" err="1">
                <a:cs typeface="Segoe UI"/>
              </a:rPr>
              <a:t>etc</a:t>
            </a:r>
            <a:r>
              <a:rPr lang="en-GB" sz="1000" dirty="0">
                <a:cs typeface="Segoe UI"/>
              </a:rPr>
              <a:t> within problems. </a:t>
            </a:r>
            <a:r>
              <a:rPr lang="en-US" sz="1000" dirty="0">
                <a:cs typeface="Segoe UI"/>
              </a:rPr>
              <a:t>​​</a:t>
            </a:r>
          </a:p>
          <a:p>
            <a:pPr>
              <a:spcBef>
                <a:spcPts val="0"/>
              </a:spcBef>
            </a:pPr>
            <a:r>
              <a:rPr lang="en-GB" sz="1000" dirty="0">
                <a:cs typeface="Segoe UI"/>
              </a:rPr>
              <a:t>​</a:t>
            </a:r>
            <a:r>
              <a:rPr lang="en-US" sz="1000" dirty="0">
                <a:cs typeface="Segoe UI"/>
              </a:rPr>
              <a:t>​</a:t>
            </a:r>
          </a:p>
          <a:p>
            <a:endParaRPr lang="en-US" sz="10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a:noAutofit/>
          </a:bodyPr>
          <a:lstStyle/>
          <a:p>
            <a:pPr fontAlgn="base">
              <a:spcBef>
                <a:spcPts val="0"/>
              </a:spcBef>
            </a:pPr>
            <a:r>
              <a:rPr lang="en-GB" sz="1050" dirty="0"/>
              <a:t>Use of increasing complex graphs to analyse data. </a:t>
            </a:r>
          </a:p>
          <a:p>
            <a:pPr fontAlgn="base">
              <a:spcBef>
                <a:spcPts val="0"/>
              </a:spcBef>
            </a:pPr>
            <a:endParaRPr lang="en-GB" sz="1050" dirty="0"/>
          </a:p>
          <a:p>
            <a:pPr fontAlgn="base">
              <a:spcBef>
                <a:spcPts val="0"/>
              </a:spcBef>
            </a:pPr>
            <a:r>
              <a:rPr lang="en-GB" sz="1050" dirty="0"/>
              <a:t>Use of excel to use produce graphs. </a:t>
            </a:r>
          </a:p>
          <a:p>
            <a:pPr fontAlgn="base">
              <a:spcBef>
                <a:spcPts val="0"/>
              </a:spcBef>
            </a:pPr>
            <a:endParaRPr lang="en-GB" sz="1050" dirty="0"/>
          </a:p>
          <a:p>
            <a:pPr fontAlgn="base">
              <a:spcBef>
                <a:spcPts val="0"/>
              </a:spcBef>
            </a:pPr>
            <a:r>
              <a:rPr lang="en-GB" sz="1050" dirty="0"/>
              <a:t>Build on averages knowledge – list, table, estimated. </a:t>
            </a:r>
          </a:p>
          <a:p>
            <a:pPr>
              <a:spcBef>
                <a:spcPts val="0"/>
              </a:spcBef>
            </a:pPr>
            <a:endParaRPr lang="en-GB" sz="1050" dirty="0"/>
          </a:p>
          <a:p>
            <a:pPr>
              <a:spcBef>
                <a:spcPts val="0"/>
              </a:spcBef>
            </a:pPr>
            <a:r>
              <a:rPr lang="en-GB" sz="1050" dirty="0"/>
              <a:t>When given an answer being able to find the original probabilities.</a:t>
            </a:r>
          </a:p>
          <a:p>
            <a:endParaRPr lang="en-US" sz="105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400" dirty="0"/>
              <a:t>Conceptual understanding</a:t>
            </a:r>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pPr fontAlgn="base">
              <a:spcBef>
                <a:spcPts val="0"/>
              </a:spcBef>
            </a:pPr>
            <a:r>
              <a:rPr lang="en-GB" sz="1050" dirty="0"/>
              <a:t>Correct use of order of operations when calculating averages. </a:t>
            </a:r>
          </a:p>
          <a:p>
            <a:pPr>
              <a:spcBef>
                <a:spcPts val="0"/>
              </a:spcBef>
            </a:pPr>
            <a:endParaRPr lang="en-GB" sz="1050" dirty="0"/>
          </a:p>
          <a:p>
            <a:pPr>
              <a:spcBef>
                <a:spcPts val="0"/>
              </a:spcBef>
            </a:pPr>
            <a:r>
              <a:rPr lang="en-GB" sz="1050" dirty="0"/>
              <a:t>Understanding probability can be expressed as a fraction, decimal and percentage</a:t>
            </a:r>
            <a:endParaRPr lang="en-US" sz="105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400" dirty="0"/>
              <a:t>Communication using Symbols</a:t>
            </a:r>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pPr>
              <a:spcBef>
                <a:spcPts val="0"/>
              </a:spcBef>
            </a:pPr>
            <a:r>
              <a:rPr lang="en-GB" sz="1050" dirty="0">
                <a:cs typeface="Segoe UI"/>
              </a:rPr>
              <a:t>Ability to graph knowledge to compare data and choose which graph is best to compare based on the data.</a:t>
            </a:r>
            <a:endParaRPr lang="en-US" sz="1050" dirty="0">
              <a:cs typeface="Segoe UI"/>
            </a:endParaRPr>
          </a:p>
          <a:p>
            <a:pPr>
              <a:spcBef>
                <a:spcPts val="0"/>
              </a:spcBef>
            </a:pPr>
            <a:r>
              <a:rPr lang="en-GB" sz="1050" dirty="0">
                <a:cs typeface="Segoe UI"/>
              </a:rPr>
              <a:t>​</a:t>
            </a:r>
          </a:p>
          <a:p>
            <a:pPr>
              <a:spcBef>
                <a:spcPts val="0"/>
              </a:spcBef>
            </a:pPr>
            <a:r>
              <a:rPr lang="en-GB" sz="1050" dirty="0">
                <a:cs typeface="Segoe UI"/>
              </a:rPr>
              <a:t>Solving probability problems in real contexts (games, attendance, winning, </a:t>
            </a:r>
            <a:r>
              <a:rPr lang="en-GB" sz="1050" dirty="0" err="1">
                <a:cs typeface="Segoe UI"/>
              </a:rPr>
              <a:t>etc</a:t>
            </a:r>
            <a:r>
              <a:rPr lang="en-GB" sz="1050" dirty="0">
                <a:cs typeface="Segoe UI"/>
              </a:rPr>
              <a:t>)</a:t>
            </a:r>
            <a:endParaRPr lang="en-US" sz="1050" dirty="0">
              <a:cs typeface="Segoe UI"/>
            </a:endParaRPr>
          </a:p>
          <a:p>
            <a:pPr>
              <a:spcBef>
                <a:spcPts val="0"/>
              </a:spcBef>
            </a:pPr>
            <a:r>
              <a:rPr lang="en-GB" sz="1050" dirty="0">
                <a:cs typeface="Segoe UI"/>
              </a:rPr>
              <a:t>​</a:t>
            </a:r>
          </a:p>
          <a:p>
            <a:pPr>
              <a:spcBef>
                <a:spcPts val="0"/>
              </a:spcBef>
            </a:pPr>
            <a:r>
              <a:rPr lang="en-GB" sz="1050" dirty="0">
                <a:cs typeface="Segoe UI"/>
              </a:rPr>
              <a:t>Create a table to collect data and decide whether to use a tally or grouped table depending on context.</a:t>
            </a:r>
            <a:endParaRPr lang="en-US" sz="1050" dirty="0">
              <a:cs typeface="Segoe UI"/>
            </a:endParaRPr>
          </a:p>
          <a:p>
            <a:endParaRPr lang="en-US" sz="105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400" dirty="0"/>
              <a:t>Strategic competence</a:t>
            </a:r>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pPr fontAlgn="base">
              <a:spcBef>
                <a:spcPts val="0"/>
              </a:spcBef>
            </a:pPr>
            <a:r>
              <a:rPr lang="en-GB" sz="1050" dirty="0"/>
              <a:t>Link to number lines and axes on a graph. </a:t>
            </a:r>
          </a:p>
          <a:p>
            <a:pPr>
              <a:spcBef>
                <a:spcPts val="0"/>
              </a:spcBef>
            </a:pPr>
            <a:endParaRPr lang="en-GB" sz="1050" dirty="0"/>
          </a:p>
          <a:p>
            <a:pPr fontAlgn="base">
              <a:spcBef>
                <a:spcPts val="0"/>
              </a:spcBef>
            </a:pPr>
            <a:r>
              <a:rPr lang="en-GB" sz="1050" dirty="0"/>
              <a:t>Describe patterns and relationships shown in graphs. </a:t>
            </a:r>
          </a:p>
          <a:p>
            <a:pPr>
              <a:spcBef>
                <a:spcPts val="0"/>
              </a:spcBef>
            </a:pPr>
            <a:endParaRPr lang="en-GB" sz="1050" dirty="0"/>
          </a:p>
          <a:p>
            <a:pPr fontAlgn="base">
              <a:spcBef>
                <a:spcPts val="0"/>
              </a:spcBef>
            </a:pPr>
            <a:r>
              <a:rPr lang="en-GB" sz="1050" dirty="0"/>
              <a:t>Perform calculations efficiently to calculate averages. </a:t>
            </a:r>
          </a:p>
          <a:p>
            <a:pPr fontAlgn="base">
              <a:spcBef>
                <a:spcPts val="0"/>
              </a:spcBef>
            </a:pPr>
            <a:endParaRPr lang="en-GB" sz="1050" dirty="0"/>
          </a:p>
          <a:p>
            <a:pPr fontAlgn="base">
              <a:spcBef>
                <a:spcPts val="0"/>
              </a:spcBef>
            </a:pPr>
            <a:r>
              <a:rPr lang="en-GB" sz="1050" dirty="0"/>
              <a:t>Links between fractions and decimals to compare probabilities. </a:t>
            </a:r>
          </a:p>
          <a:p>
            <a:pPr>
              <a:spcBef>
                <a:spcPts val="0"/>
              </a:spcBef>
            </a:pPr>
            <a:endParaRPr lang="en-US" sz="105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400" dirty="0"/>
              <a:t>Fluency</a:t>
            </a:r>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pPr>
              <a:spcBef>
                <a:spcPts val="0"/>
              </a:spcBef>
            </a:pPr>
            <a:r>
              <a:rPr lang="en-GB" sz="1050" dirty="0"/>
              <a:t>Explain which graph would be best used for a defined context.</a:t>
            </a:r>
            <a:endParaRPr lang="en-US" sz="1050" dirty="0"/>
          </a:p>
          <a:p>
            <a:pPr>
              <a:spcBef>
                <a:spcPts val="0"/>
              </a:spcBef>
            </a:pPr>
            <a:endParaRPr lang="en-GB" sz="1050" dirty="0"/>
          </a:p>
          <a:p>
            <a:pPr>
              <a:spcBef>
                <a:spcPts val="0"/>
              </a:spcBef>
            </a:pPr>
            <a:r>
              <a:rPr lang="en-GB" sz="1050" dirty="0"/>
              <a:t>Explain why a game or dice may be biased using relative frequency.</a:t>
            </a:r>
          </a:p>
          <a:p>
            <a:pPr>
              <a:spcBef>
                <a:spcPts val="0"/>
              </a:spcBef>
            </a:pPr>
            <a:endParaRPr lang="en-GB" sz="1050" dirty="0"/>
          </a:p>
          <a:p>
            <a:pPr>
              <a:spcBef>
                <a:spcPts val="0"/>
              </a:spcBef>
            </a:pPr>
            <a:r>
              <a:rPr lang="en-GB" sz="1050" dirty="0"/>
              <a:t>Justify why probabilities cannot exceed 1 / 100%.</a:t>
            </a:r>
          </a:p>
          <a:p>
            <a:pPr>
              <a:spcBef>
                <a:spcPts val="0"/>
              </a:spcBef>
            </a:pPr>
            <a:endParaRPr lang="en-GB" sz="1050" dirty="0"/>
          </a:p>
          <a:p>
            <a:pPr>
              <a:spcBef>
                <a:spcPts val="0"/>
              </a:spcBef>
            </a:pPr>
            <a:r>
              <a:rPr lang="en-GB" sz="1050" dirty="0"/>
              <a:t>Justify what makes a good or bad question in a questionnaire.</a:t>
            </a:r>
          </a:p>
          <a:p>
            <a:pPr>
              <a:spcBef>
                <a:spcPts val="0"/>
              </a:spcBef>
            </a:pPr>
            <a:endParaRPr lang="en-US" sz="105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400" dirty="0"/>
              <a:t>Logical reasoning </a:t>
            </a:r>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pPr>
              <a:spcBef>
                <a:spcPts val="0"/>
              </a:spcBef>
            </a:pPr>
            <a:r>
              <a:rPr lang="en-US" sz="1050" dirty="0">
                <a:cs typeface="Segoe UI"/>
              </a:rPr>
              <a:t>Students need to understand that a probability over 1 is impossible, if they get that answer, they have made a mistake.</a:t>
            </a:r>
          </a:p>
          <a:p>
            <a:pPr>
              <a:spcBef>
                <a:spcPts val="0"/>
              </a:spcBef>
            </a:pPr>
            <a:endParaRPr lang="en-US" sz="1050" dirty="0">
              <a:cs typeface="Segoe UI"/>
            </a:endParaRPr>
          </a:p>
          <a:p>
            <a:pPr>
              <a:spcBef>
                <a:spcPts val="0"/>
              </a:spcBef>
            </a:pPr>
            <a:r>
              <a:rPr lang="en-US" sz="1050" dirty="0">
                <a:cs typeface="Segoe UI"/>
              </a:rPr>
              <a:t>SALT on graphs.</a:t>
            </a:r>
          </a:p>
          <a:p>
            <a:pPr>
              <a:spcBef>
                <a:spcPts val="0"/>
              </a:spcBef>
            </a:pPr>
            <a:r>
              <a:rPr lang="en-US" sz="1050" dirty="0" smtClean="0">
                <a:cs typeface="Segoe UI"/>
              </a:rPr>
              <a:t>Scale – independent on horizontal and dependent on vertical.</a:t>
            </a:r>
            <a:endParaRPr lang="en-US" sz="1050" dirty="0">
              <a:cs typeface="Segoe UI"/>
            </a:endParaRPr>
          </a:p>
          <a:p>
            <a:pPr>
              <a:spcBef>
                <a:spcPts val="0"/>
              </a:spcBef>
            </a:pPr>
            <a:r>
              <a:rPr lang="en-US" sz="1050" dirty="0" smtClean="0">
                <a:cs typeface="Segoe UI"/>
              </a:rPr>
              <a:t>Axis – scale shown, evenly incremented.</a:t>
            </a:r>
            <a:endParaRPr lang="en-US" sz="1050" dirty="0">
              <a:cs typeface="Segoe UI"/>
            </a:endParaRPr>
          </a:p>
          <a:p>
            <a:pPr>
              <a:spcBef>
                <a:spcPts val="0"/>
              </a:spcBef>
            </a:pPr>
            <a:r>
              <a:rPr lang="en-US" sz="1050" dirty="0" smtClean="0">
                <a:cs typeface="Segoe UI"/>
              </a:rPr>
              <a:t>Label – labelled with names and units.</a:t>
            </a:r>
            <a:endParaRPr lang="en-US" sz="1050" dirty="0">
              <a:cs typeface="Segoe UI"/>
            </a:endParaRPr>
          </a:p>
          <a:p>
            <a:pPr>
              <a:spcBef>
                <a:spcPts val="0"/>
              </a:spcBef>
            </a:pPr>
            <a:r>
              <a:rPr lang="en-US" sz="1050" dirty="0" smtClean="0">
                <a:cs typeface="Segoe UI"/>
              </a:rPr>
              <a:t>Title – explain the purpose of the graph.</a:t>
            </a:r>
            <a:endParaRPr lang="en-US" sz="1050" dirty="0">
              <a:cs typeface="Segoe UI"/>
            </a:endParaRPr>
          </a:p>
          <a:p>
            <a:pPr>
              <a:spcBef>
                <a:spcPts val="0"/>
              </a:spcBef>
            </a:pPr>
            <a:endParaRPr lang="en-US" sz="105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pPr marL="171450" indent="-171450" fontAlgn="base">
              <a:buFont typeface="Arial"/>
              <a:buChar char="•"/>
            </a:pPr>
            <a:r>
              <a:rPr lang="en-GB" sz="1000" dirty="0"/>
              <a:t>Writing fractions</a:t>
            </a:r>
          </a:p>
          <a:p>
            <a:pPr marL="171450" indent="-171450">
              <a:buFont typeface="Arial"/>
              <a:buChar char="•"/>
            </a:pPr>
            <a:r>
              <a:rPr lang="en-GB" sz="1000" dirty="0"/>
              <a:t>Simplifying fractions</a:t>
            </a:r>
          </a:p>
          <a:p>
            <a:pPr marL="171450" indent="-171450">
              <a:buFont typeface="Arial"/>
              <a:buChar char="•"/>
            </a:pPr>
            <a:r>
              <a:rPr lang="en-GB" sz="1000" dirty="0"/>
              <a:t>Fractions of amounts</a:t>
            </a:r>
          </a:p>
          <a:p>
            <a:pPr marL="171450" indent="-171450">
              <a:buFont typeface="Arial"/>
              <a:buChar char="•"/>
            </a:pPr>
            <a:r>
              <a:rPr lang="en-GB" sz="1000" dirty="0"/>
              <a:t>Multiplication of fractions and decimals</a:t>
            </a:r>
          </a:p>
          <a:p>
            <a:pPr marL="171450" indent="-171450">
              <a:buFont typeface="Arial"/>
              <a:buChar char="•"/>
            </a:pPr>
            <a:r>
              <a:rPr lang="en-GB" sz="1000" dirty="0"/>
              <a:t>Addition of fractions and decimals</a:t>
            </a:r>
          </a:p>
          <a:p>
            <a:pPr marL="171450" indent="-171450">
              <a:buFont typeface="Arial"/>
              <a:buChar char="•"/>
            </a:pPr>
            <a:r>
              <a:rPr lang="en-GB" sz="1000" dirty="0"/>
              <a:t>Labelling scales appropriately</a:t>
            </a:r>
          </a:p>
          <a:p>
            <a:endParaRPr lang="en-US" sz="10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a:xfrm>
            <a:off x="325821" y="4301345"/>
            <a:ext cx="4190383" cy="3013856"/>
          </a:xfrm>
        </p:spPr>
        <p:txBody>
          <a:bodyPr>
            <a:noAutofit/>
          </a:bodyPr>
          <a:lstStyle/>
          <a:p>
            <a:pPr>
              <a:spcBef>
                <a:spcPts val="0"/>
              </a:spcBef>
            </a:pPr>
            <a:r>
              <a:rPr lang="en-US" sz="900" dirty="0">
                <a:latin typeface="MASSILIA VF"/>
              </a:rPr>
              <a:t>Data handling cycle</a:t>
            </a:r>
          </a:p>
          <a:p>
            <a:pPr marL="285750" indent="-285750">
              <a:spcBef>
                <a:spcPts val="0"/>
              </a:spcBef>
              <a:buFont typeface="Arial" panose="020B0604020202020204" pitchFamily="34" charset="0"/>
              <a:buChar char="•"/>
            </a:pPr>
            <a:r>
              <a:rPr lang="en-GB" sz="900" dirty="0">
                <a:latin typeface="MASSILIA VF"/>
                <a:ea typeface="Calibri"/>
                <a:cs typeface="Calibri"/>
              </a:rPr>
              <a:t>Understand each section of the handling data cycle</a:t>
            </a:r>
            <a:endParaRPr lang="en-US" sz="900" dirty="0">
              <a:latin typeface="MASSILIA VF"/>
              <a:ea typeface="Calibri"/>
              <a:cs typeface="Calibri"/>
            </a:endParaRPr>
          </a:p>
          <a:p>
            <a:pPr marL="285750" indent="-285750">
              <a:spcBef>
                <a:spcPts val="0"/>
              </a:spcBef>
              <a:buFont typeface="Arial" panose="020B0604020202020204" pitchFamily="34" charset="0"/>
              <a:buChar char="•"/>
            </a:pPr>
            <a:r>
              <a:rPr lang="en-GB" sz="900" dirty="0">
                <a:latin typeface="MASSILIA VF"/>
                <a:ea typeface="Calibri"/>
                <a:cs typeface="Calibri"/>
              </a:rPr>
              <a:t>Understand hypotheses and write a hypothesis that can be tested</a:t>
            </a:r>
            <a:endParaRPr lang="en-US" sz="900" dirty="0">
              <a:latin typeface="MASSILIA VF"/>
              <a:ea typeface="Calibri"/>
              <a:cs typeface="Calibri"/>
            </a:endParaRPr>
          </a:p>
          <a:p>
            <a:pPr>
              <a:spcBef>
                <a:spcPts val="0"/>
              </a:spcBef>
            </a:pPr>
            <a:r>
              <a:rPr lang="en-US" sz="900" dirty="0">
                <a:latin typeface="MASSILIA VF"/>
                <a:ea typeface="Calibri"/>
                <a:cs typeface="Calibri"/>
              </a:rPr>
              <a:t>Collecting data</a:t>
            </a:r>
          </a:p>
          <a:p>
            <a:pPr marL="285750" indent="-285750">
              <a:spcBef>
                <a:spcPts val="0"/>
              </a:spcBef>
              <a:buFont typeface="Arial" panose="020B0604020202020204" pitchFamily="34" charset="0"/>
              <a:buChar char="•"/>
            </a:pPr>
            <a:r>
              <a:rPr lang="en-GB" sz="900" dirty="0">
                <a:latin typeface="MASSILIA VF"/>
                <a:ea typeface="Calibri"/>
                <a:cs typeface="Calibri"/>
              </a:rPr>
              <a:t>Identify different ways to collect data and understand their strengths &amp; weaknesses. </a:t>
            </a:r>
            <a:endParaRPr lang="en-US" sz="900" dirty="0">
              <a:latin typeface="MASSILIA VF"/>
              <a:ea typeface="Calibri"/>
              <a:cs typeface="Calibri"/>
            </a:endParaRPr>
          </a:p>
          <a:p>
            <a:pPr marL="285750" indent="-285750">
              <a:spcBef>
                <a:spcPts val="0"/>
              </a:spcBef>
              <a:buFont typeface="Arial" panose="020B0604020202020204" pitchFamily="34" charset="0"/>
              <a:buChar char="•"/>
            </a:pPr>
            <a:r>
              <a:rPr lang="en-GB" sz="900" dirty="0">
                <a:latin typeface="MASSILIA VF"/>
                <a:ea typeface="Calibri"/>
                <a:cs typeface="Calibri"/>
              </a:rPr>
              <a:t>Collect different types of data to answer a variety of questions that have been posed</a:t>
            </a:r>
            <a:endParaRPr lang="en-US" sz="900" dirty="0">
              <a:latin typeface="MASSILIA VF"/>
              <a:ea typeface="Calibri"/>
              <a:cs typeface="Calibri"/>
            </a:endParaRPr>
          </a:p>
          <a:p>
            <a:pPr marL="285750" indent="-285750">
              <a:spcBef>
                <a:spcPts val="0"/>
              </a:spcBef>
              <a:buFont typeface="Arial" panose="020B0604020202020204" pitchFamily="34" charset="0"/>
              <a:buChar char="•"/>
            </a:pPr>
            <a:r>
              <a:rPr lang="en-GB" sz="900" dirty="0">
                <a:latin typeface="MASSILIA VF"/>
                <a:ea typeface="Calibri"/>
                <a:cs typeface="Calibri"/>
              </a:rPr>
              <a:t>Demonstrate an understanding of the importance of collecting relevant data</a:t>
            </a:r>
            <a:endParaRPr lang="en-US" sz="900" dirty="0">
              <a:latin typeface="MASSILIA VF"/>
              <a:ea typeface="Calibri"/>
              <a:cs typeface="Calibri"/>
            </a:endParaRPr>
          </a:p>
          <a:p>
            <a:pPr marL="285750" indent="-285750">
              <a:spcBef>
                <a:spcPts val="0"/>
              </a:spcBef>
              <a:buFont typeface="Arial" panose="020B0604020202020204" pitchFamily="34" charset="0"/>
              <a:buChar char="•"/>
            </a:pPr>
            <a:r>
              <a:rPr lang="en-GB" sz="900" dirty="0">
                <a:latin typeface="MASSILIA VF"/>
                <a:ea typeface="Calibri"/>
                <a:cs typeface="Calibri"/>
              </a:rPr>
              <a:t>Understand the different types of data </a:t>
            </a:r>
          </a:p>
          <a:p>
            <a:pPr>
              <a:spcBef>
                <a:spcPts val="0"/>
              </a:spcBef>
            </a:pPr>
            <a:r>
              <a:rPr lang="en-GB" sz="900" dirty="0">
                <a:latin typeface="MASSILIA VF"/>
                <a:ea typeface="Calibri"/>
                <a:cs typeface="Calibri"/>
              </a:rPr>
              <a:t>Representing and interpreting data</a:t>
            </a:r>
          </a:p>
          <a:p>
            <a:pPr marL="285750" indent="-285750">
              <a:spcBef>
                <a:spcPts val="0"/>
              </a:spcBef>
              <a:buFont typeface="Arial" panose="020B0604020202020204" pitchFamily="34" charset="0"/>
              <a:buChar char="•"/>
            </a:pPr>
            <a:r>
              <a:rPr lang="en-GB" sz="900" dirty="0">
                <a:latin typeface="MASSILIA VF"/>
                <a:ea typeface="Calibri"/>
                <a:cs typeface="Calibri"/>
              </a:rPr>
              <a:t>Represent information by creating a variety of appropriate charts including tally charts, frequency tables, bar graphs and line graphs </a:t>
            </a:r>
          </a:p>
          <a:p>
            <a:pPr marL="285750" indent="-285750">
              <a:spcBef>
                <a:spcPts val="0"/>
              </a:spcBef>
              <a:buFont typeface="Arial" panose="020B0604020202020204" pitchFamily="34" charset="0"/>
              <a:buChar char="•"/>
            </a:pPr>
            <a:r>
              <a:rPr lang="en-GB" sz="900" dirty="0">
                <a:latin typeface="MASSILIA VF"/>
                <a:ea typeface="Calibri"/>
                <a:cs typeface="Calibri"/>
              </a:rPr>
              <a:t>Understand different scales and axes </a:t>
            </a:r>
          </a:p>
          <a:p>
            <a:pPr marL="285750" indent="-285750">
              <a:spcBef>
                <a:spcPts val="0"/>
              </a:spcBef>
              <a:buFont typeface="Arial" panose="020B0604020202020204" pitchFamily="34" charset="0"/>
              <a:buChar char="•"/>
            </a:pPr>
            <a:r>
              <a:rPr lang="en-GB" sz="900" dirty="0">
                <a:latin typeface="MASSILIA VF"/>
                <a:ea typeface="Calibri"/>
                <a:cs typeface="Calibri"/>
              </a:rPr>
              <a:t>Identify positive and negative aspects of each chart</a:t>
            </a:r>
          </a:p>
          <a:p>
            <a:pPr marL="285750" indent="-285750">
              <a:spcBef>
                <a:spcPts val="0"/>
              </a:spcBef>
              <a:buFont typeface="Arial" panose="020B0604020202020204" pitchFamily="34" charset="0"/>
              <a:buChar char="•"/>
            </a:pPr>
            <a:r>
              <a:rPr lang="en-GB" sz="900" dirty="0">
                <a:latin typeface="MASSILIA VF"/>
                <a:ea typeface="Calibri"/>
                <a:cs typeface="Calibri"/>
              </a:rPr>
              <a:t>Used different scales to extract and interpret information from a range of diagrams, tables and graphs, including pie charts with simple fractions and proportions</a:t>
            </a:r>
          </a:p>
          <a:p>
            <a:pPr marL="285750" indent="-285750">
              <a:spcBef>
                <a:spcPts val="0"/>
              </a:spcBef>
              <a:buFont typeface="Arial" panose="020B0604020202020204" pitchFamily="34" charset="0"/>
              <a:buChar char="•"/>
            </a:pPr>
            <a:r>
              <a:rPr lang="en-GB" sz="900" dirty="0">
                <a:latin typeface="MASSILIA VF"/>
                <a:ea typeface="Calibri"/>
                <a:cs typeface="Calibri"/>
              </a:rPr>
              <a:t>Recognise any trends that are seen </a:t>
            </a:r>
          </a:p>
          <a:p>
            <a:pPr>
              <a:spcBef>
                <a:spcPts val="0"/>
              </a:spcBef>
            </a:pPr>
            <a:r>
              <a:rPr lang="en-GB" sz="900" dirty="0">
                <a:latin typeface="MASSILIA VF"/>
                <a:cs typeface="Calibri"/>
              </a:rPr>
              <a:t>Probability</a:t>
            </a:r>
          </a:p>
          <a:p>
            <a:pPr marL="285750" indent="-285750">
              <a:spcBef>
                <a:spcPts val="0"/>
              </a:spcBef>
              <a:buFont typeface="Arial" panose="020B0604020202020204" pitchFamily="34" charset="0"/>
              <a:buChar char="•"/>
            </a:pPr>
            <a:r>
              <a:rPr lang="en-GB" sz="900" dirty="0">
                <a:latin typeface="MASSILIA VF"/>
                <a:cs typeface="Calibri"/>
              </a:rPr>
              <a:t>Explored outcomes and chance using appropriate language</a:t>
            </a:r>
          </a:p>
          <a:p>
            <a:pPr marL="285750" indent="-285750">
              <a:spcBef>
                <a:spcPts val="0"/>
              </a:spcBef>
              <a:buFont typeface="Arial" panose="020B0604020202020204" pitchFamily="34" charset="0"/>
              <a:buChar char="•"/>
            </a:pPr>
            <a:r>
              <a:rPr lang="en-GB" sz="900" dirty="0">
                <a:latin typeface="MASSILIA VF"/>
                <a:cs typeface="Calibri"/>
              </a:rPr>
              <a:t>Use numerical values to represent probabilities</a:t>
            </a:r>
          </a:p>
          <a:p>
            <a:endParaRPr lang="en-US" sz="6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a:bodyPr>
          <a:lstStyle/>
          <a:p>
            <a:pPr marL="171450" indent="-171450" fontAlgn="base">
              <a:buFont typeface="Arial"/>
              <a:buChar char="•"/>
            </a:pPr>
            <a:r>
              <a:rPr lang="en-GB" sz="1000" dirty="0"/>
              <a:t>Handling Data</a:t>
            </a:r>
          </a:p>
          <a:p>
            <a:pPr marL="171450" indent="-171450" fontAlgn="base">
              <a:buFont typeface="Arial"/>
              <a:buChar char="•"/>
            </a:pPr>
            <a:r>
              <a:rPr lang="en-GB" sz="1000" dirty="0"/>
              <a:t>Real data to analyse to see the impact of the decisions. </a:t>
            </a:r>
          </a:p>
          <a:p>
            <a:pPr marL="171450" indent="-171450" fontAlgn="base">
              <a:buFont typeface="Arial"/>
              <a:buChar char="•"/>
            </a:pPr>
            <a:r>
              <a:rPr lang="en-GB" sz="1000" dirty="0"/>
              <a:t>Probability</a:t>
            </a:r>
          </a:p>
          <a:p>
            <a:pPr marL="171450" indent="-171450" fontAlgn="base">
              <a:buFont typeface="Arial"/>
              <a:buChar char="•"/>
            </a:pPr>
            <a:r>
              <a:rPr lang="en-GB" sz="1000" dirty="0"/>
              <a:t>Build on learners understanding of fractions to compare probabilities. </a:t>
            </a:r>
          </a:p>
          <a:p>
            <a:pPr marL="171450" indent="-171450" fontAlgn="base">
              <a:buFont typeface="Arial"/>
              <a:buChar char="•"/>
            </a:pPr>
            <a:r>
              <a:rPr lang="en-GB" sz="1000" dirty="0"/>
              <a:t>Hands on experiments to calculate the probability of a learner being chosen. </a:t>
            </a:r>
          </a:p>
          <a:p>
            <a:endParaRPr lang="en-US" sz="10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numCol="5">
            <a:normAutofit/>
          </a:bodyPr>
          <a:lstStyle/>
          <a:p>
            <a:pPr marL="285750" indent="-285750">
              <a:buFont typeface="Arial"/>
              <a:buChar char="•"/>
            </a:pPr>
            <a:r>
              <a:rPr lang="en-US" sz="1000" dirty="0"/>
              <a:t>Probability</a:t>
            </a:r>
          </a:p>
          <a:p>
            <a:pPr marL="285750" indent="-285750">
              <a:buFont typeface="Arial"/>
              <a:buChar char="•"/>
            </a:pPr>
            <a:r>
              <a:rPr lang="en-US" sz="1000" dirty="0"/>
              <a:t>Chance</a:t>
            </a:r>
          </a:p>
          <a:p>
            <a:pPr marL="285750" indent="-285750">
              <a:buFont typeface="Arial"/>
              <a:buChar char="•"/>
            </a:pPr>
            <a:r>
              <a:rPr lang="en-US" sz="1000" dirty="0" smtClean="0"/>
              <a:t>Likely</a:t>
            </a:r>
          </a:p>
          <a:p>
            <a:pPr marL="285750" indent="-285750">
              <a:buFont typeface="Arial"/>
              <a:buChar char="•"/>
            </a:pPr>
            <a:r>
              <a:rPr lang="en-US" sz="1000" dirty="0" smtClean="0"/>
              <a:t>Unlikely</a:t>
            </a:r>
            <a:endParaRPr lang="en-US" sz="1000" dirty="0"/>
          </a:p>
          <a:p>
            <a:pPr marL="285750" indent="-285750">
              <a:buFont typeface="Arial"/>
              <a:buChar char="•"/>
            </a:pPr>
            <a:r>
              <a:rPr lang="en-US" sz="1000" dirty="0" smtClean="0"/>
              <a:t>Certain</a:t>
            </a:r>
          </a:p>
          <a:p>
            <a:pPr marL="285750" indent="-285750">
              <a:buFont typeface="Arial"/>
              <a:buChar char="•"/>
            </a:pPr>
            <a:r>
              <a:rPr lang="en-US" sz="1000" dirty="0" smtClean="0"/>
              <a:t>Impossible</a:t>
            </a:r>
            <a:endParaRPr lang="en-US" sz="1000" dirty="0"/>
          </a:p>
          <a:p>
            <a:pPr marL="285750" indent="-285750">
              <a:buFont typeface="Arial"/>
              <a:buChar char="•"/>
            </a:pPr>
            <a:r>
              <a:rPr lang="en-US" sz="1000" dirty="0"/>
              <a:t>Frequency</a:t>
            </a:r>
          </a:p>
          <a:p>
            <a:pPr marL="285750" indent="-285750">
              <a:buFont typeface="Arial"/>
              <a:buChar char="•"/>
            </a:pPr>
            <a:r>
              <a:rPr lang="en-US" sz="1000" dirty="0"/>
              <a:t>Data</a:t>
            </a:r>
          </a:p>
          <a:p>
            <a:pPr marL="285750" indent="-285750">
              <a:buFont typeface="Arial"/>
              <a:buChar char="•"/>
            </a:pPr>
            <a:r>
              <a:rPr lang="en-US" sz="1000" dirty="0"/>
              <a:t>Biased</a:t>
            </a:r>
          </a:p>
          <a:p>
            <a:pPr marL="285750" indent="-285750">
              <a:buFont typeface="Arial"/>
              <a:buChar char="•"/>
            </a:pPr>
            <a:r>
              <a:rPr lang="en-US" sz="1000" dirty="0"/>
              <a:t>Sample</a:t>
            </a:r>
          </a:p>
          <a:p>
            <a:pPr marL="285750" indent="-285750">
              <a:buFont typeface="Arial"/>
              <a:buChar char="•"/>
            </a:pPr>
            <a:r>
              <a:rPr lang="en-US" sz="1000" dirty="0"/>
              <a:t>Axis</a:t>
            </a:r>
          </a:p>
          <a:p>
            <a:pPr marL="285750" indent="-285750">
              <a:buFont typeface="Arial"/>
              <a:buChar char="•"/>
            </a:pPr>
            <a:r>
              <a:rPr lang="en-US" sz="1000" dirty="0"/>
              <a:t>Scale</a:t>
            </a:r>
          </a:p>
          <a:p>
            <a:pPr marL="285750" indent="-285750">
              <a:buFont typeface="Arial"/>
              <a:buChar char="•"/>
            </a:pPr>
            <a:r>
              <a:rPr lang="en-US" sz="1000" dirty="0" smtClean="0"/>
              <a:t>Quantitative</a:t>
            </a:r>
          </a:p>
          <a:p>
            <a:pPr marL="285750" indent="-285750">
              <a:buFont typeface="Arial"/>
              <a:buChar char="•"/>
            </a:pPr>
            <a:r>
              <a:rPr lang="en-US" sz="1000" dirty="0" smtClean="0"/>
              <a:t>Qualitative</a:t>
            </a:r>
            <a:endParaRPr lang="en-US" sz="1000" dirty="0"/>
          </a:p>
          <a:p>
            <a:pPr marL="285750" indent="-285750">
              <a:buFont typeface="Arial"/>
              <a:buChar char="•"/>
            </a:pPr>
            <a:r>
              <a:rPr lang="en-US" sz="1000" dirty="0"/>
              <a:t>Hypothesis</a:t>
            </a:r>
          </a:p>
          <a:p>
            <a:endParaRPr lang="en-US" sz="10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a:noAutofit/>
          </a:bodyPr>
          <a:lstStyle/>
          <a:p>
            <a:pPr marL="171450" indent="-171450" fontAlgn="base">
              <a:buFont typeface="Arial"/>
              <a:buChar char="•"/>
            </a:pPr>
            <a:r>
              <a:rPr lang="en-GB" sz="1000" dirty="0"/>
              <a:t>Handling Data</a:t>
            </a:r>
          </a:p>
          <a:p>
            <a:pPr marL="171450" indent="-171450" fontAlgn="base">
              <a:buFont typeface="Arial"/>
              <a:buChar char="•"/>
            </a:pPr>
            <a:r>
              <a:rPr lang="en-GB" sz="1000" dirty="0"/>
              <a:t>Use of real life data to draw and analyse in graph form. </a:t>
            </a:r>
          </a:p>
          <a:p>
            <a:pPr marL="171450" indent="-171450" fontAlgn="base">
              <a:buFont typeface="Arial"/>
              <a:buChar char="•"/>
            </a:pPr>
            <a:r>
              <a:rPr lang="en-GB" sz="1000" dirty="0"/>
              <a:t>Complete surveys and experiments for learners to use their own data. </a:t>
            </a:r>
          </a:p>
          <a:p>
            <a:pPr marL="171450" indent="-171450">
              <a:buFont typeface="Arial"/>
              <a:buChar char="•"/>
            </a:pPr>
            <a:r>
              <a:rPr lang="en-GB" sz="1000" dirty="0"/>
              <a:t>Probability </a:t>
            </a:r>
          </a:p>
          <a:p>
            <a:pPr marL="171450" indent="-171450">
              <a:buFont typeface="Arial"/>
              <a:buChar char="•"/>
            </a:pPr>
            <a:r>
              <a:rPr lang="en-GB" sz="1000" dirty="0"/>
              <a:t>Use of real life events to introduce the language of probability. </a:t>
            </a:r>
          </a:p>
          <a:p>
            <a:pPr marL="171450" indent="-171450">
              <a:buFont typeface="Arial"/>
              <a:buChar char="•"/>
            </a:pPr>
            <a:r>
              <a:rPr lang="en-GB" sz="1000" dirty="0"/>
              <a:t>Learners can run the experiments to calculate the probability of an event happening. </a:t>
            </a:r>
          </a:p>
          <a:p>
            <a:endParaRPr lang="en-US" sz="10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schemas.microsoft.com/office/infopath/2007/PartnerControls"/>
    <ds:schemaRef ds:uri="dd53f9ed-aba7-4473-9642-666960874982"/>
    <ds:schemaRef ds:uri="http://purl.org/dc/term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4724</TotalTime>
  <Words>2064</Words>
  <Application>Microsoft Office PowerPoint</Application>
  <PresentationFormat>Custom</PresentationFormat>
  <Paragraphs>196</Paragraphs>
  <Slides>6</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6</vt:i4>
      </vt:variant>
    </vt:vector>
  </HeadingPairs>
  <TitlesOfParts>
    <vt:vector size="13" baseType="lpstr">
      <vt:lpstr>Arial</vt:lpstr>
      <vt:lpstr>Calibri</vt:lpstr>
      <vt:lpstr>MASSILIA VF</vt:lpstr>
      <vt:lpstr>Segoe UI</vt: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Christopher Henry</cp:lastModifiedBy>
  <cp:revision>17</cp:revision>
  <dcterms:created xsi:type="dcterms:W3CDTF">2024-02-26T09:08:58Z</dcterms:created>
  <dcterms:modified xsi:type="dcterms:W3CDTF">2024-07-03T18:39:37Z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