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64" r:id="rId7"/>
    <p:sldId id="280" r:id="rId8"/>
    <p:sldId id="282" r:id="rId9"/>
    <p:sldId id="278" r:id="rId10"/>
    <p:sldId id="279" r:id="rId11"/>
    <p:sldId id="284" r:id="rId12"/>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D5A3E"/>
    <a:srgbClr val="ECECEC"/>
    <a:srgbClr val="6EAF82"/>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61" d="100"/>
          <a:sy n="61" d="100"/>
        </p:scale>
        <p:origin x="1028"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BBF8BF-A92B-F120-E43F-4B32EFFAC58A}"/>
              </a:ext>
            </a:extLst>
          </p:cNvPr>
          <p:cNvSpPr>
            <a:spLocks noGrp="1"/>
          </p:cNvSpPr>
          <p:nvPr>
            <p:ph type="body" sz="quarter" idx="26"/>
          </p:nvPr>
        </p:nvSpPr>
        <p:spPr/>
        <p:txBody>
          <a:bodyPr/>
          <a:lstStyle/>
          <a:p>
            <a:r>
              <a:rPr lang="en-US" dirty="0" smtClean="0"/>
              <a:t>8</a:t>
            </a:r>
            <a:endParaRPr lang="en-US" dirty="0"/>
          </a:p>
        </p:txBody>
      </p:sp>
      <p:sp>
        <p:nvSpPr>
          <p:cNvPr id="3" name="Text Placeholder 2">
            <a:extLst>
              <a:ext uri="{FF2B5EF4-FFF2-40B4-BE49-F238E27FC236}">
                <a16:creationId xmlns:a16="http://schemas.microsoft.com/office/drawing/2014/main" id="{8E59814D-5AD3-8600-B444-BA4F6B1EE6C7}"/>
              </a:ext>
            </a:extLst>
          </p:cNvPr>
          <p:cNvSpPr>
            <a:spLocks noGrp="1"/>
          </p:cNvSpPr>
          <p:nvPr>
            <p:ph type="body" sz="quarter" idx="38"/>
          </p:nvPr>
        </p:nvSpPr>
        <p:spPr/>
        <p:txBody>
          <a:bodyPr/>
          <a:lstStyle/>
          <a:p>
            <a:r>
              <a:rPr lang="en-US" dirty="0"/>
              <a:t>Year Group</a:t>
            </a:r>
          </a:p>
        </p:txBody>
      </p:sp>
      <p:sp>
        <p:nvSpPr>
          <p:cNvPr id="4" name="Text Placeholder 3">
            <a:extLst>
              <a:ext uri="{FF2B5EF4-FFF2-40B4-BE49-F238E27FC236}">
                <a16:creationId xmlns:a16="http://schemas.microsoft.com/office/drawing/2014/main" id="{0DAA6F0D-610C-FAC4-45D4-3DC94F610366}"/>
              </a:ext>
            </a:extLst>
          </p:cNvPr>
          <p:cNvSpPr>
            <a:spLocks noGrp="1"/>
          </p:cNvSpPr>
          <p:nvPr>
            <p:ph type="body" sz="quarter" idx="39"/>
          </p:nvPr>
        </p:nvSpPr>
        <p:spPr/>
        <p:txBody>
          <a:bodyPr/>
          <a:lstStyle/>
          <a:p>
            <a:r>
              <a:rPr lang="en-US" dirty="0" smtClean="0"/>
              <a:t>Units &amp; Coordinates</a:t>
            </a:r>
            <a:endParaRPr lang="en-US" dirty="0"/>
          </a:p>
        </p:txBody>
      </p:sp>
      <p:sp>
        <p:nvSpPr>
          <p:cNvPr id="5" name="Text Placeholder 4">
            <a:extLst>
              <a:ext uri="{FF2B5EF4-FFF2-40B4-BE49-F238E27FC236}">
                <a16:creationId xmlns:a16="http://schemas.microsoft.com/office/drawing/2014/main" id="{921F691E-9680-C54C-9C40-12B3B6E54F63}"/>
              </a:ext>
            </a:extLst>
          </p:cNvPr>
          <p:cNvSpPr>
            <a:spLocks noGrp="1"/>
          </p:cNvSpPr>
          <p:nvPr>
            <p:ph type="body" sz="quarter" idx="40"/>
          </p:nvPr>
        </p:nvSpPr>
        <p:spPr/>
        <p:txBody>
          <a:bodyPr/>
          <a:lstStyle/>
          <a:p>
            <a:r>
              <a:rPr lang="en-US" sz="2400" dirty="0"/>
              <a:t>Unit/ Topic</a:t>
            </a:r>
          </a:p>
        </p:txBody>
      </p:sp>
      <p:sp>
        <p:nvSpPr>
          <p:cNvPr id="6" name="Text Placeholder 5">
            <a:extLst>
              <a:ext uri="{FF2B5EF4-FFF2-40B4-BE49-F238E27FC236}">
                <a16:creationId xmlns:a16="http://schemas.microsoft.com/office/drawing/2014/main" id="{A5D75CEE-E94F-5248-B169-4EC354D7ED9D}"/>
              </a:ext>
            </a:extLst>
          </p:cNvPr>
          <p:cNvSpPr>
            <a:spLocks noGrp="1"/>
          </p:cNvSpPr>
          <p:nvPr>
            <p:ph type="body" sz="quarter" idx="41"/>
          </p:nvPr>
        </p:nvSpPr>
        <p:spPr/>
        <p:txBody>
          <a:bodyPr/>
          <a:lstStyle/>
          <a:p>
            <a:r>
              <a:rPr lang="en-US" dirty="0" err="1"/>
              <a:t>Connah’s</a:t>
            </a:r>
            <a:r>
              <a:rPr lang="en-US" dirty="0"/>
              <a:t> Quay High School</a:t>
            </a:r>
          </a:p>
        </p:txBody>
      </p:sp>
      <p:sp>
        <p:nvSpPr>
          <p:cNvPr id="7"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p:txBody>
          <a:bodyPr/>
          <a:lstStyle/>
          <a:p>
            <a:r>
              <a:rPr lang="en-US" dirty="0"/>
              <a:t>Curriculum for Wales Scheme of Learning:</a:t>
            </a:r>
            <a:br>
              <a:rPr lang="en-US" dirty="0"/>
            </a:br>
            <a:r>
              <a:rPr lang="en-US" sz="4800" dirty="0" smtClean="0"/>
              <a:t>Mathematics and Numeracy</a:t>
            </a:r>
            <a:endParaRPr lang="en-US" sz="4800" dirty="0"/>
          </a:p>
        </p:txBody>
      </p:sp>
      <p:pic>
        <p:nvPicPr>
          <p:cNvPr id="8" name="Picture 7" descr="A white line drawing of a calculator ruler and a calculator&#10;&#10;Description automatically generated">
            <a:extLst>
              <a:ext uri="{FF2B5EF4-FFF2-40B4-BE49-F238E27FC236}">
                <a16:creationId xmlns:a16="http://schemas.microsoft.com/office/drawing/2014/main" id="{3EE0ED53-2ABF-DBAD-FD24-A916C9E28FBB}"/>
              </a:ext>
            </a:extLst>
          </p:cNvPr>
          <p:cNvPicPr>
            <a:picLocks noChangeAspect="1"/>
          </p:cNvPicPr>
          <p:nvPr/>
        </p:nvPicPr>
        <p:blipFill>
          <a:blip r:embed="rId2"/>
          <a:stretch>
            <a:fillRect/>
          </a:stretch>
        </p:blipFill>
        <p:spPr>
          <a:xfrm>
            <a:off x="6832002" y="233914"/>
            <a:ext cx="3159544" cy="3159544"/>
          </a:xfrm>
          <a:prstGeom prst="rect">
            <a:avLst/>
          </a:prstGeom>
        </p:spPr>
      </p:pic>
    </p:spTree>
    <p:extLst>
      <p:ext uri="{BB962C8B-B14F-4D97-AF65-F5344CB8AC3E}">
        <p14:creationId xmlns:p14="http://schemas.microsoft.com/office/powerpoint/2010/main" val="119301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a:bodyPr>
          <a:lstStyle/>
          <a:p>
            <a:r>
              <a:rPr lang="en-US" sz="900" b="1" dirty="0"/>
              <a:t>The number system is used to represent and compare relationships between numbers and quantities.</a:t>
            </a:r>
          </a:p>
          <a:p>
            <a:r>
              <a:rPr lang="en-US" sz="900" dirty="0"/>
              <a:t>Numbers are the symbol system for describing and comparing quantities. This will be the first abstract concept that learners meet in mathematics, and it helps to establish the principles of logical reasoning. In mathematics the number system provides learners with a basis for algebraic, statistical, probabilistic and geometrical reasoning, as well as for financial calculation and decision-making.</a:t>
            </a:r>
          </a:p>
          <a:p>
            <a:r>
              <a:rPr lang="en-US" sz="900" dirty="0"/>
              <a:t>Knowledge of, and competence in, number and quantities are fundamental to learners’ confident participation in the world, and provide a foundation for further study and for employment. Computational fluency is essential for problem-solving and progressing in all areas of learning and experience. Fluency is developed through using the four basic arithmetic operations and acquiring an understanding of the relationship between them. This leads to preparing the way for using algebraic </a:t>
            </a:r>
            <a:r>
              <a:rPr lang="en-US" sz="900" dirty="0" err="1"/>
              <a:t>symbolisation</a:t>
            </a:r>
            <a:r>
              <a:rPr lang="en-US" sz="900" dirty="0"/>
              <a:t> successfully.</a:t>
            </a:r>
          </a:p>
          <a:p>
            <a:endParaRPr lang="en-US" sz="900" dirty="0"/>
          </a:p>
          <a:p>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r>
              <a:rPr lang="en-US" sz="1400" dirty="0"/>
              <a:t>Number Systems</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r>
              <a:rPr lang="en-US" sz="1400" dirty="0"/>
              <a:t>Geometry</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r>
              <a:rPr lang="en-US" sz="1400" dirty="0"/>
              <a:t>Algebra</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r>
              <a:rPr lang="en-US" sz="900" b="1" dirty="0"/>
              <a:t>Algebra uses symbol systems to express the structure of mathematical relationships.</a:t>
            </a:r>
          </a:p>
          <a:p>
            <a:r>
              <a:rPr lang="en-US" sz="900" dirty="0"/>
              <a:t>Algebra is the study of structures abstracted from computations and relations, and provides a way to make </a:t>
            </a:r>
            <a:r>
              <a:rPr lang="en-US" sz="900" dirty="0" err="1"/>
              <a:t>generalisations</a:t>
            </a:r>
            <a:r>
              <a:rPr lang="en-US" sz="900" dirty="0"/>
              <a:t>. Algebraic thinking moves away from context to structure and relationships. This powerful approach provides learners with the means to abstract important features and to detect and express mathematical structures of situations in order to solve problems. Algebra is a unifying thread running through the fabric of mathematics.</a:t>
            </a:r>
          </a:p>
          <a:p>
            <a:r>
              <a:rPr lang="en-US" sz="900" dirty="0"/>
              <a:t>Algebraic thinking is essential for reasoning, modelling and solving problems in mathematics and in a wide range of real-world contexts, including technology and finance. Making connections between arithmetic and algebra develops skills for abstract reasoning from an early age.</a:t>
            </a:r>
          </a:p>
          <a:p>
            <a:endParaRPr lang="en-US" sz="900"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r>
              <a:rPr lang="en-US" sz="1400" dirty="0"/>
              <a:t>Statistics</a:t>
            </a: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r>
              <a:rPr lang="en-US" sz="900" b="1" dirty="0"/>
              <a:t>Geometry focuses on relationships involving shape, space and position, and measurement focuses on quantifying phenomena in the physical world.</a:t>
            </a:r>
          </a:p>
          <a:p>
            <a:r>
              <a:rPr lang="en-US" sz="900" dirty="0"/>
              <a:t>Geometry involves playing with, manipulating, comparing, naming and classifying shapes and structures. The study of geometry encourages the development and use of conjecture, deductive reasoning and proof. Measurement allows the magnitude of spatial and abstract features to be quantified, using a variety of standard and non-standard units. It can also support the development of numerical reasoning.</a:t>
            </a:r>
          </a:p>
          <a:p>
            <a:r>
              <a:rPr lang="en-US" sz="900" dirty="0"/>
              <a:t>Reasoning about the sizes and properties of shapes and their surrounding spaces helps learners to make sense of the physical world and the world of mathematical shapes. Geometry and measurement have applications in many fields, including art, construction, science and technology, engineering, and astronomy.</a:t>
            </a:r>
          </a:p>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r>
              <a:rPr lang="en-US" sz="900" b="1" dirty="0"/>
              <a:t>Statistics represent data, probability models chance, and both support informed inferences and decisions.</a:t>
            </a:r>
          </a:p>
          <a:p>
            <a:r>
              <a:rPr lang="en-US" sz="900" dirty="0"/>
              <a:t>Statistics is the practice of collecting, manipulating and </a:t>
            </a:r>
            <a:r>
              <a:rPr lang="en-US" sz="900" dirty="0" err="1"/>
              <a:t>analysing</a:t>
            </a:r>
            <a:r>
              <a:rPr lang="en-US" sz="900" dirty="0"/>
              <a:t> data, allowing representation and </a:t>
            </a:r>
            <a:r>
              <a:rPr lang="en-US" sz="900" dirty="0" err="1"/>
              <a:t>generalisation</a:t>
            </a:r>
            <a:r>
              <a:rPr lang="en-US" sz="900" dirty="0"/>
              <a:t> of information. Probability is the mathematical study of chance, enabling predictions of the likelihood of events occurring. Statistics and probability rely on the application and manipulation of number and algebra.</a:t>
            </a:r>
          </a:p>
          <a:p>
            <a:r>
              <a:rPr lang="en-US" sz="900" dirty="0"/>
              <a:t>Managing data and representing information effectively provide learners with the means to test hypotheses, draw conclusions and make predictions. The process of reasoning with statistics and probability, and evaluating their reliability, develops critical thinking and analytical skills that are fundamental to enabling learners to make ethical and informed decisions.</a:t>
            </a:r>
          </a:p>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a:xfrm>
            <a:off x="325706" y="1521560"/>
            <a:ext cx="3229508" cy="5854598"/>
          </a:xfrm>
        </p:spPr>
        <p:txBody>
          <a:bodyPr>
            <a:normAutofit/>
          </a:bodyPr>
          <a:lstStyle/>
          <a:p>
            <a:pPr marL="285750" indent="-285750" fontAlgn="base">
              <a:spcBef>
                <a:spcPts val="0"/>
              </a:spcBef>
              <a:buFont typeface="Arial" panose="020B0604020202020204" pitchFamily="34" charset="0"/>
              <a:buChar char="•"/>
            </a:pPr>
            <a:r>
              <a:rPr lang="en-GB" sz="1000" dirty="0"/>
              <a:t>I have explored measuring, using counting, measuring equipment and calculating, and can choose the most appropriate method to measure. </a:t>
            </a:r>
            <a:endParaRPr lang="en-GB" sz="1000" dirty="0" smtClean="0"/>
          </a:p>
          <a:p>
            <a:pPr marL="285750" indent="-285750" fontAlgn="base">
              <a:spcBef>
                <a:spcPts val="0"/>
              </a:spcBef>
              <a:buFont typeface="Arial" panose="020B0604020202020204" pitchFamily="34" charset="0"/>
              <a:buChar char="•"/>
            </a:pPr>
            <a:r>
              <a:rPr lang="en-GB" sz="1000" dirty="0" smtClean="0"/>
              <a:t>I </a:t>
            </a:r>
            <a:r>
              <a:rPr lang="en-GB" sz="1000" dirty="0"/>
              <a:t>have used a variety of measuring devices from different starting points. </a:t>
            </a:r>
            <a:endParaRPr lang="en-GB" sz="1000" dirty="0" smtClean="0"/>
          </a:p>
          <a:p>
            <a:pPr marL="285750" indent="-285750" fontAlgn="base">
              <a:spcBef>
                <a:spcPts val="0"/>
              </a:spcBef>
              <a:buFont typeface="Arial" panose="020B0604020202020204" pitchFamily="34" charset="0"/>
              <a:buChar char="•"/>
            </a:pPr>
            <a:endParaRPr lang="en-GB" sz="1000" dirty="0"/>
          </a:p>
          <a:p>
            <a:pPr marL="285750" indent="-285750" fontAlgn="base">
              <a:spcBef>
                <a:spcPts val="0"/>
              </a:spcBef>
              <a:buFont typeface="Arial" panose="020B0604020202020204" pitchFamily="34" charset="0"/>
              <a:buChar char="•"/>
            </a:pPr>
            <a:r>
              <a:rPr lang="en-GB" sz="1000" dirty="0"/>
              <a:t>I have estimated and measured, using non-standard units before progressing onto standard units.  </a:t>
            </a:r>
            <a:endParaRPr lang="en-GB" sz="1000" dirty="0" smtClean="0"/>
          </a:p>
          <a:p>
            <a:pPr marL="285750" indent="-285750" fontAlgn="base">
              <a:spcBef>
                <a:spcPts val="0"/>
              </a:spcBef>
              <a:buFont typeface="Arial" panose="020B0604020202020204" pitchFamily="34" charset="0"/>
              <a:buChar char="•"/>
            </a:pPr>
            <a:endParaRPr lang="en-GB" sz="1000" dirty="0"/>
          </a:p>
          <a:p>
            <a:pPr marL="285750" indent="-285750" fontAlgn="base">
              <a:spcBef>
                <a:spcPts val="0"/>
              </a:spcBef>
              <a:buFont typeface="Arial" panose="020B0604020202020204" pitchFamily="34" charset="0"/>
              <a:buChar char="•"/>
            </a:pPr>
            <a:endParaRPr lang="en-GB" sz="1000" dirty="0" smtClean="0"/>
          </a:p>
          <a:p>
            <a:pPr marL="285750" indent="-285750" fontAlgn="base">
              <a:spcBef>
                <a:spcPts val="0"/>
              </a:spcBef>
              <a:buFont typeface="Arial" panose="020B0604020202020204" pitchFamily="34" charset="0"/>
              <a:buChar char="•"/>
            </a:pPr>
            <a:endParaRPr lang="en-GB" sz="1000" dirty="0"/>
          </a:p>
          <a:p>
            <a:pPr marL="285750" indent="-285750" fontAlgn="base">
              <a:spcBef>
                <a:spcPts val="0"/>
              </a:spcBef>
              <a:buFont typeface="Arial" panose="020B0604020202020204" pitchFamily="34" charset="0"/>
              <a:buChar char="•"/>
            </a:pPr>
            <a:r>
              <a:rPr lang="en-GB" sz="1000" dirty="0" smtClean="0"/>
              <a:t>I </a:t>
            </a:r>
            <a:r>
              <a:rPr lang="en-GB" sz="1000" dirty="0"/>
              <a:t>have explored two-dimensional and three-dimensional shapes and their properties in a range of contexts.  </a:t>
            </a:r>
            <a:endParaRPr lang="en-GB" sz="1000" dirty="0" smtClean="0"/>
          </a:p>
          <a:p>
            <a:pPr marL="285750" indent="-285750" fontAlgn="base">
              <a:spcBef>
                <a:spcPts val="0"/>
              </a:spcBef>
              <a:buFont typeface="Arial" panose="020B0604020202020204" pitchFamily="34" charset="0"/>
              <a:buChar char="•"/>
            </a:pPr>
            <a:r>
              <a:rPr lang="en-GB" sz="1000" dirty="0" smtClean="0"/>
              <a:t>I </a:t>
            </a:r>
            <a:r>
              <a:rPr lang="en-GB" sz="1000" dirty="0"/>
              <a:t>have explored reflective symmetry in a range of contexts and can discuss reflective symmetry as a property of shapes and images</a:t>
            </a:r>
            <a:r>
              <a:rPr lang="en-GB" sz="1000" dirty="0" smtClean="0"/>
              <a:t>.</a:t>
            </a:r>
          </a:p>
          <a:p>
            <a:pPr marL="285750" indent="-285750" fontAlgn="base">
              <a:spcBef>
                <a:spcPts val="0"/>
              </a:spcBef>
              <a:buFont typeface="Arial" panose="020B0604020202020204" pitchFamily="34" charset="0"/>
              <a:buChar char="•"/>
            </a:pPr>
            <a:endParaRPr lang="en-GB" sz="1000" dirty="0"/>
          </a:p>
          <a:p>
            <a:pPr marL="285750" indent="-285750" fontAlgn="base">
              <a:spcBef>
                <a:spcPts val="0"/>
              </a:spcBef>
              <a:buFont typeface="Arial" panose="020B0604020202020204" pitchFamily="34" charset="0"/>
              <a:buChar char="•"/>
            </a:pPr>
            <a:r>
              <a:rPr lang="en-GB" sz="1000" dirty="0"/>
              <a:t>I have explored two-dimensional and three-dimensional shapes and their properties in a range of contexts.  </a:t>
            </a:r>
          </a:p>
          <a:p>
            <a:pPr fontAlgn="base">
              <a:spcBef>
                <a:spcPts val="0"/>
              </a:spcBef>
            </a:pPr>
            <a:endParaRPr lang="en-GB" sz="1000" dirty="0" smtClean="0"/>
          </a:p>
          <a:p>
            <a:pPr fontAlgn="base">
              <a:spcBef>
                <a:spcPts val="0"/>
              </a:spcBef>
            </a:pPr>
            <a:endParaRPr lang="en-GB" sz="1000" dirty="0"/>
          </a:p>
          <a:p>
            <a:pPr fontAlgn="base">
              <a:spcBef>
                <a:spcPts val="0"/>
              </a:spcBef>
            </a:pPr>
            <a:endParaRPr lang="en-GB" sz="1000" dirty="0" smtClean="0"/>
          </a:p>
          <a:p>
            <a:pPr fontAlgn="base">
              <a:spcBef>
                <a:spcPts val="0"/>
              </a:spcBef>
            </a:pPr>
            <a:endParaRPr lang="en-GB" sz="1000" dirty="0"/>
          </a:p>
          <a:p>
            <a:pPr fontAlgn="base">
              <a:spcBef>
                <a:spcPts val="0"/>
              </a:spcBef>
            </a:pPr>
            <a:endParaRPr lang="en-GB" sz="1000" dirty="0"/>
          </a:p>
          <a:p>
            <a:pPr marL="285750" indent="-285750" fontAlgn="base">
              <a:spcBef>
                <a:spcPts val="0"/>
              </a:spcBef>
              <a:buFont typeface="Arial" panose="020B0604020202020204" pitchFamily="34" charset="0"/>
              <a:buChar char="•"/>
            </a:pPr>
            <a:r>
              <a:rPr lang="en-GB" sz="1000" dirty="0"/>
              <a:t>I can describe and quantify the position of objects in relation to other objects. </a:t>
            </a:r>
            <a:endParaRPr lang="en-GB" sz="1000" dirty="0" smtClean="0"/>
          </a:p>
          <a:p>
            <a:pPr marL="285750" indent="-285750" fontAlgn="base">
              <a:spcBef>
                <a:spcPts val="0"/>
              </a:spcBef>
              <a:buFont typeface="Arial" panose="020B0604020202020204" pitchFamily="34" charset="0"/>
              <a:buChar char="•"/>
            </a:pPr>
            <a:endParaRPr lang="en-GB" sz="1000" dirty="0"/>
          </a:p>
          <a:p>
            <a:pPr marL="285750" indent="-285750" fontAlgn="base">
              <a:spcBef>
                <a:spcPts val="0"/>
              </a:spcBef>
              <a:buFont typeface="Arial" panose="020B0604020202020204" pitchFamily="34" charset="0"/>
              <a:buChar char="•"/>
            </a:pPr>
            <a:r>
              <a:rPr lang="en-GB" sz="1000" dirty="0"/>
              <a:t>I have explored the concept of rotation and am beginning to use simple fractions of a complete rotation to describe turns. </a:t>
            </a:r>
          </a:p>
          <a:p>
            <a:endParaRPr lang="en-US" sz="6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a:xfrm>
            <a:off x="3741259" y="1484213"/>
            <a:ext cx="3229508" cy="5891945"/>
          </a:xfrm>
        </p:spPr>
        <p:txBody>
          <a:bodyPr>
            <a:normAutofit/>
          </a:bodyPr>
          <a:lstStyle/>
          <a:p>
            <a:pPr marL="171450" indent="-171450" fontAlgn="base">
              <a:spcBef>
                <a:spcPts val="0"/>
              </a:spcBef>
              <a:buFont typeface="Arial" panose="020B0604020202020204" pitchFamily="34" charset="0"/>
              <a:buChar char="•"/>
            </a:pPr>
            <a:r>
              <a:rPr lang="en-GB" sz="1000" dirty="0" smtClean="0"/>
              <a:t>I </a:t>
            </a:r>
            <a:r>
              <a:rPr lang="en-GB" sz="1000" dirty="0"/>
              <a:t>have estimated and measured length, capacity, mass, temperature and time, using appropriate standard units.  </a:t>
            </a:r>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r>
              <a:rPr lang="en-GB" sz="1000" dirty="0" smtClean="0"/>
              <a:t>I </a:t>
            </a:r>
            <a:r>
              <a:rPr lang="en-GB" sz="1000" dirty="0"/>
              <a:t>can convert between standard units, including applying my understanding of place value to convert between metric units. </a:t>
            </a:r>
            <a:endParaRPr lang="en-GB" sz="1000" dirty="0" smtClean="0"/>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r>
              <a:rPr lang="en-GB" sz="1000" dirty="0"/>
              <a:t>I have explored and consolidated my understanding of the properties of two-dimensional shapes to include the number of sides and symmetry</a:t>
            </a:r>
            <a:r>
              <a:rPr lang="en-GB" sz="1000" dirty="0" smtClean="0"/>
              <a:t>.</a:t>
            </a:r>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r>
              <a:rPr lang="en-GB" sz="1000" dirty="0"/>
              <a:t>I have explored vertices, edges and faces of three-dimensional shapes and I can use these characteristics to describe a three-dimensional shape. </a:t>
            </a: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r>
              <a:rPr lang="en-GB" sz="1000" dirty="0"/>
              <a:t>I can relate a three-dimensional shape to its two-dimensional net. </a:t>
            </a: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r>
              <a:rPr lang="en-GB" sz="1000" dirty="0"/>
              <a:t>I have developed an understanding of the ways in which co-ordinates are used to solve problems involving position, length and shape. </a:t>
            </a: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r>
              <a:rPr lang="en-GB" sz="1000" dirty="0"/>
              <a:t>I can demonstrate my understanding of angle as a measure of rotation and I can recognise, name and describe types of angles</a:t>
            </a:r>
            <a:r>
              <a:rPr lang="en-GB" sz="1000" dirty="0" smtClean="0"/>
              <a:t>.</a:t>
            </a:r>
            <a:endParaRPr lang="en-GB" sz="10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6907" y="1484214"/>
            <a:ext cx="3229200" cy="5891945"/>
          </a:xfrm>
        </p:spPr>
        <p:txBody>
          <a:bodyPr>
            <a:normAutofit/>
          </a:bodyPr>
          <a:lstStyle/>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r>
              <a:rPr lang="en-GB" sz="1000" dirty="0" smtClean="0"/>
              <a:t>I </a:t>
            </a:r>
            <a:r>
              <a:rPr lang="en-GB" sz="1000" dirty="0"/>
              <a:t>can represent and use compound measures, using standard units, and I can demonstrate an understanding of the relationship between a formula representing a measurement and the units used. </a:t>
            </a: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r>
              <a:rPr lang="en-GB" sz="1000" dirty="0" smtClean="0"/>
              <a:t>I </a:t>
            </a:r>
            <a:r>
              <a:rPr lang="en-GB" sz="1000" dirty="0"/>
              <a:t>have used a variety of approaches to investigate, predict and demonstrate the effect of transformations on two-dimensional shapes. </a:t>
            </a: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endParaRPr lang="en-GB" sz="1000" dirty="0"/>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endParaRPr lang="en-GB" sz="1000" dirty="0" smtClean="0"/>
          </a:p>
          <a:p>
            <a:pPr marL="171450" indent="-171450" fontAlgn="base">
              <a:spcBef>
                <a:spcPts val="0"/>
              </a:spcBef>
              <a:buFont typeface="Arial" panose="020B0604020202020204" pitchFamily="34" charset="0"/>
              <a:buChar char="•"/>
            </a:pPr>
            <a:r>
              <a:rPr lang="en-GB" sz="1000" dirty="0" smtClean="0"/>
              <a:t>I </a:t>
            </a:r>
            <a:r>
              <a:rPr lang="en-GB" sz="1000" dirty="0"/>
              <a:t>can use angle and shape facts to deduce further features and relationships of triangles and quadrilaterals. </a:t>
            </a:r>
          </a:p>
          <a:p>
            <a:pPr marL="171450" indent="-171450" fontAlgn="base">
              <a:spcBef>
                <a:spcPts val="0"/>
              </a:spcBef>
              <a:buFont typeface="Arial" panose="020B0604020202020204" pitchFamily="34" charset="0"/>
              <a:buChar char="•"/>
            </a:pPr>
            <a:r>
              <a:rPr lang="en-GB" sz="1000" dirty="0"/>
              <a:t>I have explored and calculated angles formed by parallel lines and by a transversal. I have applied my understanding of angles to model and solve problems involving bearings. </a:t>
            </a:r>
          </a:p>
          <a:p>
            <a:endParaRPr lang="en-US" sz="6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p:txBody>
          <a:bodyPr>
            <a:normAutofit/>
          </a:bodyPr>
          <a:lstStyle/>
          <a:p>
            <a:pPr>
              <a:spcBef>
                <a:spcPts val="0"/>
              </a:spcBef>
            </a:pPr>
            <a:r>
              <a:rPr lang="en-GB" sz="1000" dirty="0"/>
              <a:t>Ambitious, capable learners:   Give students the ability and option to include more complex angle questions, extending towards interior and exterior angles. Multi-step angle problems to be used to develop fluency within the topic.   </a:t>
            </a:r>
          </a:p>
          <a:p>
            <a:pPr>
              <a:spcBef>
                <a:spcPts val="0"/>
              </a:spcBef>
            </a:pPr>
            <a:endParaRPr lang="en-GB" sz="1000" dirty="0" smtClean="0"/>
          </a:p>
          <a:p>
            <a:pPr>
              <a:spcBef>
                <a:spcPts val="0"/>
              </a:spcBef>
            </a:pPr>
            <a:r>
              <a:rPr lang="en-GB" sz="1000" dirty="0" smtClean="0"/>
              <a:t>Enterprising</a:t>
            </a:r>
            <a:r>
              <a:rPr lang="en-GB" sz="1000" dirty="0"/>
              <a:t>, creative contributors:  Students to create problems where the answer is given, giving the opportunity for learners to be creative in their questioning. Use of coloured straws within properties of shapes to allow for investigative exploration and allow learners to develop their justification and reasoning skills.</a:t>
            </a:r>
          </a:p>
          <a:p>
            <a:pPr>
              <a:spcBef>
                <a:spcPts val="0"/>
              </a:spcBef>
            </a:pPr>
            <a:endParaRPr lang="en-GB" sz="1000" dirty="0" smtClean="0"/>
          </a:p>
          <a:p>
            <a:pPr>
              <a:spcBef>
                <a:spcPts val="0"/>
              </a:spcBef>
            </a:pPr>
            <a:r>
              <a:rPr lang="en-GB" sz="1000" dirty="0" smtClean="0"/>
              <a:t>Ethical</a:t>
            </a:r>
            <a:r>
              <a:rPr lang="en-GB" sz="1000" dirty="0"/>
              <a:t>, informed citizens: Estimated distances, heights, measures in real-life contexts, including local areas e.g. distance from CQHS to </a:t>
            </a:r>
            <a:r>
              <a:rPr lang="en-GB" sz="1000" dirty="0" err="1"/>
              <a:t>Wepre</a:t>
            </a:r>
            <a:r>
              <a:rPr lang="en-GB" sz="1000" dirty="0"/>
              <a:t> Park. Appreciation of the use of different units of measures in different countries around the world.</a:t>
            </a:r>
            <a:endParaRPr lang="en-US" sz="1000" dirty="0"/>
          </a:p>
          <a:p>
            <a:pPr>
              <a:spcBef>
                <a:spcPts val="0"/>
              </a:spcBef>
            </a:pPr>
            <a:endParaRPr lang="en-GB" sz="1000" dirty="0" smtClean="0"/>
          </a:p>
          <a:p>
            <a:pPr>
              <a:spcBef>
                <a:spcPts val="0"/>
              </a:spcBef>
            </a:pPr>
            <a:r>
              <a:rPr lang="en-GB" sz="1000" dirty="0" smtClean="0"/>
              <a:t>Healthy</a:t>
            </a:r>
            <a:r>
              <a:rPr lang="en-GB" sz="1000" dirty="0"/>
              <a:t>, confident individuals: understanding the different types of units when measuring out types of food and the proportions of different food groups required.  </a:t>
            </a:r>
          </a:p>
          <a:p>
            <a:endParaRPr lang="en-GB" sz="10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a:bodyPr>
          <a:lstStyle/>
          <a:p>
            <a:pPr>
              <a:spcBef>
                <a:spcPts val="0"/>
              </a:spcBef>
            </a:pPr>
            <a:r>
              <a:rPr lang="en-US" sz="1000" dirty="0">
                <a:cs typeface="Segoe UI"/>
              </a:rPr>
              <a:t>Literacy</a:t>
            </a:r>
          </a:p>
          <a:p>
            <a:pPr>
              <a:spcBef>
                <a:spcPts val="0"/>
              </a:spcBef>
            </a:pPr>
            <a:r>
              <a:rPr lang="en-US" sz="1000" dirty="0">
                <a:cs typeface="Segoe UI"/>
              </a:rPr>
              <a:t>Oracy – justification when grouping triangles; when describing quadrilaterals.</a:t>
            </a:r>
            <a:endParaRPr lang="en-US" sz="1000" dirty="0"/>
          </a:p>
          <a:p>
            <a:pPr>
              <a:spcBef>
                <a:spcPts val="0"/>
              </a:spcBef>
            </a:pPr>
            <a:r>
              <a:rPr lang="en-US" sz="1000" dirty="0">
                <a:cs typeface="Segoe UI"/>
              </a:rPr>
              <a:t>Writing – description of shape properties. This can be from the use of correct notation to detailed descriptions.</a:t>
            </a:r>
          </a:p>
          <a:p>
            <a:pPr>
              <a:spcBef>
                <a:spcPts val="0"/>
              </a:spcBef>
            </a:pPr>
            <a:r>
              <a:rPr lang="en-US" sz="1000" dirty="0">
                <a:cs typeface="Segoe UI"/>
              </a:rPr>
              <a:t>Oracy – making a range of contributions to discussions, particularly when discussing estimates of distances.</a:t>
            </a:r>
          </a:p>
          <a:p>
            <a:pPr>
              <a:spcBef>
                <a:spcPts val="0"/>
              </a:spcBef>
            </a:pPr>
            <a:endParaRPr lang="en-US" sz="1000" dirty="0">
              <a:cs typeface="Segoe UI"/>
            </a:endParaRPr>
          </a:p>
          <a:p>
            <a:pPr>
              <a:spcBef>
                <a:spcPts val="0"/>
              </a:spcBef>
            </a:pPr>
            <a:r>
              <a:rPr lang="en-US" sz="1000" dirty="0">
                <a:cs typeface="Segoe UI"/>
              </a:rPr>
              <a:t>DCF</a:t>
            </a:r>
          </a:p>
          <a:p>
            <a:pPr>
              <a:spcBef>
                <a:spcPts val="0"/>
              </a:spcBef>
            </a:pPr>
            <a:r>
              <a:rPr lang="en-GB" sz="1000" dirty="0"/>
              <a:t>give an opinion about my own work and suggest improvements based on the success criteria.</a:t>
            </a:r>
          </a:p>
          <a:p>
            <a:endParaRPr lang="en-US" sz="10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a:bodyPr>
          <a:lstStyle/>
          <a:p>
            <a:pPr>
              <a:spcBef>
                <a:spcPts val="0"/>
              </a:spcBef>
            </a:pPr>
            <a:r>
              <a:rPr lang="en-GB" sz="1000" dirty="0"/>
              <a:t>Creativity &amp; innovation: Coloured straws to create shapes leading to being able to describe properties of the shape.</a:t>
            </a:r>
          </a:p>
          <a:p>
            <a:pPr>
              <a:spcBef>
                <a:spcPts val="0"/>
              </a:spcBef>
            </a:pPr>
            <a:endParaRPr lang="en-GB" sz="1000" dirty="0" smtClean="0"/>
          </a:p>
          <a:p>
            <a:pPr>
              <a:spcBef>
                <a:spcPts val="0"/>
              </a:spcBef>
            </a:pPr>
            <a:r>
              <a:rPr lang="en-GB" sz="1000" dirty="0" smtClean="0"/>
              <a:t>Personal </a:t>
            </a:r>
            <a:r>
              <a:rPr lang="en-GB" sz="1000" dirty="0"/>
              <a:t>effectiveness: Students will be given many chances to answer and ask questions in class. Formal and informal feedback will be given to allow students chances to evaluate and improve.</a:t>
            </a:r>
            <a:endParaRPr lang="en-US" sz="1000" dirty="0"/>
          </a:p>
          <a:p>
            <a:pPr>
              <a:spcBef>
                <a:spcPts val="0"/>
              </a:spcBef>
            </a:pPr>
            <a:endParaRPr lang="en-GB" sz="1000" dirty="0" smtClean="0"/>
          </a:p>
          <a:p>
            <a:pPr>
              <a:spcBef>
                <a:spcPts val="0"/>
              </a:spcBef>
            </a:pPr>
            <a:r>
              <a:rPr lang="en-GB" sz="1000" dirty="0" smtClean="0"/>
              <a:t>Critical </a:t>
            </a:r>
            <a:r>
              <a:rPr lang="en-GB" sz="1000" dirty="0"/>
              <a:t>thinking and problem solving: Built in chances in all lessons to be able to answer real life examples, such as map planning and comparing weights, lengths and capacity in different measurements. E.g. give learners the distance to a known local landmark then ask to estimate further distances from this given fact.</a:t>
            </a:r>
          </a:p>
          <a:p>
            <a:pPr>
              <a:spcBef>
                <a:spcPts val="0"/>
              </a:spcBef>
            </a:pPr>
            <a:endParaRPr lang="en-GB" sz="1000" dirty="0" smtClean="0"/>
          </a:p>
          <a:p>
            <a:pPr>
              <a:spcBef>
                <a:spcPts val="0"/>
              </a:spcBef>
            </a:pPr>
            <a:r>
              <a:rPr lang="en-GB" sz="1000" dirty="0" smtClean="0"/>
              <a:t>Planning </a:t>
            </a:r>
            <a:r>
              <a:rPr lang="en-GB" sz="1000" dirty="0"/>
              <a:t>&amp; organisation: Planning a journey using angles, bearings and distances. Looking into OCW questions organising their work.</a:t>
            </a:r>
            <a:endParaRPr lang="en-US" sz="1000" dirty="0"/>
          </a:p>
          <a:p>
            <a:endParaRPr lang="en-GB" sz="10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a:normAutofit/>
          </a:bodyPr>
          <a:lstStyle/>
          <a:p>
            <a:pPr fontAlgn="base">
              <a:spcBef>
                <a:spcPts val="0"/>
              </a:spcBef>
            </a:pPr>
            <a:r>
              <a:rPr lang="en-GB" sz="1000" dirty="0">
                <a:latin typeface="MASSILIA VF"/>
              </a:rPr>
              <a:t>Promote problem solving, creative and critical thinking: Coloured straws to help describe properties of shapes</a:t>
            </a:r>
            <a:r>
              <a:rPr lang="en-GB" sz="1000" dirty="0" smtClean="0">
                <a:latin typeface="MASSILIA VF"/>
              </a:rPr>
              <a:t>.</a:t>
            </a:r>
            <a:endParaRPr lang="en-GB" sz="1000" dirty="0">
              <a:latin typeface="MASSILIA VF"/>
            </a:endParaRPr>
          </a:p>
          <a:p>
            <a:pPr>
              <a:spcBef>
                <a:spcPts val="0"/>
              </a:spcBef>
            </a:pPr>
            <a:endParaRPr lang="en-GB" sz="1000" dirty="0" smtClean="0">
              <a:latin typeface="MASSILIA VF"/>
            </a:endParaRPr>
          </a:p>
          <a:p>
            <a:pPr>
              <a:spcBef>
                <a:spcPts val="0"/>
              </a:spcBef>
            </a:pPr>
            <a:r>
              <a:rPr lang="en-GB" sz="1000" dirty="0" smtClean="0">
                <a:latin typeface="MASSILIA VF"/>
              </a:rPr>
              <a:t>Sustained </a:t>
            </a:r>
            <a:r>
              <a:rPr lang="en-GB" sz="1000" dirty="0">
                <a:latin typeface="MASSILIA VF"/>
              </a:rPr>
              <a:t>pupils effort to reach high but achievable targets: Use of basic angle facts applied within parallel lines to help identify missing angles.  </a:t>
            </a:r>
          </a:p>
          <a:p>
            <a:pPr fontAlgn="base">
              <a:spcBef>
                <a:spcPts val="0"/>
              </a:spcBef>
            </a:pPr>
            <a:endParaRPr lang="en-GB" sz="1000" dirty="0" smtClean="0">
              <a:latin typeface="MASSILIA VF"/>
            </a:endParaRPr>
          </a:p>
          <a:p>
            <a:pPr fontAlgn="base">
              <a:spcBef>
                <a:spcPts val="0"/>
              </a:spcBef>
            </a:pPr>
            <a:r>
              <a:rPr lang="en-GB" sz="1000" dirty="0" smtClean="0">
                <a:latin typeface="MASSILIA VF"/>
              </a:rPr>
              <a:t>Build </a:t>
            </a:r>
            <a:r>
              <a:rPr lang="en-GB" sz="1000" dirty="0">
                <a:latin typeface="MASSILIA VF"/>
              </a:rPr>
              <a:t>on previous knowledge and experience to engage interest: use of similar methods and resources from primary to encourage learners to participate and discover the next steps. </a:t>
            </a:r>
            <a:r>
              <a:rPr lang="en-US" sz="1000" dirty="0">
                <a:latin typeface="MASSILIA VF"/>
              </a:rPr>
              <a:t>​</a:t>
            </a:r>
          </a:p>
          <a:p>
            <a:pPr fontAlgn="base"/>
            <a:r>
              <a:rPr lang="en-GB" sz="1000" dirty="0">
                <a:latin typeface="MASSILIA VF"/>
              </a:rPr>
              <a:t>​</a:t>
            </a:r>
          </a:p>
          <a:p>
            <a:endParaRPr lang="en-US" sz="10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r>
              <a:rPr lang="en-GB" sz="900" dirty="0"/>
              <a:t>Understanding coordinates are a way to represent a place on a 2D plane. Links made with properties of shapes e.g. placing the missing vertex to create a given shape (Missing shapes and coordinates sheet in One drive).</a:t>
            </a:r>
          </a:p>
          <a:p>
            <a:r>
              <a:rPr lang="en-GB" sz="900" dirty="0"/>
              <a:t>Understand that units are used to distinguish different weights, capacities and lengths -&gt; link back to place value table and adapt to 7 column table for units of measure.</a:t>
            </a:r>
          </a:p>
          <a:p>
            <a:r>
              <a:rPr lang="en-GB" sz="900" dirty="0"/>
              <a:t>An angle is a portion of a turn.</a:t>
            </a:r>
          </a:p>
          <a:p>
            <a:r>
              <a:rPr lang="en-GB" sz="900" dirty="0"/>
              <a:t>The difference between 2D and 3D shapes. Properties of triangles and quadrilaterals investigated through the use of coloured straws. Links then further made within angles within polygons.</a:t>
            </a:r>
          </a:p>
          <a:p>
            <a:endParaRPr lang="en-US" sz="9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400" dirty="0"/>
              <a:t>Conceptual understanding</a:t>
            </a:r>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r>
              <a:rPr lang="en-GB" sz="900" dirty="0"/>
              <a:t>Using brackets and commas ( , ) to indicate a coordinate.</a:t>
            </a:r>
            <a:endParaRPr lang="en-US" sz="900" dirty="0"/>
          </a:p>
          <a:p>
            <a:r>
              <a:rPr lang="en-GB" sz="900" dirty="0"/>
              <a:t>Using kg, g, lbs and </a:t>
            </a:r>
            <a:r>
              <a:rPr lang="en-GB" sz="900" dirty="0" err="1"/>
              <a:t>oz</a:t>
            </a:r>
            <a:r>
              <a:rPr lang="en-GB" sz="900" dirty="0"/>
              <a:t> for weight</a:t>
            </a:r>
          </a:p>
          <a:p>
            <a:r>
              <a:rPr lang="en-GB" sz="900" dirty="0"/>
              <a:t>Using L, ml for capacity</a:t>
            </a:r>
          </a:p>
          <a:p>
            <a:r>
              <a:rPr lang="en-GB" sz="900" dirty="0"/>
              <a:t>Using cm, m, km, mm, in, </a:t>
            </a:r>
            <a:r>
              <a:rPr lang="en-GB" sz="900" dirty="0" err="1"/>
              <a:t>ft</a:t>
            </a:r>
            <a:r>
              <a:rPr lang="en-GB" sz="900" dirty="0"/>
              <a:t> for lengths.</a:t>
            </a:r>
          </a:p>
          <a:p>
            <a:r>
              <a:rPr lang="en-GB" sz="900" dirty="0"/>
              <a:t>Using ° for angles.</a:t>
            </a:r>
          </a:p>
          <a:p>
            <a:r>
              <a:rPr lang="en-GB" sz="900" dirty="0"/>
              <a:t>Using correct shape notation – parallel sides, equal length lines etc. Use of coloured straws to help identify these properties.</a:t>
            </a:r>
          </a:p>
          <a:p>
            <a:r>
              <a:rPr lang="en-GB" sz="900" dirty="0"/>
              <a:t>Using </a:t>
            </a:r>
            <a:r>
              <a:rPr lang="en-GB" sz="900" dirty="0">
                <a:ea typeface="+mn-lt"/>
                <a:cs typeface="+mn-lt"/>
              </a:rPr>
              <a:t>≈ for approximate. Justify why this symbol is used.</a:t>
            </a:r>
          </a:p>
          <a:p>
            <a:endParaRPr lang="en-US" sz="9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400" dirty="0"/>
              <a:t>Communication using Symbols</a:t>
            </a: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r>
              <a:rPr lang="en-GB" sz="900" dirty="0"/>
              <a:t>Use of the 7 column table within metric conversions to then move towards multiplying/dividing by powers of 10 to convert between the units to become increasingly independent.</a:t>
            </a:r>
          </a:p>
          <a:p>
            <a:r>
              <a:rPr lang="en-GB" sz="900" dirty="0"/>
              <a:t>Use of proportion tables within metric to imperial conversions, calling back on work from LP5.</a:t>
            </a:r>
          </a:p>
          <a:p>
            <a:r>
              <a:rPr lang="en-GB" sz="900" dirty="0" smtClean="0"/>
              <a:t>Knowing </a:t>
            </a:r>
            <a:r>
              <a:rPr lang="en-GB" sz="900" dirty="0"/>
              <a:t>which strategy/facts/order to apply when given a higher order angles problems e.g. using angles on a straight line within a parallel lines problem.</a:t>
            </a:r>
            <a:endParaRPr lang="en-US" sz="900" dirty="0"/>
          </a:p>
          <a:p>
            <a:endParaRPr lang="en-US" sz="9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400" dirty="0"/>
              <a:t>Strategic competence</a:t>
            </a: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r>
              <a:rPr lang="en-GB" sz="900" dirty="0"/>
              <a:t>Students need to be fluent in addition, subtraction, multiplication and division before attempting them with units.</a:t>
            </a:r>
          </a:p>
          <a:p>
            <a:r>
              <a:rPr lang="en-GB" sz="900" dirty="0"/>
              <a:t>Students should have an understanding of place value and the movement of digits within the system.</a:t>
            </a:r>
          </a:p>
          <a:p>
            <a:r>
              <a:rPr lang="en-GB" sz="900" dirty="0"/>
              <a:t>Students need to be fluent with moving in a 2D plane and possibly coordinates in the first quadrant.</a:t>
            </a:r>
          </a:p>
          <a:p>
            <a:r>
              <a:rPr lang="en-GB" sz="900" dirty="0">
                <a:ea typeface="Calibri" panose="020F0502020204030204" pitchFamily="34" charset="0"/>
                <a:cs typeface="Times New Roman"/>
              </a:rPr>
              <a:t>Students need to know their basic angle facts to then further apply to higher order problems e.g. parallel lines.</a:t>
            </a:r>
          </a:p>
          <a:p>
            <a:r>
              <a:rPr lang="en-GB" sz="900" dirty="0">
                <a:ea typeface="Calibri" panose="020F0502020204030204" pitchFamily="34" charset="0"/>
                <a:cs typeface="Times New Roman"/>
              </a:rPr>
              <a:t>Students must develop and refine skills in measuring and estimating e.g. use of a ruler, protractor.</a:t>
            </a:r>
            <a:endParaRPr lang="en-GB" sz="900" dirty="0">
              <a:ea typeface="Calibri" panose="020F0502020204030204" pitchFamily="34" charset="0"/>
              <a:cs typeface="Times New Roman" panose="02020603050405020304" pitchFamily="18" charset="0"/>
            </a:endParaRPr>
          </a:p>
          <a:p>
            <a:endParaRPr lang="en-US" sz="9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400" dirty="0"/>
              <a:t>Fluency</a:t>
            </a: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r>
              <a:rPr lang="en-GB" sz="900" dirty="0"/>
              <a:t>Use of different lengths coloured straws to investigate properties of shapes and use concrete representations to justify findings/groupings. Use of convince me within here.</a:t>
            </a:r>
          </a:p>
          <a:p>
            <a:r>
              <a:rPr lang="en-GB" sz="900" dirty="0"/>
              <a:t>Use of 7 column metric measures table to visually represent to conversion between different units.</a:t>
            </a:r>
          </a:p>
          <a:p>
            <a:r>
              <a:rPr lang="en-GB" sz="900" dirty="0"/>
              <a:t>Tearing of corners within a triangle to investigate and prove facts about angles within triangles to then apply this knowledge to further problems e.g. polygons, parallel lines.</a:t>
            </a:r>
          </a:p>
          <a:p>
            <a:r>
              <a:rPr lang="en-GB" sz="900" dirty="0"/>
              <a:t>Name the shape when given only visual symbols of the shapes properties. Justify your answer.</a:t>
            </a:r>
          </a:p>
          <a:p>
            <a:endParaRPr lang="en-US" sz="9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400" dirty="0"/>
              <a:t>Logical reasoning </a:t>
            </a: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pPr>
              <a:lnSpc>
                <a:spcPct val="115000"/>
              </a:lnSpc>
            </a:pPr>
            <a:r>
              <a:rPr lang="en-GB" sz="900" dirty="0">
                <a:latin typeface="MASSILIA VF"/>
                <a:ea typeface="Times New Roman" panose="02020603050405020304" pitchFamily="18" charset="0"/>
                <a:cs typeface="Lucida Sans Unicode"/>
              </a:rPr>
              <a:t>Misconceptions could be that students forget (</a:t>
            </a:r>
            <a:r>
              <a:rPr lang="en-GB" sz="900" dirty="0" err="1">
                <a:latin typeface="MASSILIA VF"/>
                <a:ea typeface="Times New Roman" panose="02020603050405020304" pitchFamily="18" charset="0"/>
                <a:cs typeface="Lucida Sans Unicode"/>
              </a:rPr>
              <a:t>x,y</a:t>
            </a:r>
            <a:r>
              <a:rPr lang="en-GB" sz="900" dirty="0">
                <a:latin typeface="MASSILIA VF"/>
                <a:ea typeface="Times New Roman" panose="02020603050405020304" pitchFamily="18" charset="0"/>
                <a:cs typeface="Lucida Sans Unicode"/>
              </a:rPr>
              <a:t>) left and right, up and down.</a:t>
            </a:r>
            <a:endParaRPr lang="en-GB" sz="900" dirty="0">
              <a:latin typeface="MASSILIA VF"/>
              <a:ea typeface="Times New Roman" panose="02020603050405020304" pitchFamily="18" charset="0"/>
              <a:cs typeface="Lucida Sans Unicode" panose="020B0602030504020204" pitchFamily="34" charset="0"/>
            </a:endParaRPr>
          </a:p>
          <a:p>
            <a:pPr>
              <a:lnSpc>
                <a:spcPct val="114999"/>
              </a:lnSpc>
            </a:pPr>
            <a:r>
              <a:rPr lang="en-GB" sz="900" dirty="0">
                <a:latin typeface="MASSILIA VF"/>
                <a:ea typeface="Times New Roman" panose="02020603050405020304" pitchFamily="18" charset="0"/>
                <a:cs typeface="Lucida Sans Unicode"/>
              </a:rPr>
              <a:t>Student may need multiple reminders on the angle facts.</a:t>
            </a:r>
          </a:p>
          <a:p>
            <a:pPr>
              <a:lnSpc>
                <a:spcPct val="114999"/>
              </a:lnSpc>
            </a:pPr>
            <a:r>
              <a:rPr lang="en-GB" sz="900" dirty="0">
                <a:latin typeface="MASSILIA VF"/>
                <a:ea typeface="Times New Roman" panose="02020603050405020304" pitchFamily="18" charset="0"/>
                <a:cs typeface="Lucida Sans Unicode"/>
              </a:rPr>
              <a:t>A diamond is not a shape.</a:t>
            </a:r>
            <a:endParaRPr lang="en-GB" sz="900" dirty="0">
              <a:latin typeface="MASSILIA VF"/>
              <a:ea typeface="Times New Roman" panose="02020603050405020304" pitchFamily="18" charset="0"/>
              <a:cs typeface="Lucida Sans Unicode" panose="020B0602030504020204" pitchFamily="34" charset="0"/>
            </a:endParaRPr>
          </a:p>
          <a:p>
            <a:endParaRPr lang="en-US" sz="900" dirty="0">
              <a:latin typeface="MASSILIA VF"/>
            </a:endParaRP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pPr marL="171450" indent="-171450" fontAlgn="base">
              <a:buFont typeface="Arial" panose="020B0604020202020204" pitchFamily="34" charset="0"/>
              <a:buChar char="•"/>
            </a:pPr>
            <a:r>
              <a:rPr lang="en-GB" sz="1100" dirty="0">
                <a:latin typeface="MASSILIA VF"/>
              </a:rPr>
              <a:t>Be able to multiply, divide, add and subtract. </a:t>
            </a:r>
            <a:r>
              <a:rPr lang="en-US" sz="1100" dirty="0">
                <a:latin typeface="MASSILIA VF"/>
              </a:rPr>
              <a:t>​</a:t>
            </a:r>
          </a:p>
          <a:p>
            <a:pPr marL="171450" indent="-171450" fontAlgn="base">
              <a:buFont typeface="Arial" panose="020B0604020202020204" pitchFamily="34" charset="0"/>
              <a:buChar char="•"/>
            </a:pPr>
            <a:r>
              <a:rPr lang="en-GB" sz="1100" dirty="0">
                <a:latin typeface="MASSILIA VF"/>
              </a:rPr>
              <a:t>Know the names of the metric units.</a:t>
            </a:r>
            <a:endParaRPr lang="en-US" sz="1100" dirty="0">
              <a:latin typeface="MASSILIA VF"/>
              <a:cs typeface="Arial"/>
            </a:endParaRPr>
          </a:p>
          <a:p>
            <a:pPr marL="171450" indent="-171450">
              <a:buFont typeface="Arial" panose="020B0604020202020204" pitchFamily="34" charset="0"/>
              <a:buChar char="•"/>
            </a:pPr>
            <a:r>
              <a:rPr lang="en-GB" sz="1100" dirty="0" smtClean="0">
                <a:latin typeface="MASSILIA VF"/>
              </a:rPr>
              <a:t>Know </a:t>
            </a:r>
            <a:r>
              <a:rPr lang="en-GB" sz="1100" dirty="0">
                <a:latin typeface="MASSILIA VF"/>
              </a:rPr>
              <a:t>how to measure using a scale and a protractor. </a:t>
            </a:r>
            <a:r>
              <a:rPr lang="en-US" sz="1100" dirty="0">
                <a:latin typeface="MASSILIA VF"/>
              </a:rPr>
              <a:t>​</a:t>
            </a:r>
            <a:r>
              <a:rPr lang="en-GB" sz="1100" dirty="0">
                <a:latin typeface="MASSILIA VF"/>
              </a:rPr>
              <a:t> </a:t>
            </a:r>
            <a:r>
              <a:rPr lang="en-US" sz="1100" dirty="0">
                <a:latin typeface="MASSILIA VF"/>
              </a:rPr>
              <a:t>​</a:t>
            </a:r>
          </a:p>
          <a:p>
            <a:pPr marL="171450" indent="-171450">
              <a:buFont typeface="Arial" panose="020B0604020202020204" pitchFamily="34" charset="0"/>
              <a:buChar char="•"/>
            </a:pPr>
            <a:r>
              <a:rPr lang="en-US" sz="1100" dirty="0">
                <a:latin typeface="MASSILIA VF"/>
                <a:cs typeface="Arial"/>
              </a:rPr>
              <a:t>Understanding of place value table and movement within it</a:t>
            </a:r>
          </a:p>
          <a:p>
            <a:pPr marL="171450" indent="-171450">
              <a:buFont typeface="Arial" panose="020B0604020202020204" pitchFamily="34" charset="0"/>
              <a:buChar char="•"/>
            </a:pPr>
            <a:r>
              <a:rPr lang="en-US" sz="1100" dirty="0">
                <a:latin typeface="MASSILIA VF"/>
                <a:cs typeface="Arial"/>
              </a:rPr>
              <a:t>Names of basic shapes</a:t>
            </a:r>
          </a:p>
          <a:p>
            <a:pPr marL="171450" indent="-171450">
              <a:buFont typeface="Arial" panose="020B0604020202020204" pitchFamily="34" charset="0"/>
              <a:buChar char="•"/>
            </a:pPr>
            <a:endParaRPr lang="en-US" sz="1100" dirty="0">
              <a:latin typeface="MASSILIA VF"/>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a:normAutofit lnSpcReduction="10000"/>
          </a:bodyPr>
          <a:lstStyle/>
          <a:p>
            <a:pPr marL="171450" indent="-171450">
              <a:spcBef>
                <a:spcPts val="0"/>
              </a:spcBef>
              <a:buFont typeface="Arial"/>
              <a:buChar char="•"/>
            </a:pPr>
            <a:r>
              <a:rPr lang="en-US" sz="1100" dirty="0">
                <a:latin typeface="MASSILIA VF"/>
              </a:rPr>
              <a:t>Units of measure </a:t>
            </a:r>
          </a:p>
          <a:p>
            <a:pPr marL="628650" lvl="1" indent="-171450">
              <a:spcBef>
                <a:spcPts val="0"/>
              </a:spcBef>
              <a:buFont typeface="Arial"/>
              <a:buChar char="•"/>
            </a:pPr>
            <a:r>
              <a:rPr lang="en-US" sz="1100" dirty="0">
                <a:solidFill>
                  <a:srgbClr val="006758"/>
                </a:solidFill>
                <a:latin typeface="MASSILIA VF"/>
                <a:cs typeface="Arial"/>
              </a:rPr>
              <a:t>Estimating and measuring using different measures</a:t>
            </a:r>
          </a:p>
          <a:p>
            <a:pPr marL="628650" lvl="1" indent="-171450">
              <a:spcBef>
                <a:spcPts val="0"/>
              </a:spcBef>
              <a:buFont typeface="Arial"/>
              <a:buChar char="•"/>
            </a:pPr>
            <a:r>
              <a:rPr lang="en-US" sz="1100" dirty="0">
                <a:solidFill>
                  <a:srgbClr val="006758"/>
                </a:solidFill>
                <a:latin typeface="MASSILIA VF"/>
                <a:cs typeface="Arial"/>
              </a:rPr>
              <a:t>Conversion between metric units</a:t>
            </a:r>
          </a:p>
          <a:p>
            <a:pPr marL="628650" lvl="1" indent="-171450">
              <a:spcBef>
                <a:spcPts val="0"/>
              </a:spcBef>
              <a:buFont typeface="Arial"/>
              <a:buChar char="•"/>
            </a:pPr>
            <a:r>
              <a:rPr lang="en-US" sz="1100" dirty="0">
                <a:solidFill>
                  <a:srgbClr val="006758"/>
                </a:solidFill>
                <a:latin typeface="MASSILIA VF"/>
                <a:cs typeface="Arial"/>
              </a:rPr>
              <a:t>Conversion between metric and imperial units</a:t>
            </a:r>
          </a:p>
          <a:p>
            <a:pPr marL="171450" indent="-171450">
              <a:spcBef>
                <a:spcPts val="0"/>
              </a:spcBef>
              <a:buFont typeface="Arial"/>
              <a:buChar char="•"/>
            </a:pPr>
            <a:r>
              <a:rPr lang="en-US" sz="1100" dirty="0">
                <a:latin typeface="MASSILIA VF"/>
                <a:cs typeface="Arial"/>
              </a:rPr>
              <a:t>Properties of shape</a:t>
            </a:r>
          </a:p>
          <a:p>
            <a:pPr marL="628650" lvl="1" indent="-171450">
              <a:spcBef>
                <a:spcPts val="0"/>
              </a:spcBef>
              <a:buFont typeface="Arial"/>
              <a:buChar char="•"/>
            </a:pPr>
            <a:r>
              <a:rPr lang="en-US" sz="1100" dirty="0">
                <a:solidFill>
                  <a:srgbClr val="006758"/>
                </a:solidFill>
                <a:latin typeface="MASSILIA VF"/>
                <a:cs typeface="Arial"/>
              </a:rPr>
              <a:t>Understand different properties of 2D shapes including diagonals, symmetry, rotational symmetry and correct notation/vocabulary</a:t>
            </a:r>
          </a:p>
          <a:p>
            <a:pPr marL="628650" lvl="1" indent="-171450">
              <a:spcBef>
                <a:spcPts val="0"/>
              </a:spcBef>
              <a:buFont typeface="Arial"/>
              <a:buChar char="•"/>
            </a:pPr>
            <a:r>
              <a:rPr lang="en-US" sz="1100" dirty="0">
                <a:solidFill>
                  <a:srgbClr val="006758"/>
                </a:solidFill>
                <a:latin typeface="MASSILIA VF"/>
                <a:cs typeface="Arial"/>
              </a:rPr>
              <a:t>Understand different properties of 3D shapes</a:t>
            </a:r>
          </a:p>
          <a:p>
            <a:pPr marL="628650" lvl="1" indent="-171450">
              <a:spcBef>
                <a:spcPts val="0"/>
              </a:spcBef>
              <a:buFont typeface="Arial"/>
              <a:buChar char="•"/>
            </a:pPr>
            <a:r>
              <a:rPr lang="en-US" sz="1100" dirty="0">
                <a:solidFill>
                  <a:srgbClr val="006758"/>
                </a:solidFill>
                <a:latin typeface="MASSILIA VF"/>
                <a:cs typeface="Arial"/>
              </a:rPr>
              <a:t>Nets of solids</a:t>
            </a:r>
          </a:p>
          <a:p>
            <a:pPr fontAlgn="base">
              <a:spcBef>
                <a:spcPts val="0"/>
              </a:spcBef>
              <a:buFont typeface="Arial" panose="020B0604020202020204" pitchFamily="34" charset="0"/>
              <a:buChar char="•"/>
            </a:pPr>
            <a:r>
              <a:rPr lang="en-GB" sz="1100" dirty="0">
                <a:latin typeface="MASSILIA VF"/>
                <a:cs typeface="Arial"/>
              </a:rPr>
              <a:t>   Co-ordinates</a:t>
            </a:r>
          </a:p>
          <a:p>
            <a:pPr lvl="1">
              <a:spcBef>
                <a:spcPts val="0"/>
              </a:spcBef>
            </a:pPr>
            <a:r>
              <a:rPr lang="en-GB" sz="1100" dirty="0">
                <a:solidFill>
                  <a:srgbClr val="006758"/>
                </a:solidFill>
                <a:latin typeface="MASSILIA VF"/>
                <a:cs typeface="Arial"/>
              </a:rPr>
              <a:t>   Solve problems involving position, length and shape using co-ordinates</a:t>
            </a:r>
          </a:p>
          <a:p>
            <a:pPr marL="285750" indent="-285750">
              <a:spcBef>
                <a:spcPts val="0"/>
              </a:spcBef>
              <a:buFont typeface="Arial,Sans-Serif"/>
              <a:buChar char="•"/>
            </a:pPr>
            <a:r>
              <a:rPr lang="en-GB" sz="1100" dirty="0">
                <a:latin typeface="MASSILIA VF"/>
                <a:cs typeface="Arial"/>
              </a:rPr>
              <a:t>Angles</a:t>
            </a:r>
          </a:p>
          <a:p>
            <a:pPr marL="742950" lvl="1" indent="-285750">
              <a:spcBef>
                <a:spcPts val="0"/>
              </a:spcBef>
              <a:buFont typeface="Arial,Sans-Serif"/>
              <a:buChar char="•"/>
            </a:pPr>
            <a:r>
              <a:rPr lang="en-GB" sz="1100" dirty="0">
                <a:solidFill>
                  <a:srgbClr val="006758"/>
                </a:solidFill>
                <a:latin typeface="MASSILIA VF"/>
                <a:cs typeface="Arial"/>
              </a:rPr>
              <a:t>Name, identify and describe types of angles</a:t>
            </a:r>
          </a:p>
          <a:p>
            <a:pPr marL="742950" lvl="1" indent="-285750">
              <a:spcBef>
                <a:spcPts val="0"/>
              </a:spcBef>
              <a:buFont typeface="Arial,Sans-Serif"/>
              <a:buChar char="•"/>
            </a:pPr>
            <a:r>
              <a:rPr lang="en-GB" sz="1100" dirty="0">
                <a:solidFill>
                  <a:srgbClr val="006758"/>
                </a:solidFill>
                <a:latin typeface="MASSILIA VF"/>
                <a:cs typeface="Arial"/>
              </a:rPr>
              <a:t>Draw and measure accurate angles</a:t>
            </a:r>
          </a:p>
          <a:p>
            <a:pPr marL="742950" lvl="1" indent="-285750">
              <a:spcBef>
                <a:spcPts val="0"/>
              </a:spcBef>
              <a:buFont typeface="Arial,Sans-Serif"/>
              <a:buChar char="•"/>
            </a:pPr>
            <a:r>
              <a:rPr lang="en-GB" sz="1100" dirty="0">
                <a:solidFill>
                  <a:srgbClr val="006758"/>
                </a:solidFill>
                <a:latin typeface="MASSILIA VF"/>
                <a:cs typeface="Arial"/>
              </a:rPr>
              <a:t>Calculate missing angles using basic angle rules leading up to angles within parallel lines</a:t>
            </a:r>
          </a:p>
          <a:p>
            <a:pPr>
              <a:spcBef>
                <a:spcPts val="0"/>
              </a:spcBef>
            </a:pPr>
            <a:endParaRPr lang="en-US" sz="900" dirty="0">
              <a:latin typeface="MASSILIA VF"/>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a:bodyPr>
          <a:lstStyle/>
          <a:p>
            <a:pPr marL="171450" indent="-171450" fontAlgn="base">
              <a:buFont typeface="Arial" panose="020B0604020202020204" pitchFamily="34" charset="0"/>
              <a:buChar char="•"/>
            </a:pPr>
            <a:r>
              <a:rPr lang="en-GB" sz="1000" dirty="0">
                <a:latin typeface="MASSILIA VF"/>
              </a:rPr>
              <a:t>Use of coloured straws to allow for investigative work which will help emphasise how different lengths can help create different shapes</a:t>
            </a:r>
            <a:r>
              <a:rPr lang="en-GB" sz="1000" dirty="0" smtClean="0">
                <a:latin typeface="MASSILIA VF"/>
              </a:rPr>
              <a:t>.</a:t>
            </a:r>
            <a:endParaRPr lang="en-GB" sz="1000" dirty="0">
              <a:latin typeface="MASSILIA VF"/>
            </a:endParaRPr>
          </a:p>
          <a:p>
            <a:pPr marL="171450" indent="-171450">
              <a:buFont typeface="Arial" panose="020B0604020202020204" pitchFamily="34" charset="0"/>
              <a:buChar char="•"/>
            </a:pPr>
            <a:r>
              <a:rPr lang="en-GB" sz="1000" dirty="0">
                <a:latin typeface="MASSILIA VF"/>
              </a:rPr>
              <a:t>Use of the 7-column table for conversion between metric measures</a:t>
            </a:r>
            <a:r>
              <a:rPr lang="en-GB" sz="1000" dirty="0" smtClean="0">
                <a:latin typeface="MASSILIA VF"/>
              </a:rPr>
              <a:t>.</a:t>
            </a:r>
          </a:p>
          <a:p>
            <a:pPr marL="171450" indent="-171450">
              <a:buFont typeface="Arial" panose="020B0604020202020204" pitchFamily="34" charset="0"/>
              <a:buChar char="•"/>
            </a:pPr>
            <a:endParaRPr lang="en-GB" sz="1100" dirty="0">
              <a:latin typeface="MASSILIA VF"/>
            </a:endParaRPr>
          </a:p>
          <a:p>
            <a:pPr marL="171450" indent="-171450">
              <a:buFont typeface="Arial" panose="020B0604020202020204" pitchFamily="34" charset="0"/>
              <a:buChar char="•"/>
            </a:pPr>
            <a:r>
              <a:rPr lang="en-GB" sz="1000" dirty="0">
                <a:latin typeface="MASSILIA VF"/>
              </a:rPr>
              <a:t>Use of proportion tables when converting between metric and imperial measures.</a:t>
            </a:r>
          </a:p>
          <a:p>
            <a:pPr marL="171450" indent="-171450">
              <a:buFont typeface="Arial" panose="020B0604020202020204" pitchFamily="34" charset="0"/>
              <a:buChar char="•"/>
            </a:pPr>
            <a:endParaRPr lang="en-US" sz="1000" dirty="0">
              <a:latin typeface="MASSILIA VF"/>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numCol="5">
            <a:normAutofit/>
          </a:bodyPr>
          <a:lstStyle/>
          <a:p>
            <a:pPr marL="171450" indent="-171450">
              <a:buFont typeface="Arial" panose="020B0604020202020204" pitchFamily="34" charset="0"/>
              <a:buChar char="•"/>
            </a:pPr>
            <a:r>
              <a:rPr lang="en-US" sz="1100" dirty="0">
                <a:latin typeface="MASSILIA VF"/>
                <a:cs typeface="Arial"/>
              </a:rPr>
              <a:t>Horizontal</a:t>
            </a:r>
          </a:p>
          <a:p>
            <a:pPr marL="171450" indent="-171450">
              <a:buFont typeface="Arial" panose="020B0604020202020204" pitchFamily="34" charset="0"/>
              <a:buChar char="•"/>
            </a:pPr>
            <a:r>
              <a:rPr lang="en-US" sz="1100" dirty="0">
                <a:latin typeface="MASSILIA VF"/>
                <a:cs typeface="Arial"/>
              </a:rPr>
              <a:t>Vertical</a:t>
            </a:r>
          </a:p>
          <a:p>
            <a:pPr marL="171450" indent="-171450">
              <a:buFont typeface="Arial" panose="020B0604020202020204" pitchFamily="34" charset="0"/>
              <a:buChar char="•"/>
            </a:pPr>
            <a:r>
              <a:rPr lang="en-US" sz="1100" dirty="0">
                <a:latin typeface="MASSILIA VF"/>
                <a:cs typeface="Arial"/>
              </a:rPr>
              <a:t>Metric</a:t>
            </a:r>
          </a:p>
          <a:p>
            <a:pPr marL="171450" indent="-171450">
              <a:buFont typeface="Arial" panose="020B0604020202020204" pitchFamily="34" charset="0"/>
              <a:buChar char="•"/>
            </a:pPr>
            <a:r>
              <a:rPr lang="en-US" sz="1100" dirty="0">
                <a:latin typeface="MASSILIA VF"/>
                <a:cs typeface="Arial"/>
              </a:rPr>
              <a:t>Imperial</a:t>
            </a:r>
          </a:p>
          <a:p>
            <a:pPr marL="171450" indent="-171450">
              <a:buFont typeface="Arial" panose="020B0604020202020204" pitchFamily="34" charset="0"/>
              <a:buChar char="•"/>
            </a:pPr>
            <a:r>
              <a:rPr lang="en-US" sz="1100" dirty="0">
                <a:latin typeface="MASSILIA VF"/>
                <a:cs typeface="Arial"/>
              </a:rPr>
              <a:t>Angle</a:t>
            </a:r>
          </a:p>
          <a:p>
            <a:pPr marL="171450" indent="-171450">
              <a:buFont typeface="Arial" panose="020B0604020202020204" pitchFamily="34" charset="0"/>
              <a:buChar char="•"/>
            </a:pPr>
            <a:r>
              <a:rPr lang="en-US" sz="1100" dirty="0">
                <a:latin typeface="MASSILIA VF"/>
                <a:cs typeface="Arial"/>
              </a:rPr>
              <a:t>Parallel</a:t>
            </a:r>
          </a:p>
          <a:p>
            <a:pPr marL="171450" indent="-171450">
              <a:buFont typeface="Arial" panose="020B0604020202020204" pitchFamily="34" charset="0"/>
              <a:buChar char="•"/>
            </a:pPr>
            <a:r>
              <a:rPr lang="en-US" sz="1100" dirty="0">
                <a:latin typeface="MASSILIA VF"/>
                <a:cs typeface="Arial"/>
              </a:rPr>
              <a:t>Describe</a:t>
            </a:r>
          </a:p>
          <a:p>
            <a:pPr marL="171450" indent="-171450">
              <a:buFont typeface="Arial" panose="020B0604020202020204" pitchFamily="34" charset="0"/>
              <a:buChar char="•"/>
            </a:pPr>
            <a:r>
              <a:rPr lang="en-US" sz="1100" dirty="0">
                <a:latin typeface="MASSILIA VF"/>
                <a:cs typeface="Arial"/>
              </a:rPr>
              <a:t>Scalene</a:t>
            </a:r>
          </a:p>
          <a:p>
            <a:pPr marL="171450" indent="-171450">
              <a:buFont typeface="Arial" panose="020B0604020202020204" pitchFamily="34" charset="0"/>
              <a:buChar char="•"/>
            </a:pPr>
            <a:r>
              <a:rPr lang="en-US" sz="1100" dirty="0">
                <a:latin typeface="MASSILIA VF"/>
                <a:cs typeface="Arial"/>
              </a:rPr>
              <a:t>Isosceles</a:t>
            </a:r>
          </a:p>
          <a:p>
            <a:pPr marL="171450" indent="-171450">
              <a:buFont typeface="Arial" panose="020B0604020202020204" pitchFamily="34" charset="0"/>
              <a:buChar char="•"/>
            </a:pPr>
            <a:r>
              <a:rPr lang="en-US" sz="1100" dirty="0">
                <a:latin typeface="MASSILIA VF"/>
                <a:cs typeface="Arial"/>
              </a:rPr>
              <a:t>Equilateral</a:t>
            </a:r>
          </a:p>
          <a:p>
            <a:pPr marL="171450" indent="-171450">
              <a:buFont typeface="Arial" panose="020B0604020202020204" pitchFamily="34" charset="0"/>
              <a:buChar char="•"/>
            </a:pPr>
            <a:r>
              <a:rPr lang="en-US" sz="1100" dirty="0">
                <a:latin typeface="MASSILIA VF"/>
                <a:cs typeface="Arial"/>
              </a:rPr>
              <a:t>Quadrilateral</a:t>
            </a:r>
          </a:p>
          <a:p>
            <a:pPr marL="171450" indent="-171450">
              <a:buFont typeface="Arial" panose="020B0604020202020204" pitchFamily="34" charset="0"/>
              <a:buChar char="•"/>
            </a:pPr>
            <a:r>
              <a:rPr lang="en-US" sz="1100" dirty="0">
                <a:latin typeface="MASSILIA VF"/>
                <a:cs typeface="Arial"/>
              </a:rPr>
              <a:t>Polygon</a:t>
            </a:r>
          </a:p>
          <a:p>
            <a:pPr marL="171450" indent="-171450">
              <a:buFont typeface="Arial" panose="020B0604020202020204" pitchFamily="34" charset="0"/>
              <a:buChar char="•"/>
            </a:pPr>
            <a:r>
              <a:rPr lang="en-US" sz="1100" dirty="0">
                <a:latin typeface="MASSILIA VF"/>
                <a:cs typeface="Arial"/>
              </a:rPr>
              <a:t>Vertex/vertices</a:t>
            </a:r>
          </a:p>
          <a:p>
            <a:pPr marL="171450" indent="-171450">
              <a:buFont typeface="Arial" panose="020B0604020202020204" pitchFamily="34" charset="0"/>
              <a:buChar char="•"/>
            </a:pPr>
            <a:r>
              <a:rPr lang="en-US" sz="1100" dirty="0" smtClean="0">
                <a:latin typeface="MASSILIA VF"/>
                <a:cs typeface="Arial"/>
              </a:rPr>
              <a:t>Axis</a:t>
            </a:r>
          </a:p>
          <a:p>
            <a:pPr marL="171450" indent="-171450">
              <a:buFont typeface="Arial" panose="020B0604020202020204" pitchFamily="34" charset="0"/>
              <a:buChar char="•"/>
            </a:pPr>
            <a:r>
              <a:rPr lang="en-US" sz="1100" dirty="0">
                <a:latin typeface="MASSILIA VF"/>
                <a:cs typeface="Arial"/>
              </a:rPr>
              <a:t>Alternate</a:t>
            </a:r>
          </a:p>
          <a:p>
            <a:pPr marL="171450" indent="-171450">
              <a:buFont typeface="Arial" panose="020B0604020202020204" pitchFamily="34" charset="0"/>
              <a:buChar char="•"/>
            </a:pPr>
            <a:r>
              <a:rPr lang="en-US" sz="1100" dirty="0">
                <a:latin typeface="MASSILIA VF"/>
                <a:cs typeface="Arial"/>
              </a:rPr>
              <a:t>Corresponding</a:t>
            </a:r>
          </a:p>
          <a:p>
            <a:pPr marL="171450" indent="-171450">
              <a:buFont typeface="Arial" panose="020B0604020202020204" pitchFamily="34" charset="0"/>
              <a:buChar char="•"/>
            </a:pPr>
            <a:r>
              <a:rPr lang="en-US" sz="1100" dirty="0">
                <a:latin typeface="MASSILIA VF"/>
                <a:cs typeface="Arial"/>
              </a:rPr>
              <a:t>Co-interior</a:t>
            </a:r>
          </a:p>
          <a:p>
            <a:pPr marL="171450" indent="-171450">
              <a:buFont typeface="Arial" panose="020B0604020202020204" pitchFamily="34" charset="0"/>
              <a:buChar char="•"/>
            </a:pPr>
            <a:endParaRPr lang="en-US" sz="1100" dirty="0">
              <a:latin typeface="MASSILIA VF"/>
              <a:cs typeface="Arial"/>
            </a:endParaRPr>
          </a:p>
          <a:p>
            <a:endParaRPr lang="en-US" sz="1100" dirty="0">
              <a:latin typeface="MASSILIA VF"/>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a:normAutofit/>
          </a:bodyPr>
          <a:lstStyle/>
          <a:p>
            <a:pPr marL="171450" indent="-171450">
              <a:buFont typeface="Arial" panose="020B0604020202020204" pitchFamily="34" charset="0"/>
              <a:buChar char="•"/>
            </a:pPr>
            <a:r>
              <a:rPr lang="en-US" sz="1100" dirty="0">
                <a:latin typeface="MASSILIA VF"/>
              </a:rPr>
              <a:t>Estimated and measured lengths/masses of objects within a classroom leading into using given facts to help estimate longer distances</a:t>
            </a:r>
            <a:r>
              <a:rPr lang="en-US" sz="1100" dirty="0" smtClean="0">
                <a:latin typeface="MASSILIA VF"/>
              </a:rPr>
              <a:t>.</a:t>
            </a:r>
            <a:endParaRPr lang="en-US" sz="1100" dirty="0">
              <a:latin typeface="MASSILIA VF"/>
              <a:cs typeface="Arial"/>
            </a:endParaRPr>
          </a:p>
          <a:p>
            <a:pPr marL="171450" indent="-171450">
              <a:buFont typeface="Arial" panose="020B0604020202020204" pitchFamily="34" charset="0"/>
              <a:buChar char="•"/>
            </a:pPr>
            <a:r>
              <a:rPr lang="en-US" sz="1100" dirty="0">
                <a:latin typeface="MASSILIA VF"/>
                <a:cs typeface="Arial"/>
              </a:rPr>
              <a:t>Creation of nets of 3D solids to build into solid shapes. </a:t>
            </a:r>
          </a:p>
          <a:p>
            <a:pPr marL="171450" indent="-171450">
              <a:buFont typeface="Arial" panose="020B0604020202020204" pitchFamily="34" charset="0"/>
              <a:buChar char="•"/>
            </a:pPr>
            <a:r>
              <a:rPr lang="en-US" sz="1100" dirty="0" smtClean="0">
                <a:latin typeface="MASSILIA VF"/>
                <a:cs typeface="Arial"/>
              </a:rPr>
              <a:t>Accurate </a:t>
            </a:r>
            <a:r>
              <a:rPr lang="en-US" sz="1100" dirty="0">
                <a:latin typeface="MASSILIA VF"/>
                <a:cs typeface="Arial"/>
              </a:rPr>
              <a:t>3D drawings of solids using isometric paper leading into plans and elevations of solids and real-life objects/structures</a:t>
            </a:r>
          </a:p>
          <a:p>
            <a:pPr marL="171450" indent="-171450">
              <a:buFont typeface="Arial" panose="020B0604020202020204" pitchFamily="34" charset="0"/>
              <a:buChar char="•"/>
            </a:pPr>
            <a:endParaRPr lang="en-US" sz="1100" dirty="0">
              <a:latin typeface="MASSILIA VF"/>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c9827502-ad03-49b1-85da-f0239239a6b1"/>
    <ds:schemaRef ds:uri="http://schemas.microsoft.com/office/infopath/2007/PartnerControls"/>
    <ds:schemaRef ds:uri="dd53f9ed-aba7-4473-9642-666960874982"/>
    <ds:schemaRef ds:uri="http://purl.org/dc/term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4728</TotalTime>
  <Words>2246</Words>
  <Application>Microsoft Office PowerPoint</Application>
  <PresentationFormat>Custom</PresentationFormat>
  <Paragraphs>208</Paragraphs>
  <Slides>6</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6</vt:i4>
      </vt:variant>
    </vt:vector>
  </HeadingPairs>
  <TitlesOfParts>
    <vt:vector size="16" baseType="lpstr">
      <vt:lpstr>Arial</vt:lpstr>
      <vt:lpstr>Arial,Sans-Serif</vt:lpstr>
      <vt:lpstr>Calibri</vt:lpstr>
      <vt:lpstr>Lucida Sans Unicode</vt:lpstr>
      <vt:lpstr>MASSILIA VF</vt:lpstr>
      <vt:lpstr>Segoe UI</vt:lpstr>
      <vt:lpstr>Times New Roman</vt: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Christopher Henry</cp:lastModifiedBy>
  <cp:revision>16</cp:revision>
  <dcterms:created xsi:type="dcterms:W3CDTF">2024-02-26T09:08:58Z</dcterms:created>
  <dcterms:modified xsi:type="dcterms:W3CDTF">2024-07-03T18:39:26Z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