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64" r:id="rId7"/>
    <p:sldId id="280" r:id="rId8"/>
    <p:sldId id="282" r:id="rId9"/>
    <p:sldId id="278" r:id="rId10"/>
    <p:sldId id="279" r:id="rId11"/>
    <p:sldId id="284" r:id="rId12"/>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D5A3E"/>
    <a:srgbClr val="ECECEC"/>
    <a:srgbClr val="6EAF82"/>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2"/>
    <p:restoredTop sz="95728"/>
  </p:normalViewPr>
  <p:slideViewPr>
    <p:cSldViewPr snapToGrid="0">
      <p:cViewPr varScale="1">
        <p:scale>
          <a:sx n="61" d="100"/>
          <a:sy n="61" d="100"/>
        </p:scale>
        <p:origin x="1028"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r>
              <a:rPr lang="en-GB" sz="1500" dirty="0">
                <a:latin typeface="MASSILIA VF" pitchFamily="2" charset="77"/>
              </a:rPr>
              <a:t/>
            </a: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r>
              <a:rPr lang="en-GB" sz="1500" dirty="0">
                <a:latin typeface="MASSILIA VF" pitchFamily="2" charset="77"/>
              </a:rPr>
              <a:t/>
            </a: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FBBF8BF-A92B-F120-E43F-4B32EFFAC58A}"/>
              </a:ext>
            </a:extLst>
          </p:cNvPr>
          <p:cNvSpPr>
            <a:spLocks noGrp="1"/>
          </p:cNvSpPr>
          <p:nvPr>
            <p:ph type="body" sz="quarter" idx="26"/>
          </p:nvPr>
        </p:nvSpPr>
        <p:spPr/>
        <p:txBody>
          <a:bodyPr/>
          <a:lstStyle/>
          <a:p>
            <a:r>
              <a:rPr lang="en-US" dirty="0" smtClean="0"/>
              <a:t>8</a:t>
            </a:r>
            <a:endParaRPr lang="en-US" dirty="0"/>
          </a:p>
        </p:txBody>
      </p:sp>
      <p:sp>
        <p:nvSpPr>
          <p:cNvPr id="3" name="Text Placeholder 2">
            <a:extLst>
              <a:ext uri="{FF2B5EF4-FFF2-40B4-BE49-F238E27FC236}">
                <a16:creationId xmlns:a16="http://schemas.microsoft.com/office/drawing/2014/main" id="{8E59814D-5AD3-8600-B444-BA4F6B1EE6C7}"/>
              </a:ext>
            </a:extLst>
          </p:cNvPr>
          <p:cNvSpPr>
            <a:spLocks noGrp="1"/>
          </p:cNvSpPr>
          <p:nvPr>
            <p:ph type="body" sz="quarter" idx="38"/>
          </p:nvPr>
        </p:nvSpPr>
        <p:spPr/>
        <p:txBody>
          <a:bodyPr/>
          <a:lstStyle/>
          <a:p>
            <a:r>
              <a:rPr lang="en-US" dirty="0"/>
              <a:t>Year Group</a:t>
            </a:r>
          </a:p>
        </p:txBody>
      </p:sp>
      <p:sp>
        <p:nvSpPr>
          <p:cNvPr id="4" name="Text Placeholder 3">
            <a:extLst>
              <a:ext uri="{FF2B5EF4-FFF2-40B4-BE49-F238E27FC236}">
                <a16:creationId xmlns:a16="http://schemas.microsoft.com/office/drawing/2014/main" id="{0DAA6F0D-610C-FAC4-45D4-3DC94F610366}"/>
              </a:ext>
            </a:extLst>
          </p:cNvPr>
          <p:cNvSpPr>
            <a:spLocks noGrp="1"/>
          </p:cNvSpPr>
          <p:nvPr>
            <p:ph type="body" sz="quarter" idx="39"/>
          </p:nvPr>
        </p:nvSpPr>
        <p:spPr/>
        <p:txBody>
          <a:bodyPr/>
          <a:lstStyle/>
          <a:p>
            <a:r>
              <a:rPr lang="en-US" sz="2000" dirty="0" smtClean="0"/>
              <a:t>Fractions, Decimals, Percentages &amp; Ratio</a:t>
            </a:r>
            <a:endParaRPr lang="en-US" sz="2000" dirty="0"/>
          </a:p>
        </p:txBody>
      </p:sp>
      <p:sp>
        <p:nvSpPr>
          <p:cNvPr id="5" name="Text Placeholder 4">
            <a:extLst>
              <a:ext uri="{FF2B5EF4-FFF2-40B4-BE49-F238E27FC236}">
                <a16:creationId xmlns:a16="http://schemas.microsoft.com/office/drawing/2014/main" id="{921F691E-9680-C54C-9C40-12B3B6E54F63}"/>
              </a:ext>
            </a:extLst>
          </p:cNvPr>
          <p:cNvSpPr>
            <a:spLocks noGrp="1"/>
          </p:cNvSpPr>
          <p:nvPr>
            <p:ph type="body" sz="quarter" idx="40"/>
          </p:nvPr>
        </p:nvSpPr>
        <p:spPr/>
        <p:txBody>
          <a:bodyPr/>
          <a:lstStyle/>
          <a:p>
            <a:r>
              <a:rPr lang="en-US" sz="2400" dirty="0"/>
              <a:t>Unit/ Topic</a:t>
            </a:r>
          </a:p>
        </p:txBody>
      </p:sp>
      <p:sp>
        <p:nvSpPr>
          <p:cNvPr id="6" name="Text Placeholder 5">
            <a:extLst>
              <a:ext uri="{FF2B5EF4-FFF2-40B4-BE49-F238E27FC236}">
                <a16:creationId xmlns:a16="http://schemas.microsoft.com/office/drawing/2014/main" id="{A5D75CEE-E94F-5248-B169-4EC354D7ED9D}"/>
              </a:ext>
            </a:extLst>
          </p:cNvPr>
          <p:cNvSpPr>
            <a:spLocks noGrp="1"/>
          </p:cNvSpPr>
          <p:nvPr>
            <p:ph type="body" sz="quarter" idx="41"/>
          </p:nvPr>
        </p:nvSpPr>
        <p:spPr/>
        <p:txBody>
          <a:bodyPr/>
          <a:lstStyle/>
          <a:p>
            <a:r>
              <a:rPr lang="en-US" dirty="0" err="1"/>
              <a:t>Connah’s</a:t>
            </a:r>
            <a:r>
              <a:rPr lang="en-US" dirty="0"/>
              <a:t> Quay High School</a:t>
            </a:r>
          </a:p>
        </p:txBody>
      </p:sp>
      <p:sp>
        <p:nvSpPr>
          <p:cNvPr id="7"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p:txBody>
          <a:bodyPr/>
          <a:lstStyle/>
          <a:p>
            <a:r>
              <a:rPr lang="en-US" dirty="0"/>
              <a:t>Curriculum for Wales Scheme of Learning:</a:t>
            </a:r>
            <a:br>
              <a:rPr lang="en-US" dirty="0"/>
            </a:br>
            <a:r>
              <a:rPr lang="en-US" sz="4800" dirty="0" smtClean="0"/>
              <a:t>Mathematics and Numeracy</a:t>
            </a:r>
            <a:endParaRPr lang="en-US" sz="4800" dirty="0"/>
          </a:p>
        </p:txBody>
      </p:sp>
      <p:pic>
        <p:nvPicPr>
          <p:cNvPr id="8" name="Picture 7" descr="A white line drawing of a calculator ruler and a calculator&#10;&#10;Description automatically generated">
            <a:extLst>
              <a:ext uri="{FF2B5EF4-FFF2-40B4-BE49-F238E27FC236}">
                <a16:creationId xmlns:a16="http://schemas.microsoft.com/office/drawing/2014/main" id="{3EE0ED53-2ABF-DBAD-FD24-A916C9E28FBB}"/>
              </a:ext>
            </a:extLst>
          </p:cNvPr>
          <p:cNvPicPr>
            <a:picLocks noChangeAspect="1"/>
          </p:cNvPicPr>
          <p:nvPr/>
        </p:nvPicPr>
        <p:blipFill>
          <a:blip r:embed="rId2"/>
          <a:stretch>
            <a:fillRect/>
          </a:stretch>
        </p:blipFill>
        <p:spPr>
          <a:xfrm>
            <a:off x="6832002" y="233914"/>
            <a:ext cx="3159544" cy="3159544"/>
          </a:xfrm>
          <a:prstGeom prst="rect">
            <a:avLst/>
          </a:prstGeom>
        </p:spPr>
      </p:pic>
    </p:spTree>
    <p:extLst>
      <p:ext uri="{BB962C8B-B14F-4D97-AF65-F5344CB8AC3E}">
        <p14:creationId xmlns:p14="http://schemas.microsoft.com/office/powerpoint/2010/main" val="1193017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a:normAutofit/>
          </a:bodyPr>
          <a:lstStyle/>
          <a:p>
            <a:r>
              <a:rPr lang="en-US" sz="900" b="1" dirty="0"/>
              <a:t>The number system is used to represent and compare relationships between numbers and quantities.</a:t>
            </a:r>
          </a:p>
          <a:p>
            <a:r>
              <a:rPr lang="en-US" sz="900" dirty="0"/>
              <a:t>Numbers are the symbol system for describing and comparing quantities. This will be the first abstract concept that learners meet in mathematics, and it helps to establish the principles of logical reasoning. In mathematics the number system provides learners with a basis for algebraic, statistical, probabilistic and geometrical reasoning, as well as for financial calculation and decision-making.</a:t>
            </a:r>
          </a:p>
          <a:p>
            <a:r>
              <a:rPr lang="en-US" sz="900" dirty="0"/>
              <a:t>Knowledge of, and competence in, number and quantities are fundamental to learners’ confident participation in the world, and provide a foundation for further study and for employment. Computational fluency is essential for problem-solving and progressing in all areas of learning and experience. Fluency is developed through using the four basic arithmetic operations and acquiring an understanding of the relationship between them. This leads to preparing the way for using algebraic </a:t>
            </a:r>
            <a:r>
              <a:rPr lang="en-US" sz="900" dirty="0" err="1"/>
              <a:t>symbolisation</a:t>
            </a:r>
            <a:r>
              <a:rPr lang="en-US" sz="900" dirty="0"/>
              <a:t> successfully.</a:t>
            </a:r>
          </a:p>
          <a:p>
            <a:endParaRPr lang="en-US" sz="900" dirty="0"/>
          </a:p>
          <a:p>
            <a:endParaRPr lang="en-US" sz="900"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r>
              <a:rPr lang="en-US" sz="1400" dirty="0"/>
              <a:t>Number Systems</a:t>
            </a:r>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r>
              <a:rPr lang="en-US" sz="1400" dirty="0"/>
              <a:t>Geometry</a:t>
            </a:r>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r>
              <a:rPr lang="en-US" sz="1400" dirty="0"/>
              <a:t>Algebra</a:t>
            </a:r>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r>
              <a:rPr lang="en-US" sz="900" b="1" dirty="0"/>
              <a:t>Algebra uses symbol systems to express the structure of mathematical relationships.</a:t>
            </a:r>
          </a:p>
          <a:p>
            <a:r>
              <a:rPr lang="en-US" sz="900" dirty="0"/>
              <a:t>Algebra is the study of structures abstracted from computations and relations, and provides a way to make </a:t>
            </a:r>
            <a:r>
              <a:rPr lang="en-US" sz="900" dirty="0" err="1"/>
              <a:t>generalisations</a:t>
            </a:r>
            <a:r>
              <a:rPr lang="en-US" sz="900" dirty="0"/>
              <a:t>. Algebraic thinking moves away from context to structure and relationships. This powerful approach provides learners with the means to abstract important features and to detect and express mathematical structures of situations in order to solve problems. Algebra is a unifying thread running through the fabric of mathematics.</a:t>
            </a:r>
          </a:p>
          <a:p>
            <a:r>
              <a:rPr lang="en-US" sz="900" dirty="0"/>
              <a:t>Algebraic thinking is essential for reasoning, modelling and solving problems in mathematics and in a wide range of real-world contexts, including technology and finance. Making connections between arithmetic and algebra develops skills for abstract reasoning from an early age.</a:t>
            </a:r>
          </a:p>
          <a:p>
            <a:endParaRPr lang="en-US" sz="900" dirty="0"/>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r>
              <a:rPr lang="en-US" sz="1400" dirty="0"/>
              <a:t>Statistics</a:t>
            </a:r>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r>
              <a:rPr lang="en-US" sz="900" b="1" dirty="0"/>
              <a:t>Geometry focuses on relationships involving shape, space and position, and measurement focuses on quantifying phenomena in the physical world.</a:t>
            </a:r>
          </a:p>
          <a:p>
            <a:r>
              <a:rPr lang="en-US" sz="900" dirty="0"/>
              <a:t>Geometry involves playing with, manipulating, comparing, naming and classifying shapes and structures. The study of geometry encourages the development and use of conjecture, deductive reasoning and proof. Measurement allows the magnitude of spatial and abstract features to be quantified, using a variety of standard and non-standard units. It can also support the development of numerical reasoning.</a:t>
            </a:r>
          </a:p>
          <a:p>
            <a:r>
              <a:rPr lang="en-US" sz="900" dirty="0"/>
              <a:t>Reasoning about the sizes and properties of shapes and their surrounding spaces helps learners to make sense of the physical world and the world of mathematical shapes. Geometry and measurement have applications in many fields, including art, construction, science and technology, engineering, and astronomy.</a:t>
            </a:r>
          </a:p>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r>
              <a:rPr lang="en-US" sz="900" b="1" dirty="0"/>
              <a:t>Statistics represent data, probability models chance, and both support informed inferences and decisions.</a:t>
            </a:r>
          </a:p>
          <a:p>
            <a:r>
              <a:rPr lang="en-US" sz="900" dirty="0"/>
              <a:t>Statistics is the practice of collecting, manipulating and </a:t>
            </a:r>
            <a:r>
              <a:rPr lang="en-US" sz="900" dirty="0" err="1"/>
              <a:t>analysing</a:t>
            </a:r>
            <a:r>
              <a:rPr lang="en-US" sz="900" dirty="0"/>
              <a:t> data, allowing representation and </a:t>
            </a:r>
            <a:r>
              <a:rPr lang="en-US" sz="900" dirty="0" err="1"/>
              <a:t>generalisation</a:t>
            </a:r>
            <a:r>
              <a:rPr lang="en-US" sz="900" dirty="0"/>
              <a:t> of information. Probability is the mathematical study of chance, enabling predictions of the likelihood of events occurring. Statistics and probability rely on the application and manipulation of number and algebra.</a:t>
            </a:r>
          </a:p>
          <a:p>
            <a:r>
              <a:rPr lang="en-US" sz="900" dirty="0"/>
              <a:t>Managing data and representing information effectively provide learners with the means to test hypotheses, draw conclusions and make predictions. The process of reasoning with statistics and probability, and evaluating their reliability, develops critical thinking and analytical skills that are fundamental to enabling learners to make ethical and informed decisions.</a:t>
            </a:r>
          </a:p>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a:normAutofit/>
          </a:bodyPr>
          <a:lstStyle/>
          <a:p>
            <a:pPr marL="285750" indent="-285750" fontAlgn="base">
              <a:buFont typeface="Arial" panose="020B0604020202020204" pitchFamily="34" charset="0"/>
              <a:buChar char="•"/>
            </a:pPr>
            <a:r>
              <a:rPr lang="en-GB" dirty="0"/>
              <a:t>I am beginning to understand that unit fractions represent equal parts of a whole and are a way of describing quantities and relationships. </a:t>
            </a:r>
            <a:endParaRPr lang="en-GB" dirty="0" smtClean="0"/>
          </a:p>
          <a:p>
            <a:pPr marL="285750" indent="-285750" fontAlgn="base">
              <a:buFont typeface="Arial" panose="020B0604020202020204" pitchFamily="34" charset="0"/>
              <a:buChar char="•"/>
            </a:pPr>
            <a:endParaRPr lang="en-GB" dirty="0"/>
          </a:p>
          <a:p>
            <a:pPr marL="285750" indent="-285750" fontAlgn="base">
              <a:buFont typeface="Arial" panose="020B0604020202020204" pitchFamily="34" charset="0"/>
              <a:buChar char="•"/>
            </a:pPr>
            <a:endParaRPr lang="en-GB" dirty="0" smtClean="0"/>
          </a:p>
          <a:p>
            <a:pPr marL="285750" indent="-285750" fontAlgn="base">
              <a:buFont typeface="Arial" panose="020B0604020202020204" pitchFamily="34" charset="0"/>
              <a:buChar char="•"/>
            </a:pPr>
            <a:endParaRPr lang="en-GB" dirty="0"/>
          </a:p>
          <a:p>
            <a:pPr marL="285750" indent="-285750" fontAlgn="base">
              <a:buFont typeface="Arial" panose="020B0604020202020204" pitchFamily="34" charset="0"/>
              <a:buChar char="•"/>
            </a:pPr>
            <a:endParaRPr lang="en-GB" dirty="0"/>
          </a:p>
          <a:p>
            <a:pPr marL="285750" indent="-285750" fontAlgn="base">
              <a:buFont typeface="Arial" panose="020B0604020202020204" pitchFamily="34" charset="0"/>
              <a:buChar char="•"/>
            </a:pPr>
            <a:r>
              <a:rPr lang="en-GB" dirty="0"/>
              <a:t>I have explored and can use my understanding of multiplicative relationships to multiply and divide whole numbers, using a range of representations, including sharing, grouping and arrays. </a:t>
            </a:r>
          </a:p>
          <a:p>
            <a:endParaRPr lang="en-US" sz="900"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a:normAutofit/>
          </a:bodyPr>
          <a:lstStyle/>
          <a:p>
            <a:pPr marL="285750" indent="-285750" fontAlgn="base">
              <a:buFont typeface="Arial" panose="020B0604020202020204" pitchFamily="34" charset="0"/>
              <a:buChar char="•"/>
            </a:pPr>
            <a:r>
              <a:rPr lang="en-GB" dirty="0"/>
              <a:t>I have demonstrated my understanding that non-integer quantities can be represented using fractions, decimals and percentages </a:t>
            </a:r>
          </a:p>
          <a:p>
            <a:pPr marL="285750" indent="-285750" fontAlgn="base">
              <a:buFont typeface="Arial" panose="020B0604020202020204" pitchFamily="34" charset="0"/>
              <a:buChar char="•"/>
            </a:pPr>
            <a:r>
              <a:rPr lang="en-GB" dirty="0"/>
              <a:t>I can use my knowledge of equivalence to compare the sizes of simple fractions, decimals and percentages and can convert between representations. </a:t>
            </a:r>
          </a:p>
          <a:p>
            <a:pPr marL="285750" indent="-285750" fontAlgn="base">
              <a:buFont typeface="Arial" panose="020B0604020202020204" pitchFamily="34" charset="0"/>
              <a:buChar char="•"/>
            </a:pPr>
            <a:r>
              <a:rPr lang="en-GB" dirty="0"/>
              <a:t>I have extended my understanding of multiplicative reasoning to include the concept and application of ratio, proportion and scale. </a:t>
            </a:r>
          </a:p>
          <a:p>
            <a:pPr marL="171450" indent="-171450">
              <a:buFont typeface="Arial" panose="020B0604020202020204" pitchFamily="34" charset="0"/>
              <a:buChar char="•"/>
            </a:pPr>
            <a:endParaRPr lang="en-US" sz="900"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a:normAutofit/>
          </a:bodyPr>
          <a:lstStyle/>
          <a:p>
            <a:pPr marL="285750" indent="-285750">
              <a:buFont typeface="Arial" panose="020B0604020202020204" pitchFamily="34" charset="0"/>
              <a:buChar char="•"/>
            </a:pPr>
            <a:endParaRPr lang="en-GB" dirty="0" smtClean="0">
              <a:latin typeface="MASSILIA VF"/>
              <a:ea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GB" dirty="0">
              <a:latin typeface="MASSILIA VF"/>
              <a:ea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GB" dirty="0" smtClean="0">
              <a:latin typeface="MASSILIA VF"/>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dirty="0" smtClean="0">
                <a:latin typeface="MASSILIA VF"/>
                <a:ea typeface="Calibri" panose="020F0502020204030204" pitchFamily="34" charset="0"/>
                <a:cs typeface="Calibri" panose="020F0502020204030204" pitchFamily="34" charset="0"/>
              </a:rPr>
              <a:t>I </a:t>
            </a:r>
            <a:r>
              <a:rPr lang="en-GB" dirty="0">
                <a:latin typeface="MASSILIA VF"/>
                <a:ea typeface="Calibri" panose="020F0502020204030204" pitchFamily="34" charset="0"/>
                <a:cs typeface="Calibri" panose="020F0502020204030204" pitchFamily="34" charset="0"/>
              </a:rPr>
              <a:t>can use my knowledge of the equivalence of fractions, decimals and percentages to understand that numbers or proportions may be represented in different ways. </a:t>
            </a:r>
          </a:p>
          <a:p>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p:txBody>
          <a:bodyPr>
            <a:normAutofit/>
          </a:bodyPr>
          <a:lstStyle/>
          <a:p>
            <a:pPr>
              <a:spcBef>
                <a:spcPts val="0"/>
              </a:spcBef>
            </a:pPr>
            <a:r>
              <a:rPr lang="en-GB" sz="1050" dirty="0"/>
              <a:t>Ambitious, capable learners: Give students the ability and option to stretch work on proportion further e.g. three variables, constant of </a:t>
            </a:r>
            <a:r>
              <a:rPr lang="en-GB" sz="1050" dirty="0" smtClean="0"/>
              <a:t>proportionality.</a:t>
            </a:r>
          </a:p>
          <a:p>
            <a:pPr>
              <a:spcBef>
                <a:spcPts val="0"/>
              </a:spcBef>
            </a:pPr>
            <a:endParaRPr lang="en-GB" sz="1050" dirty="0"/>
          </a:p>
          <a:p>
            <a:pPr>
              <a:spcBef>
                <a:spcPts val="0"/>
              </a:spcBef>
            </a:pPr>
            <a:r>
              <a:rPr lang="en-GB" sz="1050" dirty="0"/>
              <a:t>Enterprising, creative contributors:    Students to create problems where the answer is given, giving the opportunity for learners to be creative in their questioning e.g. within sharing quantities in a ratio. The dinner party tasks – designed a menu and presenting findings to class</a:t>
            </a:r>
          </a:p>
          <a:p>
            <a:pPr>
              <a:spcBef>
                <a:spcPts val="0"/>
              </a:spcBef>
            </a:pPr>
            <a:endParaRPr lang="en-GB" sz="1050" dirty="0" smtClean="0"/>
          </a:p>
          <a:p>
            <a:pPr>
              <a:spcBef>
                <a:spcPts val="0"/>
              </a:spcBef>
            </a:pPr>
            <a:r>
              <a:rPr lang="en-GB" sz="1050" dirty="0" smtClean="0"/>
              <a:t>Ethical</a:t>
            </a:r>
            <a:r>
              <a:rPr lang="en-GB" sz="1050" dirty="0"/>
              <a:t>, informed citizens: Can use evidence to inform their ideas e.g. healthy diet during dinner party task.</a:t>
            </a:r>
          </a:p>
          <a:p>
            <a:pPr>
              <a:spcBef>
                <a:spcPts val="0"/>
              </a:spcBef>
            </a:pPr>
            <a:endParaRPr lang="en-GB" sz="1050" dirty="0" smtClean="0"/>
          </a:p>
          <a:p>
            <a:pPr>
              <a:spcBef>
                <a:spcPts val="0"/>
              </a:spcBef>
            </a:pPr>
            <a:r>
              <a:rPr lang="en-GB" sz="1050" dirty="0" smtClean="0"/>
              <a:t>Healthy</a:t>
            </a:r>
            <a:r>
              <a:rPr lang="en-GB" sz="1050" dirty="0"/>
              <a:t>, confident individuals: look at aspects of a healthy diet when covering recipes and proportion. Presenting findings to class in dinner party task to develop confidence</a:t>
            </a:r>
          </a:p>
          <a:p>
            <a:endParaRPr lang="en-GB" sz="105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a:normAutofit/>
          </a:bodyPr>
          <a:lstStyle/>
          <a:p>
            <a:pPr>
              <a:spcBef>
                <a:spcPts val="0"/>
              </a:spcBef>
            </a:pPr>
            <a:r>
              <a:rPr lang="en-GB" sz="1050" dirty="0">
                <a:latin typeface="Calibri"/>
                <a:ea typeface="Calibri"/>
                <a:cs typeface="Calibri"/>
              </a:rPr>
              <a:t>Literacy</a:t>
            </a:r>
          </a:p>
          <a:p>
            <a:pPr>
              <a:spcBef>
                <a:spcPts val="0"/>
              </a:spcBef>
            </a:pPr>
            <a:r>
              <a:rPr lang="en-GB" sz="1050" dirty="0">
                <a:latin typeface="Calibri"/>
                <a:ea typeface="Calibri"/>
                <a:cs typeface="Calibri"/>
              </a:rPr>
              <a:t>Work collaboratively in a pair or team - agree actions and/</a:t>
            </a:r>
            <a:r>
              <a:rPr lang="en-GB" sz="1050" dirty="0" err="1">
                <a:latin typeface="Calibri"/>
                <a:ea typeface="Calibri"/>
                <a:cs typeface="Calibri"/>
              </a:rPr>
              <a:t>pr</a:t>
            </a:r>
            <a:r>
              <a:rPr lang="en-GB" sz="1050" dirty="0">
                <a:latin typeface="Calibri"/>
                <a:ea typeface="Calibri"/>
                <a:cs typeface="Calibri"/>
              </a:rPr>
              <a:t> reach a consensus. Used within 'Dinner party' task</a:t>
            </a:r>
          </a:p>
          <a:p>
            <a:pPr>
              <a:spcBef>
                <a:spcPts val="0"/>
              </a:spcBef>
            </a:pPr>
            <a:r>
              <a:rPr lang="en-GB" sz="1050" dirty="0">
                <a:latin typeface="Calibri"/>
                <a:ea typeface="Calibri"/>
                <a:cs typeface="Calibri"/>
              </a:rPr>
              <a:t>Summarising the key points of a test e.g. within a proportion problem, is it a direct or inverse proportion problem?</a:t>
            </a:r>
          </a:p>
          <a:p>
            <a:pPr>
              <a:spcBef>
                <a:spcPts val="0"/>
              </a:spcBef>
            </a:pPr>
            <a:r>
              <a:rPr lang="en-GB" sz="1050" dirty="0">
                <a:latin typeface="Calibri"/>
                <a:ea typeface="+mn-lt"/>
                <a:cs typeface="+mn-lt"/>
              </a:rPr>
              <a:t>Listen to and identify the main points of a process, sequence or viewpoint</a:t>
            </a:r>
          </a:p>
          <a:p>
            <a:pPr>
              <a:spcBef>
                <a:spcPts val="0"/>
              </a:spcBef>
            </a:pPr>
            <a:r>
              <a:rPr lang="en-GB" sz="1050" dirty="0">
                <a:latin typeface="Calibri"/>
                <a:ea typeface="+mn-lt"/>
                <a:cs typeface="+mn-lt"/>
              </a:rPr>
              <a:t>Argue a convincing case using subject knowledge effectively, e.g. 54% is greater than ½</a:t>
            </a:r>
            <a:endParaRPr lang="en-GB" sz="1050" dirty="0">
              <a:latin typeface="Calibri"/>
              <a:ea typeface="Calibri"/>
              <a:cs typeface="Calibri"/>
            </a:endParaRPr>
          </a:p>
          <a:p>
            <a:pPr>
              <a:spcBef>
                <a:spcPts val="0"/>
              </a:spcBef>
            </a:pPr>
            <a:endParaRPr lang="en-GB" sz="1050" dirty="0">
              <a:latin typeface="Calibri"/>
              <a:ea typeface="Calibri"/>
              <a:cs typeface="Calibri"/>
            </a:endParaRPr>
          </a:p>
          <a:p>
            <a:pPr>
              <a:spcBef>
                <a:spcPts val="0"/>
              </a:spcBef>
            </a:pPr>
            <a:r>
              <a:rPr lang="en-GB" sz="1050" dirty="0">
                <a:latin typeface="Calibri"/>
                <a:ea typeface="+mn-lt"/>
                <a:cs typeface="+mn-lt"/>
              </a:rPr>
              <a:t>DCF: </a:t>
            </a:r>
          </a:p>
          <a:p>
            <a:pPr>
              <a:spcBef>
                <a:spcPts val="0"/>
              </a:spcBef>
            </a:pPr>
            <a:r>
              <a:rPr lang="en-GB" sz="1050" dirty="0">
                <a:latin typeface="Calibri"/>
                <a:ea typeface="+mn-lt"/>
                <a:cs typeface="+mn-lt"/>
              </a:rPr>
              <a:t>Be able to extract and evaluate information from tables and graphs to answer questions.</a:t>
            </a:r>
            <a:endParaRPr lang="en-GB" sz="1050" dirty="0">
              <a:latin typeface="Calibri"/>
              <a:ea typeface="Calibri"/>
              <a:cs typeface="Calibri"/>
            </a:endParaRPr>
          </a:p>
          <a:p>
            <a:pPr>
              <a:spcBef>
                <a:spcPts val="0"/>
              </a:spcBef>
            </a:pPr>
            <a:r>
              <a:rPr lang="en-GB" sz="1050" dirty="0">
                <a:latin typeface="Calibri"/>
                <a:ea typeface="+mn-lt"/>
                <a:cs typeface="+mn-lt"/>
              </a:rPr>
              <a:t>Be able to break down a problem to predict its outcome e.g. Within proportion, to I expect my answer to go bigger or smaller will help decide whether direct or inverse proportion.</a:t>
            </a:r>
            <a:endParaRPr lang="en-GB" sz="1050" dirty="0">
              <a:latin typeface="Calibri"/>
            </a:endParaRPr>
          </a:p>
          <a:p>
            <a:endParaRPr lang="en-US" sz="105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a:normAutofit/>
          </a:bodyPr>
          <a:lstStyle/>
          <a:p>
            <a:pPr>
              <a:spcBef>
                <a:spcPts val="0"/>
              </a:spcBef>
            </a:pPr>
            <a:r>
              <a:rPr lang="en-GB" sz="1050" dirty="0"/>
              <a:t>Creativity &amp; innovation: here is a percentage off an original price – what fraction/decimal is this?</a:t>
            </a:r>
          </a:p>
          <a:p>
            <a:pPr>
              <a:spcBef>
                <a:spcPts val="0"/>
              </a:spcBef>
            </a:pPr>
            <a:endParaRPr lang="en-GB" sz="1050" dirty="0" smtClean="0"/>
          </a:p>
          <a:p>
            <a:pPr>
              <a:spcBef>
                <a:spcPts val="0"/>
              </a:spcBef>
            </a:pPr>
            <a:r>
              <a:rPr lang="en-GB" sz="1050" dirty="0" smtClean="0"/>
              <a:t>Personal </a:t>
            </a:r>
            <a:r>
              <a:rPr lang="en-GB" sz="1050" dirty="0"/>
              <a:t>effectiveness: Students will be given many chances to answer and ask questions in class. Formal and informal feedback will be given to allow students chances to evaluate and improve. FB &amp; FF on pit stops support learners to evaluate learning &amp; mistakes and identify ways to improve.</a:t>
            </a:r>
          </a:p>
          <a:p>
            <a:pPr>
              <a:spcBef>
                <a:spcPts val="0"/>
              </a:spcBef>
            </a:pPr>
            <a:endParaRPr lang="en-GB" sz="1050" dirty="0" smtClean="0"/>
          </a:p>
          <a:p>
            <a:pPr>
              <a:spcBef>
                <a:spcPts val="0"/>
              </a:spcBef>
            </a:pPr>
            <a:r>
              <a:rPr lang="en-GB" sz="1050" dirty="0" smtClean="0"/>
              <a:t>Critical </a:t>
            </a:r>
            <a:r>
              <a:rPr lang="en-GB" sz="1050" dirty="0"/>
              <a:t>thinking and problem solving: Built in chances in all lessons to be able to answer real life examples, such as quantity of food remaining from a recipe given certain ingredients; how many can be fed; reading of maps and planning a journey</a:t>
            </a:r>
          </a:p>
          <a:p>
            <a:pPr>
              <a:spcBef>
                <a:spcPts val="0"/>
              </a:spcBef>
            </a:pPr>
            <a:endParaRPr lang="en-GB" sz="1050" dirty="0" smtClean="0"/>
          </a:p>
          <a:p>
            <a:pPr>
              <a:spcBef>
                <a:spcPts val="0"/>
              </a:spcBef>
            </a:pPr>
            <a:r>
              <a:rPr lang="en-GB" sz="1050" dirty="0" smtClean="0"/>
              <a:t>Planning </a:t>
            </a:r>
            <a:r>
              <a:rPr lang="en-GB" sz="1050" dirty="0"/>
              <a:t>&amp; organisation: Planning a journey using a map scale drawing. Looking into OCW questions organising their work.</a:t>
            </a:r>
          </a:p>
          <a:p>
            <a:endParaRPr lang="en-GB" sz="1050"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a:normAutofit/>
          </a:bodyPr>
          <a:lstStyle/>
          <a:p>
            <a:pPr>
              <a:spcBef>
                <a:spcPts val="0"/>
              </a:spcBef>
            </a:pPr>
            <a:r>
              <a:rPr lang="en-GB" sz="1050" dirty="0"/>
              <a:t>Reinforce cross curricular responsibilities: Creating and uploading a video demonstrating new skills. (digital competency).</a:t>
            </a:r>
          </a:p>
          <a:p>
            <a:pPr>
              <a:spcBef>
                <a:spcPts val="0"/>
              </a:spcBef>
            </a:pPr>
            <a:endParaRPr lang="en-GB" sz="1050" dirty="0" smtClean="0"/>
          </a:p>
          <a:p>
            <a:pPr>
              <a:spcBef>
                <a:spcPts val="0"/>
              </a:spcBef>
            </a:pPr>
            <a:r>
              <a:rPr lang="en-GB" sz="1050" dirty="0" smtClean="0"/>
              <a:t>Build </a:t>
            </a:r>
            <a:r>
              <a:rPr lang="en-GB" sz="1050" dirty="0"/>
              <a:t>on previous knowledge and experience to engage interest: use of similar methods and resources from primary to encourage learners to participate and discover the next steps. </a:t>
            </a:r>
          </a:p>
          <a:p>
            <a:pPr>
              <a:spcBef>
                <a:spcPts val="0"/>
              </a:spcBef>
            </a:pPr>
            <a:endParaRPr lang="en-GB" sz="1050" dirty="0" smtClean="0"/>
          </a:p>
          <a:p>
            <a:pPr>
              <a:spcBef>
                <a:spcPts val="0"/>
              </a:spcBef>
            </a:pPr>
            <a:r>
              <a:rPr lang="en-GB" sz="1050" dirty="0" smtClean="0"/>
              <a:t>Creating </a:t>
            </a:r>
            <a:r>
              <a:rPr lang="en-GB" sz="1050" dirty="0"/>
              <a:t>authentic contexts for learning: provide opportunities to investigate scale drawings within the school environment  For example, measure then make a scale drawing of the maths corridor. </a:t>
            </a:r>
          </a:p>
          <a:p>
            <a:pPr>
              <a:spcBef>
                <a:spcPts val="0"/>
              </a:spcBef>
            </a:pPr>
            <a:r>
              <a:rPr lang="en-GB" sz="1050" dirty="0"/>
              <a:t>Proportion skills within recipes – the dinner party </a:t>
            </a:r>
            <a:r>
              <a:rPr lang="en-GB" sz="1050" dirty="0" smtClean="0"/>
              <a:t>task.</a:t>
            </a:r>
            <a:endParaRPr lang="en-GB" sz="1050"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a:noAutofit/>
          </a:bodyPr>
          <a:lstStyle/>
          <a:p>
            <a:pPr>
              <a:spcBef>
                <a:spcPts val="0"/>
              </a:spcBef>
            </a:pPr>
            <a:r>
              <a:rPr lang="en-GB" sz="900" dirty="0"/>
              <a:t>Convince me?</a:t>
            </a:r>
          </a:p>
          <a:p>
            <a:pPr>
              <a:spcBef>
                <a:spcPts val="0"/>
              </a:spcBef>
            </a:pPr>
            <a:r>
              <a:rPr lang="en-GB" sz="900" dirty="0"/>
              <a:t>Modelling, use of manipulatives (2:3 </a:t>
            </a:r>
            <a:r>
              <a:rPr lang="en-GB" sz="900" dirty="0" err="1"/>
              <a:t>etc</a:t>
            </a:r>
            <a:r>
              <a:rPr lang="en-GB" sz="900" dirty="0"/>
              <a:t>), diagrams/bars, sketches, 100 squares, number lines</a:t>
            </a:r>
          </a:p>
          <a:p>
            <a:pPr>
              <a:spcBef>
                <a:spcPts val="0"/>
              </a:spcBef>
            </a:pPr>
            <a:r>
              <a:rPr lang="en-GB" sz="900" dirty="0"/>
              <a:t>Use of dienes blocks to visualise and explore connections with base 10 numbers</a:t>
            </a:r>
          </a:p>
          <a:p>
            <a:pPr>
              <a:spcBef>
                <a:spcPts val="0"/>
              </a:spcBef>
            </a:pPr>
            <a:endParaRPr lang="en-GB" sz="900" dirty="0"/>
          </a:p>
          <a:p>
            <a:pPr>
              <a:spcBef>
                <a:spcPts val="0"/>
              </a:spcBef>
            </a:pPr>
            <a:r>
              <a:rPr lang="en-GB" sz="900" dirty="0"/>
              <a:t>Proportional tables</a:t>
            </a:r>
          </a:p>
          <a:p>
            <a:pPr>
              <a:spcBef>
                <a:spcPts val="0"/>
              </a:spcBef>
            </a:pPr>
            <a:endParaRPr lang="en-GB" sz="900" dirty="0"/>
          </a:p>
          <a:p>
            <a:pPr marL="171450" indent="-171450">
              <a:spcBef>
                <a:spcPts val="0"/>
              </a:spcBef>
              <a:buFont typeface="Arial" panose="020B0604020202020204" pitchFamily="34" charset="0"/>
              <a:buChar char="•"/>
            </a:pPr>
            <a:r>
              <a:rPr lang="en-GB" sz="900" dirty="0"/>
              <a:t>Understand the concept of a decimal and fraction (</a:t>
            </a:r>
            <a:r>
              <a:rPr lang="en-GB" sz="900" i="1" dirty="0"/>
              <a:t>in particular a fraction</a:t>
            </a:r>
            <a:r>
              <a:rPr lang="en-GB" sz="900" dirty="0"/>
              <a:t>) as being numbers (i.e. rather than just a process: where would ½ go on a number line from 0 to 100?), explore the use of number lines to make the pictorial/abstract connections</a:t>
            </a:r>
          </a:p>
          <a:p>
            <a:pPr marL="171450" indent="-171450">
              <a:spcBef>
                <a:spcPts val="0"/>
              </a:spcBef>
              <a:buFont typeface="Arial" panose="020B0604020202020204" pitchFamily="34" charset="0"/>
              <a:buChar char="•"/>
            </a:pPr>
            <a:endParaRPr lang="en-GB" sz="900" dirty="0"/>
          </a:p>
          <a:p>
            <a:pPr>
              <a:spcBef>
                <a:spcPts val="0"/>
              </a:spcBef>
            </a:pPr>
            <a:r>
              <a:rPr lang="en-GB" sz="900" dirty="0"/>
              <a:t>Understanding relationships between ratio and fractions; difference between ratio and proportion</a:t>
            </a:r>
          </a:p>
          <a:p>
            <a:pPr>
              <a:spcBef>
                <a:spcPts val="0"/>
              </a:spcBef>
            </a:pPr>
            <a:endParaRPr lang="en-US" sz="900"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400" dirty="0"/>
              <a:t>Conceptual understanding</a:t>
            </a:r>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a:noAutofit/>
          </a:bodyPr>
          <a:lstStyle/>
          <a:p>
            <a:pPr>
              <a:spcBef>
                <a:spcPts val="0"/>
              </a:spcBef>
            </a:pPr>
            <a:r>
              <a:rPr lang="en-GB" sz="900" dirty="0">
                <a:latin typeface="MASSILIA VF"/>
              </a:rPr>
              <a:t>Use of correct language, </a:t>
            </a:r>
            <a:r>
              <a:rPr lang="en-GB" sz="900" dirty="0" err="1">
                <a:latin typeface="MASSILIA VF"/>
              </a:rPr>
              <a:t>ie</a:t>
            </a:r>
            <a:r>
              <a:rPr lang="en-GB" sz="900" dirty="0">
                <a:latin typeface="MASSILIA VF"/>
              </a:rPr>
              <a:t>. 2</a:t>
            </a:r>
            <a:r>
              <a:rPr lang="en-GB" sz="900" dirty="0">
                <a:latin typeface="MASSILIA VF"/>
                <a:sym typeface="Wingdings" panose="05000000000000000000" pitchFamily="2" charset="2"/>
              </a:rPr>
              <a:t> to </a:t>
            </a:r>
            <a:r>
              <a:rPr lang="en-GB" sz="900" dirty="0">
                <a:latin typeface="MASSILIA VF"/>
              </a:rPr>
              <a:t>3 --&gt; </a:t>
            </a:r>
            <a:r>
              <a:rPr lang="en-GB" sz="900" dirty="0" smtClean="0">
                <a:latin typeface="MASSILIA VF"/>
              </a:rPr>
              <a:t>2:3</a:t>
            </a:r>
          </a:p>
          <a:p>
            <a:pPr>
              <a:spcBef>
                <a:spcPts val="0"/>
              </a:spcBef>
            </a:pPr>
            <a:endParaRPr lang="en-GB" sz="900" dirty="0">
              <a:latin typeface="MASSILIA VF"/>
              <a:sym typeface="Wingdings" panose="05000000000000000000" pitchFamily="2" charset="2"/>
            </a:endParaRPr>
          </a:p>
          <a:p>
            <a:pPr>
              <a:spcBef>
                <a:spcPts val="0"/>
              </a:spcBef>
            </a:pPr>
            <a:r>
              <a:rPr lang="en-US" sz="900" dirty="0">
                <a:latin typeface="MASSILIA VF"/>
                <a:ea typeface="Times New Roman" panose="02020603050405020304" pitchFamily="18" charset="0"/>
                <a:cs typeface="Lucida Sans Unicode"/>
              </a:rPr>
              <a:t>Use and understand the correct notation:</a:t>
            </a:r>
            <a:endParaRPr lang="en-GB" sz="900" dirty="0">
              <a:latin typeface="MASSILIA VF"/>
              <a:ea typeface="Times New Roman" panose="02020603050405020304" pitchFamily="18" charset="0"/>
              <a:cs typeface="Times New Roman"/>
            </a:endParaRPr>
          </a:p>
          <a:p>
            <a:pPr marL="171450" indent="-171450">
              <a:spcBef>
                <a:spcPts val="0"/>
              </a:spcBef>
              <a:buFont typeface="Arial" panose="020B0604020202020204" pitchFamily="34" charset="0"/>
              <a:buChar char="•"/>
            </a:pPr>
            <a:r>
              <a:rPr lang="en-US" sz="900" dirty="0">
                <a:solidFill>
                  <a:srgbClr val="006758"/>
                </a:solidFill>
                <a:latin typeface="MASSILIA VF"/>
                <a:ea typeface="Times New Roman" panose="02020603050405020304" pitchFamily="18" charset="0"/>
                <a:cs typeface="Lucida Sans Unicode"/>
              </a:rPr>
              <a:t>The % symbol</a:t>
            </a:r>
            <a:endParaRPr lang="en-GB" sz="900" dirty="0">
              <a:solidFill>
                <a:srgbClr val="006758"/>
              </a:solidFill>
              <a:latin typeface="MASSILIA VF"/>
              <a:ea typeface="Times New Roman" panose="02020603050405020304" pitchFamily="18" charset="0"/>
              <a:cs typeface="Times New Roman" panose="02020603050405020304" pitchFamily="18" charset="0"/>
            </a:endParaRPr>
          </a:p>
          <a:p>
            <a:pPr marL="171450" indent="-171450">
              <a:spcBef>
                <a:spcPts val="0"/>
              </a:spcBef>
              <a:buFont typeface="Arial" panose="020B0604020202020204" pitchFamily="34" charset="0"/>
              <a:buChar char="•"/>
            </a:pPr>
            <a:r>
              <a:rPr lang="en-US" sz="900" dirty="0">
                <a:solidFill>
                  <a:srgbClr val="006758"/>
                </a:solidFill>
                <a:latin typeface="MASSILIA VF"/>
                <a:cs typeface="Lucida Sans Unicode"/>
              </a:rPr>
              <a:t>The decimal point e.g. 0.1 instead of 0.10</a:t>
            </a:r>
          </a:p>
          <a:p>
            <a:pPr marL="171450" indent="-171450">
              <a:spcBef>
                <a:spcPts val="0"/>
              </a:spcBef>
              <a:buFont typeface="Arial" panose="020B0604020202020204" pitchFamily="34" charset="0"/>
              <a:buChar char="•"/>
            </a:pPr>
            <a:r>
              <a:rPr lang="en-US" sz="900" dirty="0">
                <a:solidFill>
                  <a:srgbClr val="006758"/>
                </a:solidFill>
                <a:latin typeface="MASSILIA VF"/>
                <a:cs typeface="Lucida Sans Unicode"/>
              </a:rPr>
              <a:t>Decimals within </a:t>
            </a:r>
            <a:r>
              <a:rPr lang="en-US" sz="900" dirty="0" smtClean="0">
                <a:solidFill>
                  <a:srgbClr val="006758"/>
                </a:solidFill>
                <a:latin typeface="MASSILIA VF"/>
                <a:cs typeface="Lucida Sans Unicode"/>
              </a:rPr>
              <a:t>fractions</a:t>
            </a:r>
          </a:p>
          <a:p>
            <a:pPr marL="171450" indent="-171450">
              <a:spcBef>
                <a:spcPts val="0"/>
              </a:spcBef>
              <a:buFont typeface="Arial" panose="020B0604020202020204" pitchFamily="34" charset="0"/>
              <a:buChar char="•"/>
            </a:pPr>
            <a:endParaRPr lang="en-US" sz="900" dirty="0">
              <a:latin typeface="MASSILIA VF"/>
              <a:cs typeface="Lucida Sans Unicode"/>
            </a:endParaRPr>
          </a:p>
          <a:p>
            <a:pPr>
              <a:spcBef>
                <a:spcPts val="0"/>
              </a:spcBef>
            </a:pPr>
            <a:r>
              <a:rPr lang="en-US" sz="900" dirty="0">
                <a:latin typeface="MASSILIA VF"/>
                <a:cs typeface="Lucida Sans Unicode"/>
              </a:rPr>
              <a:t>Use of fraction button; % button on calculator</a:t>
            </a:r>
          </a:p>
          <a:p>
            <a:pPr>
              <a:spcBef>
                <a:spcPts val="0"/>
              </a:spcBef>
            </a:pPr>
            <a:endParaRPr lang="en-US" sz="900" dirty="0">
              <a:latin typeface="MASSILIA VF"/>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400" dirty="0"/>
              <a:t>Communication using Symbols</a:t>
            </a:r>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a:noAutofit/>
          </a:bodyPr>
          <a:lstStyle/>
          <a:p>
            <a:pPr>
              <a:spcBef>
                <a:spcPts val="0"/>
              </a:spcBef>
            </a:pPr>
            <a:r>
              <a:rPr lang="en-GB" sz="900" dirty="0"/>
              <a:t>Knowing which strategy to apply when e.g. within ratio – given whole part or one part; conversion between FDP</a:t>
            </a:r>
          </a:p>
          <a:p>
            <a:pPr>
              <a:spcBef>
                <a:spcPts val="0"/>
              </a:spcBef>
            </a:pPr>
            <a:endParaRPr lang="en-GB" sz="900" dirty="0">
              <a:ea typeface="Calibri" panose="020F0502020204030204" pitchFamily="34" charset="0"/>
            </a:endParaRPr>
          </a:p>
          <a:p>
            <a:pPr>
              <a:spcBef>
                <a:spcPts val="0"/>
              </a:spcBef>
            </a:pPr>
            <a:r>
              <a:rPr lang="en-GB" sz="900" dirty="0">
                <a:ea typeface="Calibri" panose="020F0502020204030204" pitchFamily="34" charset="0"/>
              </a:rPr>
              <a:t>Need to plan opportunities for problem solving style questions, where learners need to be able to recognise the Maths that’s needed, select appropriate  strategies, and techniques to solve unfamiliar and non-routine problems</a:t>
            </a:r>
            <a:r>
              <a:rPr lang="en-GB" sz="900" dirty="0">
                <a:latin typeface="Trebuchet MS"/>
                <a:ea typeface="Calibri" panose="020F0502020204030204" pitchFamily="34" charset="0"/>
                <a:cs typeface="Lucida Sans Unicode"/>
              </a:rPr>
              <a:t> e.g. recipes (Dinner party task); scale drawings/map readings </a:t>
            </a:r>
            <a:endParaRPr lang="en-GB" sz="900" dirty="0"/>
          </a:p>
          <a:p>
            <a:pPr>
              <a:spcBef>
                <a:spcPts val="0"/>
              </a:spcBef>
            </a:pPr>
            <a:endParaRPr lang="en-GB" sz="900" dirty="0">
              <a:cs typeface="Lucida Sans Unicode"/>
            </a:endParaRPr>
          </a:p>
          <a:p>
            <a:pPr>
              <a:spcBef>
                <a:spcPts val="0"/>
              </a:spcBef>
            </a:pPr>
            <a:r>
              <a:rPr lang="en-GB" sz="900" dirty="0">
                <a:cs typeface="Lucida Sans Unicode"/>
              </a:rPr>
              <a:t>Recognition of direct or inverse proportion in regards to real life contexts</a:t>
            </a:r>
          </a:p>
          <a:p>
            <a:pPr>
              <a:spcBef>
                <a:spcPts val="0"/>
              </a:spcBef>
            </a:pPr>
            <a:endParaRPr lang="en-US" sz="900"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400" dirty="0"/>
              <a:t>Strategic competence</a:t>
            </a:r>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a:noAutofit/>
          </a:bodyPr>
          <a:lstStyle/>
          <a:p>
            <a:pPr>
              <a:spcBef>
                <a:spcPts val="0"/>
              </a:spcBef>
            </a:pPr>
            <a:r>
              <a:rPr lang="en-GB" sz="900" dirty="0"/>
              <a:t>Consolidate learners prior knowledge of multiplication and division skills i.e. bus stop, Chinese method etc.</a:t>
            </a:r>
          </a:p>
          <a:p>
            <a:pPr>
              <a:spcBef>
                <a:spcPts val="0"/>
              </a:spcBef>
            </a:pPr>
            <a:endParaRPr lang="en-GB" sz="900" dirty="0"/>
          </a:p>
          <a:p>
            <a:pPr>
              <a:spcBef>
                <a:spcPts val="0"/>
              </a:spcBef>
            </a:pPr>
            <a:r>
              <a:rPr lang="en-GB" sz="900" dirty="0"/>
              <a:t>A range of methods for sharing in ratios, proportion problems, i.e. tables, unitary method, bars etc.</a:t>
            </a:r>
          </a:p>
          <a:p>
            <a:pPr>
              <a:spcBef>
                <a:spcPts val="0"/>
              </a:spcBef>
              <a:tabLst>
                <a:tab pos="457200" algn="l"/>
              </a:tabLst>
            </a:pPr>
            <a:endParaRPr lang="en-GB" sz="900" dirty="0">
              <a:ea typeface="Calibri" panose="020F0502020204030204" pitchFamily="34" charset="0"/>
              <a:cs typeface="Times New Roman" panose="02020603050405020304" pitchFamily="18" charset="0"/>
            </a:endParaRPr>
          </a:p>
          <a:p>
            <a:pPr>
              <a:lnSpc>
                <a:spcPct val="107000"/>
              </a:lnSpc>
              <a:spcBef>
                <a:spcPts val="0"/>
              </a:spcBef>
              <a:spcAft>
                <a:spcPts val="800"/>
              </a:spcAft>
              <a:buSzPts val="1000"/>
              <a:tabLst>
                <a:tab pos="457200" algn="l"/>
              </a:tabLst>
            </a:pPr>
            <a:r>
              <a:rPr lang="en-GB" sz="900" dirty="0">
                <a:ea typeface="Calibri" panose="020F0502020204030204" pitchFamily="34" charset="0"/>
                <a:cs typeface="Times New Roman"/>
              </a:rPr>
              <a:t>Fluid conversion between FDP with a variety of methods. Being able to compare different formats and order different </a:t>
            </a:r>
            <a:r>
              <a:rPr lang="en-GB" sz="900" dirty="0" smtClean="0">
                <a:ea typeface="Calibri" panose="020F0502020204030204" pitchFamily="34" charset="0"/>
                <a:cs typeface="Times New Roman"/>
              </a:rPr>
              <a:t>formats</a:t>
            </a:r>
            <a:endParaRPr lang="en-GB" sz="900" dirty="0">
              <a:cs typeface="Times New Roman"/>
            </a:endParaRPr>
          </a:p>
          <a:p>
            <a:pPr>
              <a:lnSpc>
                <a:spcPct val="107000"/>
              </a:lnSpc>
              <a:spcBef>
                <a:spcPts val="0"/>
              </a:spcBef>
              <a:spcAft>
                <a:spcPts val="800"/>
              </a:spcAft>
              <a:buSzPts val="1000"/>
            </a:pPr>
            <a:r>
              <a:rPr lang="en-GB" sz="900" dirty="0">
                <a:cs typeface="Times New Roman"/>
              </a:rPr>
              <a:t>Within scales – ability to convert between metric units e.g. 1:200000 --&gt; 1:2km</a:t>
            </a:r>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400" dirty="0"/>
              <a:t>Fluency</a:t>
            </a:r>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a:noAutofit/>
          </a:bodyPr>
          <a:lstStyle/>
          <a:p>
            <a:pPr>
              <a:spcBef>
                <a:spcPts val="0"/>
              </a:spcBef>
            </a:pPr>
            <a:r>
              <a:rPr lang="en-GB" sz="900" dirty="0">
                <a:latin typeface="MASSILIA VF"/>
              </a:rPr>
              <a:t>Applying to real life situations, i.e. recipes, map reading, builders building a house</a:t>
            </a:r>
          </a:p>
          <a:p>
            <a:pPr>
              <a:spcBef>
                <a:spcPts val="0"/>
              </a:spcBef>
            </a:pPr>
            <a:r>
              <a:rPr lang="en-GB" sz="900" dirty="0">
                <a:latin typeface="MASSILIA VF"/>
              </a:rPr>
              <a:t>Understanding inverse operations (for inverse proportion) </a:t>
            </a:r>
          </a:p>
          <a:p>
            <a:pPr>
              <a:lnSpc>
                <a:spcPct val="115000"/>
              </a:lnSpc>
              <a:spcBef>
                <a:spcPts val="0"/>
              </a:spcBef>
            </a:pPr>
            <a:r>
              <a:rPr lang="en-GB" sz="900" dirty="0">
                <a:latin typeface="MASSILIA VF"/>
                <a:ea typeface="Calibri" panose="020F0502020204030204" pitchFamily="34" charset="0"/>
                <a:cs typeface="Lucida Sans Unicode" panose="020B0602030504020204" pitchFamily="34" charset="0"/>
              </a:rPr>
              <a:t>Plan opportunities for learners to explain their thinking, justify strategies and explain their choices. E.g.</a:t>
            </a:r>
          </a:p>
          <a:p>
            <a:pPr marL="171450" indent="-171450">
              <a:lnSpc>
                <a:spcPct val="115000"/>
              </a:lnSpc>
              <a:spcBef>
                <a:spcPts val="0"/>
              </a:spcBef>
              <a:buFont typeface="Arial" panose="020B0604020202020204" pitchFamily="34" charset="0"/>
              <a:buChar char="•"/>
            </a:pPr>
            <a:r>
              <a:rPr lang="en-GB" sz="900" dirty="0">
                <a:latin typeface="MASSILIA VF"/>
                <a:ea typeface="Times New Roman" panose="02020603050405020304" pitchFamily="18" charset="0"/>
                <a:cs typeface="Lucida Sans Unicode"/>
              </a:rPr>
              <a:t>Convince me that this diagram shows …....</a:t>
            </a:r>
            <a:endParaRPr lang="en-GB" sz="900" dirty="0">
              <a:latin typeface="MASSILIA VF"/>
              <a:ea typeface="Times New Roman" panose="02020603050405020304" pitchFamily="18" charset="0"/>
              <a:cs typeface="Lucida Sans Unicode" panose="020B0602030504020204" pitchFamily="34" charset="0"/>
            </a:endParaRPr>
          </a:p>
          <a:p>
            <a:pPr marL="171450" indent="-171450">
              <a:lnSpc>
                <a:spcPct val="114999"/>
              </a:lnSpc>
              <a:spcBef>
                <a:spcPts val="0"/>
              </a:spcBef>
              <a:buFont typeface="Arial" panose="020B0604020202020204" pitchFamily="34" charset="0"/>
              <a:buChar char="•"/>
            </a:pPr>
            <a:r>
              <a:rPr lang="en-GB" sz="900" dirty="0">
                <a:latin typeface="MASSILIA VF"/>
                <a:ea typeface="Times New Roman" panose="02020603050405020304" pitchFamily="18" charset="0"/>
                <a:cs typeface="Lucida Sans Unicode"/>
              </a:rPr>
              <a:t>Convince me that 54% is greater than ½ </a:t>
            </a:r>
          </a:p>
          <a:p>
            <a:pPr marL="171450" indent="-171450">
              <a:lnSpc>
                <a:spcPct val="114999"/>
              </a:lnSpc>
              <a:spcBef>
                <a:spcPts val="0"/>
              </a:spcBef>
              <a:buFont typeface="Arial" panose="020B0604020202020204" pitchFamily="34" charset="0"/>
              <a:buChar char="•"/>
            </a:pPr>
            <a:r>
              <a:rPr lang="en-GB" sz="900" dirty="0">
                <a:latin typeface="MASSILIA VF"/>
                <a:ea typeface="Times New Roman" panose="02020603050405020304" pitchFamily="18" charset="0"/>
                <a:cs typeface="Lucida Sans Unicode"/>
              </a:rPr>
              <a:t>Agree/disagree questions e.g. Tom says that someone gets £200 from a ratio, Dick says its £140, who is correct?</a:t>
            </a:r>
          </a:p>
          <a:p>
            <a:pPr>
              <a:lnSpc>
                <a:spcPct val="114999"/>
              </a:lnSpc>
              <a:spcBef>
                <a:spcPts val="0"/>
              </a:spcBef>
            </a:pPr>
            <a:r>
              <a:rPr lang="en-GB" sz="900" dirty="0" smtClean="0">
                <a:latin typeface="MASSILIA VF"/>
                <a:ea typeface="Times New Roman" panose="02020603050405020304" pitchFamily="18" charset="0"/>
                <a:cs typeface="Lucida Sans Unicode"/>
              </a:rPr>
              <a:t>Recipes </a:t>
            </a:r>
            <a:r>
              <a:rPr lang="en-GB" sz="900" dirty="0">
                <a:latin typeface="MASSILIA VF"/>
                <a:ea typeface="Times New Roman" panose="02020603050405020304" pitchFamily="18" charset="0"/>
                <a:cs typeface="Lucida Sans Unicode"/>
              </a:rPr>
              <a:t>– only have a certain quantity, how many servings can be made?</a:t>
            </a:r>
          </a:p>
          <a:p>
            <a:pPr>
              <a:lnSpc>
                <a:spcPct val="114999"/>
              </a:lnSpc>
              <a:spcBef>
                <a:spcPts val="0"/>
              </a:spcBef>
            </a:pPr>
            <a:r>
              <a:rPr lang="en-GB" sz="900" dirty="0" smtClean="0">
                <a:latin typeface="MASSILIA VF"/>
                <a:ea typeface="Times New Roman" panose="02020603050405020304" pitchFamily="18" charset="0"/>
                <a:cs typeface="Lucida Sans Unicode"/>
              </a:rPr>
              <a:t>3 </a:t>
            </a:r>
            <a:r>
              <a:rPr lang="en-GB" sz="900" dirty="0">
                <a:latin typeface="MASSILIA VF"/>
                <a:ea typeface="Times New Roman" panose="02020603050405020304" pitchFamily="18" charset="0"/>
                <a:cs typeface="Lucida Sans Unicode"/>
              </a:rPr>
              <a:t>red counters, 4 blues counters – fraction of red is 3/7, ratio is 3:4</a:t>
            </a:r>
          </a:p>
          <a:p>
            <a:pPr>
              <a:spcBef>
                <a:spcPts val="0"/>
              </a:spcBef>
            </a:pPr>
            <a:endParaRPr lang="en-US" sz="900" dirty="0">
              <a:latin typeface="MASSILIA VF"/>
            </a:endParaRPr>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400" dirty="0"/>
              <a:t>Logical reasoning </a:t>
            </a:r>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Autofit/>
          </a:bodyPr>
          <a:lstStyle/>
          <a:p>
            <a:pPr marL="171450" indent="-171450">
              <a:lnSpc>
                <a:spcPct val="115000"/>
              </a:lnSpc>
              <a:spcBef>
                <a:spcPts val="0"/>
              </a:spcBef>
              <a:buFont typeface="Arial" panose="020B0604020202020204" pitchFamily="34" charset="0"/>
              <a:buChar char="•"/>
            </a:pPr>
            <a:r>
              <a:rPr lang="en-GB" sz="900" dirty="0">
                <a:latin typeface="MASSILIA VF"/>
                <a:cs typeface="Lucida Sans Unicode"/>
              </a:rPr>
              <a:t>Ordering of decimals – 0.42 is smaller than 0.402</a:t>
            </a:r>
          </a:p>
          <a:p>
            <a:pPr marL="171450" indent="-171450">
              <a:lnSpc>
                <a:spcPct val="114999"/>
              </a:lnSpc>
              <a:spcBef>
                <a:spcPts val="0"/>
              </a:spcBef>
              <a:buFont typeface="Arial" panose="020B0604020202020204" pitchFamily="34" charset="0"/>
              <a:buChar char="•"/>
            </a:pPr>
            <a:endParaRPr lang="en-GB" sz="900" dirty="0">
              <a:latin typeface="MASSILIA VF"/>
              <a:cs typeface="Lucida Sans Unicode"/>
            </a:endParaRPr>
          </a:p>
          <a:p>
            <a:pPr marL="171450" indent="-171450">
              <a:lnSpc>
                <a:spcPct val="114999"/>
              </a:lnSpc>
              <a:spcBef>
                <a:spcPts val="0"/>
              </a:spcBef>
              <a:buFont typeface="Arial" panose="020B0604020202020204" pitchFamily="34" charset="0"/>
              <a:buChar char="•"/>
            </a:pPr>
            <a:r>
              <a:rPr lang="en-GB" sz="900" dirty="0">
                <a:latin typeface="MASSILIA VF"/>
                <a:cs typeface="Lucida Sans Unicode"/>
              </a:rPr>
              <a:t>Within ratio, given the whole amount or part of the ratio e.g. £200 shared in the ratio 3:5 compared to Amy has £200, she is the 5 part</a:t>
            </a:r>
          </a:p>
          <a:p>
            <a:pPr marL="171450" indent="-171450">
              <a:lnSpc>
                <a:spcPct val="114999"/>
              </a:lnSpc>
              <a:spcBef>
                <a:spcPts val="0"/>
              </a:spcBef>
              <a:buFont typeface="Arial" panose="020B0604020202020204" pitchFamily="34" charset="0"/>
              <a:buChar char="•"/>
            </a:pPr>
            <a:endParaRPr lang="en-GB" sz="900" dirty="0">
              <a:latin typeface="MASSILIA VF"/>
              <a:cs typeface="Lucida Sans Unicode"/>
            </a:endParaRPr>
          </a:p>
          <a:p>
            <a:pPr marL="171450" indent="-171450">
              <a:lnSpc>
                <a:spcPct val="114999"/>
              </a:lnSpc>
              <a:spcBef>
                <a:spcPts val="0"/>
              </a:spcBef>
              <a:buFont typeface="Arial" panose="020B0604020202020204" pitchFamily="34" charset="0"/>
              <a:buChar char="•"/>
            </a:pPr>
            <a:r>
              <a:rPr lang="en-GB" sz="900" dirty="0">
                <a:latin typeface="MASSILIA VF"/>
                <a:cs typeface="Lucida Sans Unicode"/>
              </a:rPr>
              <a:t>Not reading the ratio carefully e.g. Amy to Katy 2:3, so Amy is the 2 part</a:t>
            </a:r>
          </a:p>
          <a:p>
            <a:pPr marL="171450" indent="-171450">
              <a:lnSpc>
                <a:spcPct val="114999"/>
              </a:lnSpc>
              <a:spcBef>
                <a:spcPts val="0"/>
              </a:spcBef>
              <a:buFont typeface="Arial" panose="020B0604020202020204" pitchFamily="34" charset="0"/>
              <a:buChar char="•"/>
            </a:pPr>
            <a:endParaRPr lang="en-GB" sz="900" dirty="0">
              <a:latin typeface="MASSILIA VF"/>
              <a:cs typeface="Lucida Sans Unicode"/>
            </a:endParaRPr>
          </a:p>
          <a:p>
            <a:pPr marL="171450" indent="-171450">
              <a:lnSpc>
                <a:spcPct val="114999"/>
              </a:lnSpc>
              <a:spcBef>
                <a:spcPts val="0"/>
              </a:spcBef>
              <a:buFont typeface="Arial" panose="020B0604020202020204" pitchFamily="34" charset="0"/>
              <a:buChar char="•"/>
            </a:pPr>
            <a:r>
              <a:rPr lang="en-GB" sz="900" dirty="0">
                <a:latin typeface="MASSILIA VF"/>
                <a:cs typeface="Lucida Sans Unicode"/>
              </a:rPr>
              <a:t>Inverse proportion – lack of recognition and still doing the same operation</a:t>
            </a:r>
          </a:p>
          <a:p>
            <a:pPr>
              <a:spcBef>
                <a:spcPts val="0"/>
              </a:spcBef>
            </a:pPr>
            <a:endParaRPr lang="en-US" sz="900" dirty="0">
              <a:latin typeface="MASSILIA VF"/>
            </a:endParaRPr>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a:normAutofit/>
          </a:bodyPr>
          <a:lstStyle/>
          <a:p>
            <a:pPr marL="171450" indent="-171450" fontAlgn="base">
              <a:buFont typeface="Arial"/>
              <a:buChar char="•"/>
            </a:pPr>
            <a:r>
              <a:rPr lang="en-GB" sz="1100" dirty="0"/>
              <a:t>Writing fractions</a:t>
            </a:r>
          </a:p>
          <a:p>
            <a:pPr marL="171450" indent="-171450">
              <a:buFont typeface="Arial"/>
              <a:buChar char="•"/>
            </a:pPr>
            <a:r>
              <a:rPr lang="en-GB" sz="1100" dirty="0"/>
              <a:t>Simplifying fractions</a:t>
            </a:r>
          </a:p>
          <a:p>
            <a:pPr marL="171450" indent="-171450">
              <a:buFont typeface="Arial"/>
              <a:buChar char="•"/>
            </a:pPr>
            <a:r>
              <a:rPr lang="en-GB" sz="1100" dirty="0"/>
              <a:t>Fractions of amounts</a:t>
            </a:r>
          </a:p>
          <a:p>
            <a:pPr marL="171450" indent="-171450">
              <a:buFont typeface="Arial"/>
              <a:buChar char="•"/>
            </a:pPr>
            <a:r>
              <a:rPr lang="en-GB" sz="1100" dirty="0"/>
              <a:t>Percentages of amounts</a:t>
            </a:r>
          </a:p>
          <a:p>
            <a:pPr marL="171450" indent="-171450">
              <a:buFont typeface="Arial"/>
              <a:buChar char="•"/>
            </a:pPr>
            <a:r>
              <a:rPr lang="en-GB" sz="1100" dirty="0"/>
              <a:t>Multiplication and division</a:t>
            </a:r>
          </a:p>
          <a:p>
            <a:endParaRPr lang="en-US" sz="1200"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a:noAutofit/>
          </a:bodyPr>
          <a:lstStyle/>
          <a:p>
            <a:pPr>
              <a:spcBef>
                <a:spcPts val="0"/>
              </a:spcBef>
            </a:pPr>
            <a:r>
              <a:rPr lang="en-GB" sz="1050" dirty="0">
                <a:latin typeface="MASSILIA VF"/>
                <a:ea typeface="Calibri"/>
                <a:cs typeface="Calibri"/>
              </a:rPr>
              <a:t>FDP equivalence</a:t>
            </a:r>
          </a:p>
          <a:p>
            <a:pPr marL="171450" indent="-171450">
              <a:spcBef>
                <a:spcPts val="0"/>
              </a:spcBef>
              <a:buFont typeface="Arial" panose="020B0604020202020204" pitchFamily="34" charset="0"/>
              <a:buChar char="•"/>
            </a:pPr>
            <a:r>
              <a:rPr lang="en-GB" sz="1050" dirty="0">
                <a:latin typeface="MASSILIA VF"/>
                <a:ea typeface="Calibri"/>
                <a:cs typeface="Calibri"/>
              </a:rPr>
              <a:t>Recognise FDP equivalences </a:t>
            </a:r>
            <a:endParaRPr lang="en-US" sz="1050" dirty="0">
              <a:latin typeface="MASSILIA VF"/>
              <a:ea typeface="Calibri"/>
              <a:cs typeface="Calibri"/>
            </a:endParaRPr>
          </a:p>
          <a:p>
            <a:pPr marL="171450" indent="-171450">
              <a:spcBef>
                <a:spcPts val="0"/>
              </a:spcBef>
              <a:buFont typeface="Arial" panose="020B0604020202020204" pitchFamily="34" charset="0"/>
              <a:buChar char="•"/>
            </a:pPr>
            <a:r>
              <a:rPr lang="en-GB" sz="1050" dirty="0">
                <a:latin typeface="MASSILIA VF"/>
                <a:ea typeface="Calibri"/>
                <a:cs typeface="Calibri"/>
              </a:rPr>
              <a:t>Convert between the different representations </a:t>
            </a:r>
            <a:endParaRPr lang="en-US" sz="1050" dirty="0">
              <a:latin typeface="MASSILIA VF"/>
              <a:ea typeface="Calibri"/>
              <a:cs typeface="Calibri"/>
            </a:endParaRPr>
          </a:p>
          <a:p>
            <a:pPr marL="171450" indent="-171450">
              <a:spcBef>
                <a:spcPts val="0"/>
              </a:spcBef>
              <a:buFont typeface="Arial" panose="020B0604020202020204" pitchFamily="34" charset="0"/>
              <a:buChar char="•"/>
            </a:pPr>
            <a:r>
              <a:rPr lang="en-GB" sz="1050" dirty="0">
                <a:latin typeface="MASSILIA VF"/>
                <a:ea typeface="Calibri"/>
                <a:cs typeface="Calibri"/>
              </a:rPr>
              <a:t>Compare the size of simple fractions, decimals and percentages</a:t>
            </a:r>
            <a:endParaRPr lang="en-US" sz="1050" dirty="0">
              <a:latin typeface="MASSILIA VF"/>
              <a:ea typeface="Calibri"/>
              <a:cs typeface="Calibri"/>
            </a:endParaRPr>
          </a:p>
          <a:p>
            <a:pPr>
              <a:spcBef>
                <a:spcPts val="0"/>
              </a:spcBef>
            </a:pPr>
            <a:r>
              <a:rPr lang="en-GB" sz="1050" dirty="0">
                <a:latin typeface="MASSILIA VF"/>
                <a:ea typeface="Calibri"/>
                <a:cs typeface="Calibri"/>
              </a:rPr>
              <a:t>Ratio</a:t>
            </a:r>
          </a:p>
          <a:p>
            <a:pPr marL="171450" indent="-171450">
              <a:spcBef>
                <a:spcPts val="0"/>
              </a:spcBef>
              <a:buFont typeface="Arial" panose="020B0604020202020204" pitchFamily="34" charset="0"/>
              <a:buChar char="•"/>
            </a:pPr>
            <a:r>
              <a:rPr lang="en-GB" sz="1050" dirty="0">
                <a:latin typeface="MASSILIA VF"/>
                <a:ea typeface="Calibri"/>
                <a:cs typeface="Calibri"/>
              </a:rPr>
              <a:t>Recognise that a ratio compares parts of the whole</a:t>
            </a:r>
          </a:p>
          <a:p>
            <a:pPr marL="171450" indent="-171450">
              <a:spcBef>
                <a:spcPts val="0"/>
              </a:spcBef>
              <a:buFont typeface="Arial" panose="020B0604020202020204" pitchFamily="34" charset="0"/>
              <a:buChar char="•"/>
            </a:pPr>
            <a:r>
              <a:rPr lang="en-GB" sz="1050" dirty="0">
                <a:latin typeface="MASSILIA VF"/>
                <a:ea typeface="Calibri"/>
                <a:cs typeface="Calibri"/>
              </a:rPr>
              <a:t>Evaluate equivalences of fractions and ratios</a:t>
            </a:r>
          </a:p>
          <a:p>
            <a:pPr marL="171450" indent="-171450">
              <a:spcBef>
                <a:spcPts val="0"/>
              </a:spcBef>
              <a:buFont typeface="Arial" panose="020B0604020202020204" pitchFamily="34" charset="0"/>
              <a:buChar char="•"/>
            </a:pPr>
            <a:r>
              <a:rPr lang="en-GB" sz="1050" dirty="0">
                <a:latin typeface="MASSILIA VF"/>
                <a:ea typeface="Calibri"/>
                <a:cs typeface="Calibri"/>
              </a:rPr>
              <a:t>Complete calculations involving ratio for a variety of situations</a:t>
            </a:r>
          </a:p>
          <a:p>
            <a:pPr>
              <a:spcBef>
                <a:spcPts val="0"/>
              </a:spcBef>
            </a:pPr>
            <a:r>
              <a:rPr lang="en-GB" sz="1050" dirty="0">
                <a:latin typeface="MASSILIA VF"/>
                <a:ea typeface="Calibri"/>
                <a:cs typeface="Calibri"/>
              </a:rPr>
              <a:t>Proportion</a:t>
            </a:r>
          </a:p>
          <a:p>
            <a:pPr marL="171450" indent="-171450">
              <a:spcBef>
                <a:spcPts val="0"/>
              </a:spcBef>
              <a:buFont typeface="Arial" panose="020B0604020202020204" pitchFamily="34" charset="0"/>
              <a:buChar char="•"/>
            </a:pPr>
            <a:r>
              <a:rPr lang="en-GB" sz="1050" dirty="0">
                <a:latin typeface="MASSILIA VF"/>
                <a:ea typeface="Calibri"/>
                <a:cs typeface="Calibri"/>
              </a:rPr>
              <a:t>Extend understanding of multiplicative reasoning to direct and simple indirect proportion problems</a:t>
            </a:r>
          </a:p>
          <a:p>
            <a:pPr marL="171450" indent="-171450">
              <a:spcBef>
                <a:spcPts val="0"/>
              </a:spcBef>
              <a:buFont typeface="Arial" panose="020B0604020202020204" pitchFamily="34" charset="0"/>
              <a:buChar char="•"/>
            </a:pPr>
            <a:r>
              <a:rPr lang="en-GB" sz="1050" dirty="0">
                <a:latin typeface="MASSILIA VF"/>
                <a:ea typeface="Calibri"/>
                <a:cs typeface="Calibri"/>
              </a:rPr>
              <a:t>Make comparisons between prices and understand which is best value for money</a:t>
            </a:r>
          </a:p>
          <a:p>
            <a:pPr marL="171450" indent="-171450">
              <a:spcBef>
                <a:spcPts val="0"/>
              </a:spcBef>
              <a:buFont typeface="Arial" panose="020B0604020202020204" pitchFamily="34" charset="0"/>
              <a:buChar char="•"/>
            </a:pPr>
            <a:r>
              <a:rPr lang="en-GB" sz="1050" dirty="0">
                <a:latin typeface="MASSILIA VF"/>
                <a:ea typeface="Calibri"/>
                <a:cs typeface="Calibri"/>
              </a:rPr>
              <a:t>Be able to use map scales, in a variety of forms, to calculate distances</a:t>
            </a:r>
          </a:p>
          <a:p>
            <a:pPr marL="171450" indent="-171450">
              <a:spcBef>
                <a:spcPts val="0"/>
              </a:spcBef>
              <a:buFont typeface="Arial" panose="020B0604020202020204" pitchFamily="34" charset="0"/>
              <a:buChar char="•"/>
            </a:pPr>
            <a:r>
              <a:rPr lang="en-GB" sz="1050" dirty="0">
                <a:latin typeface="MASSILIA VF"/>
                <a:ea typeface="Calibri"/>
                <a:cs typeface="Calibri"/>
              </a:rPr>
              <a:t>Perform simple enlargements of shapes, understanding the effect on the perimeter </a:t>
            </a:r>
          </a:p>
          <a:p>
            <a:pPr>
              <a:spcBef>
                <a:spcPts val="0"/>
              </a:spcBef>
            </a:pPr>
            <a:r>
              <a:rPr lang="en-US" sz="1050" dirty="0" smtClean="0"/>
              <a:t> </a:t>
            </a:r>
            <a:endParaRPr lang="en-US" sz="105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numCol="2">
            <a:normAutofit/>
          </a:bodyPr>
          <a:lstStyle/>
          <a:p>
            <a:pPr marL="285750" indent="-285750">
              <a:buFont typeface="Arial"/>
              <a:buChar char="•"/>
            </a:pPr>
            <a:r>
              <a:rPr lang="en-US" sz="1100" dirty="0"/>
              <a:t>Bars as a visual representation of how to divide a quantity into a </a:t>
            </a:r>
            <a:r>
              <a:rPr lang="en-US" sz="1100" dirty="0" smtClean="0"/>
              <a:t>ratio</a:t>
            </a:r>
            <a:endParaRPr lang="en-US" sz="1100" dirty="0"/>
          </a:p>
          <a:p>
            <a:pPr marL="285750" indent="-285750">
              <a:buFont typeface="Arial"/>
              <a:buChar char="•"/>
            </a:pPr>
            <a:r>
              <a:rPr lang="en-US" sz="1100" dirty="0"/>
              <a:t>Use of proportional tables to display proportional </a:t>
            </a:r>
            <a:r>
              <a:rPr lang="en-US" sz="1100" dirty="0" smtClean="0"/>
              <a:t>quantities, including ratios</a:t>
            </a:r>
            <a:endParaRPr lang="en-US" sz="1100" dirty="0"/>
          </a:p>
          <a:p>
            <a:endParaRPr lang="en-US" sz="1100"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numCol="5">
            <a:normAutofit/>
          </a:bodyPr>
          <a:lstStyle/>
          <a:p>
            <a:pPr marL="285750" indent="-285750">
              <a:buFont typeface="Arial"/>
              <a:buChar char="•"/>
            </a:pPr>
            <a:r>
              <a:rPr lang="en-US" sz="1100" dirty="0"/>
              <a:t>Equivalent</a:t>
            </a:r>
          </a:p>
          <a:p>
            <a:pPr marL="285750" indent="-285750">
              <a:buFont typeface="Arial"/>
              <a:buChar char="•"/>
            </a:pPr>
            <a:r>
              <a:rPr lang="en-US" sz="1100" dirty="0"/>
              <a:t>Simplify</a:t>
            </a:r>
          </a:p>
          <a:p>
            <a:pPr marL="285750" indent="-285750">
              <a:buFont typeface="Arial"/>
              <a:buChar char="•"/>
            </a:pPr>
            <a:r>
              <a:rPr lang="en-US" sz="1100" dirty="0"/>
              <a:t>Fraction</a:t>
            </a:r>
          </a:p>
          <a:p>
            <a:pPr marL="285750" indent="-285750">
              <a:buFont typeface="Arial"/>
              <a:buChar char="•"/>
            </a:pPr>
            <a:r>
              <a:rPr lang="en-US" sz="1100" dirty="0"/>
              <a:t>Percentage</a:t>
            </a:r>
          </a:p>
          <a:p>
            <a:pPr marL="285750" indent="-285750">
              <a:buFont typeface="Arial"/>
              <a:buChar char="•"/>
            </a:pPr>
            <a:r>
              <a:rPr lang="en-US" sz="1100" dirty="0"/>
              <a:t>Decimal</a:t>
            </a:r>
          </a:p>
          <a:p>
            <a:pPr marL="285750" indent="-285750">
              <a:buFont typeface="Arial"/>
              <a:buChar char="•"/>
            </a:pPr>
            <a:r>
              <a:rPr lang="en-US" sz="1100" dirty="0"/>
              <a:t>Ratio</a:t>
            </a:r>
          </a:p>
          <a:p>
            <a:pPr marL="285750" indent="-285750">
              <a:buFont typeface="Arial"/>
              <a:buChar char="•"/>
            </a:pPr>
            <a:r>
              <a:rPr lang="en-US" sz="1100" dirty="0"/>
              <a:t>Proportion</a:t>
            </a:r>
          </a:p>
          <a:p>
            <a:pPr marL="285750" indent="-285750">
              <a:buFont typeface="Arial"/>
              <a:buChar char="•"/>
            </a:pPr>
            <a:r>
              <a:rPr lang="en-US" sz="1100" dirty="0"/>
              <a:t>Inverse</a:t>
            </a:r>
          </a:p>
          <a:p>
            <a:pPr marL="285750" indent="-285750">
              <a:buFont typeface="Arial"/>
              <a:buChar char="•"/>
            </a:pPr>
            <a:r>
              <a:rPr lang="en-US" sz="1100" dirty="0"/>
              <a:t>Direct</a:t>
            </a:r>
          </a:p>
          <a:p>
            <a:pPr marL="285750" indent="-285750">
              <a:buFont typeface="Arial"/>
              <a:buChar char="•"/>
            </a:pPr>
            <a:r>
              <a:rPr lang="en-US" sz="1100" dirty="0"/>
              <a:t>Scale factor</a:t>
            </a:r>
          </a:p>
          <a:p>
            <a:endParaRPr lang="en-US" sz="1100" dirty="0"/>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a:normAutofit/>
          </a:bodyPr>
          <a:lstStyle/>
          <a:p>
            <a:pPr marL="285750" indent="-285750">
              <a:buFont typeface="Arial"/>
              <a:buChar char="•"/>
            </a:pPr>
            <a:r>
              <a:rPr lang="en-US" sz="1100" dirty="0"/>
              <a:t>Proportion within recipes for different quantities of meals </a:t>
            </a:r>
            <a:r>
              <a:rPr lang="en-US" sz="1100" dirty="0" smtClean="0"/>
              <a:t>needed</a:t>
            </a:r>
            <a:endParaRPr lang="en-US" sz="1100" dirty="0"/>
          </a:p>
          <a:p>
            <a:pPr marL="285750" indent="-285750">
              <a:buFont typeface="Arial"/>
              <a:buChar char="•"/>
            </a:pPr>
            <a:r>
              <a:rPr lang="en-US" sz="1100" dirty="0"/>
              <a:t>Proportion used within map scales/scale drawings. Use of maps of local area/school for </a:t>
            </a:r>
            <a:r>
              <a:rPr lang="en-US" sz="1100" dirty="0" smtClean="0"/>
              <a:t>this</a:t>
            </a:r>
            <a:endParaRPr lang="en-US" sz="1100" dirty="0"/>
          </a:p>
          <a:p>
            <a:pPr marL="285750" indent="-285750">
              <a:buFont typeface="Arial"/>
              <a:buChar char="•"/>
            </a:pPr>
            <a:r>
              <a:rPr lang="en-US" sz="1100" dirty="0"/>
              <a:t>Ratios formed from real-life settings e.g. boys or girls within a class</a:t>
            </a:r>
          </a:p>
          <a:p>
            <a:pPr marL="285750" indent="-285750">
              <a:buFont typeface="Arial"/>
              <a:buChar char="•"/>
            </a:pPr>
            <a:endParaRPr lang="en-US" sz="1100" dirty="0"/>
          </a:p>
          <a:p>
            <a:endParaRPr lang="en-US" sz="1100"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schemas.microsoft.com/office/infopath/2007/PartnerControls"/>
    <ds:schemaRef ds:uri="dd53f9ed-aba7-4473-9642-666960874982"/>
    <ds:schemaRef ds:uri="http://purl.org/dc/terms/"/>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4724</TotalTime>
  <Words>1995</Words>
  <Application>Microsoft Office PowerPoint</Application>
  <PresentationFormat>Custom</PresentationFormat>
  <Paragraphs>162</Paragraphs>
  <Slides>6</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6</vt:i4>
      </vt:variant>
    </vt:vector>
  </HeadingPairs>
  <TitlesOfParts>
    <vt:vector size="16" baseType="lpstr">
      <vt:lpstr>Arial</vt:lpstr>
      <vt:lpstr>Calibri</vt:lpstr>
      <vt:lpstr>Lucida Sans Unicode</vt:lpstr>
      <vt:lpstr>MASSILIA VF</vt:lpstr>
      <vt:lpstr>Times New Roman</vt:lpstr>
      <vt:lpstr>Trebuchet MS</vt:lpstr>
      <vt:lpstr>Wingdings</vt: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Christopher Henry</cp:lastModifiedBy>
  <cp:revision>14</cp:revision>
  <dcterms:created xsi:type="dcterms:W3CDTF">2024-02-26T09:08:58Z</dcterms:created>
  <dcterms:modified xsi:type="dcterms:W3CDTF">2024-07-03T18:39:14Z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