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61" d="100"/>
          <a:sy n="61" d="100"/>
        </p:scale>
        <p:origin x="1028"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dirty="0" smtClean="0"/>
              <a:t>8</a:t>
            </a:r>
            <a:endParaRPr lang="en-US" dirty="0"/>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dirty="0" smtClean="0"/>
              <a:t>Fractions</a:t>
            </a:r>
            <a:endParaRPr lang="en-US" dirty="0"/>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smtClean="0"/>
              <a:t>Mathematics and Numeracy</a:t>
            </a:r>
            <a:endParaRPr lang="en-US" sz="4800" dirty="0"/>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fontAlgn="base">
              <a:spcBef>
                <a:spcPts val="0"/>
              </a:spcBef>
              <a:buFont typeface="Arial" panose="020B0604020202020204" pitchFamily="34" charset="0"/>
              <a:buChar char="•"/>
            </a:pPr>
            <a:r>
              <a:rPr lang="en-GB" dirty="0"/>
              <a:t>I am beginning to understand that unit fractions represent equal parts of a whole and are a way of describing quantities and relationships. </a:t>
            </a:r>
            <a:endParaRPr lang="en-GB" dirty="0" smtClean="0"/>
          </a:p>
          <a:p>
            <a:pPr marL="285750" indent="-285750" fontAlgn="base">
              <a:spcBef>
                <a:spcPts val="0"/>
              </a:spcBef>
              <a:buFont typeface="Arial" panose="020B0604020202020204" pitchFamily="34" charset="0"/>
              <a:buChar char="•"/>
            </a:pPr>
            <a:endParaRPr lang="en-GB" dirty="0"/>
          </a:p>
          <a:p>
            <a:pPr marL="285750" indent="-285750" fontAlgn="base">
              <a:spcBef>
                <a:spcPts val="0"/>
              </a:spcBef>
              <a:buFont typeface="Arial" panose="020B0604020202020204" pitchFamily="34" charset="0"/>
              <a:buChar char="•"/>
            </a:pPr>
            <a:r>
              <a:rPr lang="en-GB" dirty="0"/>
              <a:t>I can order and sequence numbers, including odd and even numbers and can count on and back in uniform steps of any size.  </a:t>
            </a:r>
            <a:endParaRPr lang="en-GB" dirty="0" smtClean="0"/>
          </a:p>
          <a:p>
            <a:pPr marL="285750" indent="-285750" fontAlgn="base">
              <a:spcBef>
                <a:spcPts val="0"/>
              </a:spcBef>
              <a:buFont typeface="Arial" panose="020B0604020202020204" pitchFamily="34" charset="0"/>
              <a:buChar char="•"/>
            </a:pPr>
            <a:endParaRPr lang="en-GB" dirty="0"/>
          </a:p>
          <a:p>
            <a:pPr marL="285750" indent="-285750" fontAlgn="base">
              <a:spcBef>
                <a:spcPts val="0"/>
              </a:spcBef>
              <a:buFont typeface="Arial" panose="020B0604020202020204" pitchFamily="34" charset="0"/>
              <a:buChar char="•"/>
            </a:pPr>
            <a:endParaRPr lang="en-GB" dirty="0" smtClean="0"/>
          </a:p>
          <a:p>
            <a:pPr marL="285750" indent="-285750" fontAlgn="base">
              <a:spcBef>
                <a:spcPts val="0"/>
              </a:spcBef>
              <a:buFont typeface="Arial" panose="020B0604020202020204" pitchFamily="34" charset="0"/>
              <a:buChar char="•"/>
            </a:pPr>
            <a:endParaRPr lang="en-GB" dirty="0"/>
          </a:p>
          <a:p>
            <a:pPr marL="285750" indent="-285750" fontAlgn="base">
              <a:spcBef>
                <a:spcPts val="0"/>
              </a:spcBef>
              <a:buFont typeface="Arial" panose="020B0604020202020204" pitchFamily="34" charset="0"/>
              <a:buChar char="•"/>
            </a:pPr>
            <a:r>
              <a:rPr lang="en-GB" dirty="0"/>
              <a:t>I have experienced fractions in practical situations, using a variety of representations. I have explored equivalent fractions and understand equivalent fraction relationships. </a:t>
            </a:r>
          </a:p>
          <a:p>
            <a:pPr marL="171450" indent="-171450">
              <a:spcBef>
                <a:spcPts val="0"/>
              </a:spcBef>
              <a:buFont typeface="Arial" panose="020B0604020202020204" pitchFamily="34" charset="0"/>
              <a:buChar char="•"/>
            </a:pPr>
            <a:endParaRPr lang="en-US" sz="9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fontAlgn="base">
              <a:spcBef>
                <a:spcPts val="0"/>
              </a:spcBef>
              <a:buFont typeface="Arial" panose="020B0604020202020204" pitchFamily="34" charset="0"/>
              <a:buChar char="•"/>
            </a:pPr>
            <a:r>
              <a:rPr lang="en-GB" dirty="0"/>
              <a:t>I have demonstrated my understanding that non-integer quantities can be represented using fractions (including fractions greater than 1). </a:t>
            </a:r>
            <a:endParaRPr lang="en-GB" dirty="0" smtClean="0"/>
          </a:p>
          <a:p>
            <a:pPr marL="285750" indent="-285750" fontAlgn="base">
              <a:spcBef>
                <a:spcPts val="0"/>
              </a:spcBef>
              <a:buFont typeface="Arial" panose="020B0604020202020204" pitchFamily="34" charset="0"/>
              <a:buChar char="•"/>
            </a:pPr>
            <a:endParaRPr lang="en-GB" dirty="0"/>
          </a:p>
          <a:p>
            <a:pPr marL="285750" indent="-285750" fontAlgn="base">
              <a:spcBef>
                <a:spcPts val="0"/>
              </a:spcBef>
              <a:buFont typeface="Arial" panose="020B0604020202020204" pitchFamily="34" charset="0"/>
              <a:buChar char="•"/>
            </a:pPr>
            <a:r>
              <a:rPr lang="en-GB" dirty="0"/>
              <a:t>I have extended my understanding of the number system, through a range of representations including fractions, and I can accurately place fractional quantities on a number line. </a:t>
            </a:r>
            <a:endParaRPr lang="en-GB" dirty="0" smtClean="0"/>
          </a:p>
          <a:p>
            <a:pPr marL="285750" indent="-285750" fontAlgn="base">
              <a:spcBef>
                <a:spcPts val="0"/>
              </a:spcBef>
              <a:buFont typeface="Arial" panose="020B0604020202020204" pitchFamily="34" charset="0"/>
              <a:buChar char="•"/>
            </a:pPr>
            <a:endParaRPr lang="en-GB" dirty="0"/>
          </a:p>
          <a:p>
            <a:pPr marL="285750" indent="-285750" fontAlgn="base">
              <a:spcBef>
                <a:spcPts val="0"/>
              </a:spcBef>
              <a:buFont typeface="Arial" panose="020B0604020202020204" pitchFamily="34" charset="0"/>
              <a:buChar char="•"/>
            </a:pPr>
            <a:r>
              <a:rPr lang="en-GB" dirty="0"/>
              <a:t>I have demonstrated my understanding that a fraction can be used as an operator, or to represent division. I understand the inverse relation between the denominator of a fraction and its value.  </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a:buFont typeface="Arial" panose="020B0604020202020204" pitchFamily="34" charset="0"/>
              <a:buChar char="•"/>
            </a:pPr>
            <a:r>
              <a:rPr lang="en-GB" dirty="0">
                <a:latin typeface="MASSILIA VF"/>
              </a:rPr>
              <a:t>I can use my knowledge of the equivalence of fractions, decimals and percentages to understand that numbers or proportions may be represented in different ways. </a:t>
            </a:r>
          </a:p>
          <a:p>
            <a:pPr marL="285750" indent="-285750">
              <a:buFont typeface="Arial" panose="020B0604020202020204" pitchFamily="34" charset="0"/>
              <a:buChar char="•"/>
            </a:pP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r>
              <a:rPr lang="en-GB" sz="1100" dirty="0"/>
              <a:t>Ambitious, capable learners: Give students the ability and option to include algebraic fraction in each one of their lessons to stretch ambitious students.  </a:t>
            </a:r>
          </a:p>
          <a:p>
            <a:r>
              <a:rPr lang="en-GB" sz="1100" dirty="0"/>
              <a:t>Enterprising, creative contributors:  Students to create problems where the answer is given, giving the opportunity for learners to be creative in their questioning. </a:t>
            </a:r>
          </a:p>
          <a:p>
            <a:r>
              <a:rPr lang="en-GB" sz="1100" dirty="0"/>
              <a:t>Ethical, informed citizens: Using real life data and infographics that include fractions to inform students of current events. </a:t>
            </a:r>
          </a:p>
          <a:p>
            <a:r>
              <a:rPr lang="en-GB" sz="1100" dirty="0"/>
              <a:t>Healthy, confident individuals: Looking into portion sizes and what fraction of your plate should include each food group. </a:t>
            </a:r>
          </a:p>
          <a:p>
            <a:endParaRPr lang="en-GB" sz="11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pPr>
              <a:spcBef>
                <a:spcPts val="0"/>
              </a:spcBef>
            </a:pPr>
            <a:r>
              <a:rPr lang="en-GB" sz="1100" dirty="0"/>
              <a:t>Literacy:</a:t>
            </a:r>
          </a:p>
          <a:p>
            <a:pPr marL="171450" indent="-171450" fontAlgn="base">
              <a:spcBef>
                <a:spcPts val="0"/>
              </a:spcBef>
              <a:buFont typeface="Arial"/>
              <a:buChar char="•"/>
            </a:pPr>
            <a:r>
              <a:rPr lang="en-GB" sz="1100" dirty="0"/>
              <a:t>I can deduce ideas and information by linking explicit statements, e.g. cause and effect, sequence. </a:t>
            </a:r>
            <a:r>
              <a:rPr lang="en-US" sz="1100" dirty="0"/>
              <a:t>​</a:t>
            </a:r>
          </a:p>
          <a:p>
            <a:pPr marL="171450" indent="-171450" fontAlgn="base">
              <a:spcBef>
                <a:spcPts val="0"/>
              </a:spcBef>
              <a:buFont typeface="Arial"/>
              <a:buChar char="•"/>
            </a:pPr>
            <a:r>
              <a:rPr lang="en-GB" sz="1100" dirty="0"/>
              <a:t>I can use talk purposefully to contribute to group discussion sharing ideas and information.</a:t>
            </a:r>
            <a:r>
              <a:rPr lang="en-US" sz="1100" dirty="0"/>
              <a:t>​</a:t>
            </a:r>
          </a:p>
          <a:p>
            <a:pPr fontAlgn="base">
              <a:spcBef>
                <a:spcPts val="0"/>
              </a:spcBef>
            </a:pPr>
            <a:endParaRPr lang="en-GB" sz="1100" dirty="0"/>
          </a:p>
          <a:p>
            <a:pPr fontAlgn="base">
              <a:spcBef>
                <a:spcPts val="0"/>
              </a:spcBef>
            </a:pPr>
            <a:r>
              <a:rPr lang="en-GB" sz="1100" dirty="0"/>
              <a:t>Digital Competency:</a:t>
            </a:r>
            <a:endParaRPr lang="en-US" sz="1100" dirty="0"/>
          </a:p>
          <a:p>
            <a:pPr marL="171450" indent="-171450">
              <a:spcBef>
                <a:spcPts val="0"/>
              </a:spcBef>
              <a:buFont typeface="Arial"/>
              <a:buChar char="•"/>
            </a:pPr>
            <a:r>
              <a:rPr lang="en-GB" sz="1100" dirty="0"/>
              <a:t>Representing data and using correct inputs (</a:t>
            </a:r>
            <a:r>
              <a:rPr lang="en-GB" sz="1100" dirty="0" err="1"/>
              <a:t>eg</a:t>
            </a:r>
            <a:r>
              <a:rPr lang="en-GB" sz="1100" dirty="0"/>
              <a:t> Equation function on word)</a:t>
            </a:r>
          </a:p>
          <a:p>
            <a:pPr marL="171450" indent="-171450">
              <a:spcBef>
                <a:spcPts val="0"/>
              </a:spcBef>
              <a:buFont typeface="Arial"/>
              <a:buChar char="•"/>
            </a:pPr>
            <a:r>
              <a:rPr lang="en-GB" sz="1100" dirty="0"/>
              <a:t>Use the number system to perform calculations including; addition, subtraction, multiplication and division.</a:t>
            </a:r>
          </a:p>
          <a:p>
            <a:pPr marL="171450" indent="-171450">
              <a:spcBef>
                <a:spcPts val="0"/>
              </a:spcBef>
              <a:buFont typeface="Arial"/>
              <a:buChar char="•"/>
            </a:pPr>
            <a:r>
              <a:rPr lang="en-GB" sz="1100" dirty="0"/>
              <a:t>Represent amounts using fractions, decimals and percentages.</a:t>
            </a:r>
          </a:p>
          <a:p>
            <a:pPr>
              <a:spcBef>
                <a:spcPts val="0"/>
              </a:spcBef>
            </a:pPr>
            <a:endParaRPr lang="en-US" sz="11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1100" dirty="0"/>
              <a:t>Creativity &amp; innovation: Where do you use fractions outside of the classroom? Why are fractions used in places instead of decimals or percentages</a:t>
            </a:r>
            <a:r>
              <a:rPr lang="en-GB" sz="1100" dirty="0" smtClean="0"/>
              <a:t>?</a:t>
            </a:r>
          </a:p>
          <a:p>
            <a:r>
              <a:rPr lang="en-GB" sz="1100" dirty="0"/>
              <a:t>Personal effectiveness: Students will be given many chances to answer and ask questions in class. Formal and informal feedback will be given to allow students chances to evaluate and improve.</a:t>
            </a:r>
          </a:p>
          <a:p>
            <a:r>
              <a:rPr lang="en-GB" sz="1100" dirty="0"/>
              <a:t>Critical thinking and problem solving: Built in chances in all lessons to be able to answer real life examples, such as fuel left in a tank, what fraction of ingredients are left after using.</a:t>
            </a:r>
          </a:p>
          <a:p>
            <a:r>
              <a:rPr lang="en-GB" sz="1100" dirty="0"/>
              <a:t>Planning &amp; organisation: Planning a journey using fraction of a fuel amount left. Looking into OCW questions organising their work.</a:t>
            </a:r>
          </a:p>
          <a:p>
            <a:endParaRPr lang="en-GB" sz="11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pPr fontAlgn="base"/>
            <a:r>
              <a:rPr lang="en-GB" sz="1100" dirty="0">
                <a:latin typeface="Trebuchet MS"/>
              </a:rPr>
              <a:t>Reinforce cross curricular responsibilities: Links to health and wellbeing – portion sizes and a healthy balanced diet</a:t>
            </a:r>
            <a:r>
              <a:rPr lang="en-GB" sz="1100" dirty="0" smtClean="0">
                <a:latin typeface="Trebuchet MS"/>
              </a:rPr>
              <a:t>.</a:t>
            </a:r>
            <a:endParaRPr lang="en-GB" sz="1100" dirty="0">
              <a:latin typeface="Trebuchet MS"/>
            </a:endParaRPr>
          </a:p>
          <a:p>
            <a:pPr fontAlgn="base"/>
            <a:r>
              <a:rPr lang="en-GB" sz="1100" dirty="0">
                <a:latin typeface="Trebuchet MS"/>
              </a:rPr>
              <a:t>Build on previous knowledge and experience to engage interest: use of similar methods and resources from primary to encourage learners to participate and discover the next steps. </a:t>
            </a:r>
            <a:r>
              <a:rPr lang="en-US" sz="1100" dirty="0" smtClean="0">
                <a:latin typeface="Trebuchet MS"/>
              </a:rPr>
              <a:t>​</a:t>
            </a:r>
            <a:endParaRPr lang="en-GB" sz="1100" dirty="0">
              <a:latin typeface="Trebuchet MS"/>
            </a:endParaRPr>
          </a:p>
          <a:p>
            <a:pPr fontAlgn="base"/>
            <a:r>
              <a:rPr lang="en-GB" sz="1100" dirty="0">
                <a:latin typeface="Trebuchet MS"/>
              </a:rPr>
              <a:t>Creating authentic contexts for learning: provide opportunities to find perimeters and areas in real life situations with fractions and solve problems involving these. For example, in a garden or painting a wall.</a:t>
            </a:r>
            <a:endParaRPr lang="en-US" sz="1100" dirty="0">
              <a:latin typeface="Trebuchet MS"/>
            </a:endParaRPr>
          </a:p>
          <a:p>
            <a:endParaRPr lang="en-US" sz="11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pPr>
              <a:spcBef>
                <a:spcPts val="0"/>
              </a:spcBef>
            </a:pPr>
            <a:r>
              <a:rPr lang="en-GB" sz="1100" dirty="0"/>
              <a:t>Modelling, use of manipulatives, diagrams, number squares</a:t>
            </a:r>
          </a:p>
          <a:p>
            <a:pPr marL="171450" indent="-171450">
              <a:spcBef>
                <a:spcPts val="0"/>
              </a:spcBef>
              <a:buFont typeface="Arial"/>
              <a:buChar char="•"/>
            </a:pPr>
            <a:r>
              <a:rPr lang="en-GB" sz="1100" dirty="0"/>
              <a:t>Understanding how a fraction can be written. </a:t>
            </a:r>
            <a:r>
              <a:rPr lang="en-GB" sz="1100" dirty="0" err="1"/>
              <a:t>Ie</a:t>
            </a:r>
            <a:r>
              <a:rPr lang="en-GB" sz="1100" dirty="0"/>
              <a:t> numerator denominator, mixed, improper.</a:t>
            </a:r>
            <a:endParaRPr lang="en-US" sz="1100" dirty="0"/>
          </a:p>
          <a:p>
            <a:pPr marL="171450" indent="-171450">
              <a:spcBef>
                <a:spcPts val="0"/>
              </a:spcBef>
              <a:buFont typeface="Arial"/>
              <a:buChar char="•"/>
            </a:pPr>
            <a:r>
              <a:rPr lang="en-GB" sz="1100" dirty="0"/>
              <a:t>Use of hundred squares to understand the magnitude of a fraction. </a:t>
            </a:r>
          </a:p>
          <a:p>
            <a:pPr marL="171450" indent="-171450">
              <a:spcBef>
                <a:spcPts val="0"/>
              </a:spcBef>
              <a:buFont typeface="Arial"/>
              <a:buChar char="•"/>
            </a:pPr>
            <a:r>
              <a:rPr lang="en-GB" sz="1100" dirty="0"/>
              <a:t>Use of bar models on a number line to show the size of a fraction. </a:t>
            </a:r>
          </a:p>
          <a:p>
            <a:pPr marL="171450" indent="-171450">
              <a:spcBef>
                <a:spcPts val="0"/>
              </a:spcBef>
              <a:buFont typeface="Arial"/>
              <a:buChar char="•"/>
            </a:pPr>
            <a:r>
              <a:rPr lang="en-GB" sz="1100" dirty="0"/>
              <a:t>Comparing and understanding equivalent fractions using a fraction grid.</a:t>
            </a:r>
          </a:p>
          <a:p>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marL="171450" indent="-171450">
              <a:spcBef>
                <a:spcPts val="0"/>
              </a:spcBef>
              <a:buFont typeface="Arial" panose="020B0604020202020204" pitchFamily="34" charset="0"/>
              <a:buChar char="•"/>
            </a:pPr>
            <a:r>
              <a:rPr lang="en-GB" sz="1100" dirty="0"/>
              <a:t>Correct use of language, </a:t>
            </a:r>
            <a:r>
              <a:rPr lang="en-GB" sz="1100" dirty="0" err="1"/>
              <a:t>ie</a:t>
            </a:r>
            <a:r>
              <a:rPr lang="en-GB" sz="1100" dirty="0"/>
              <a:t>. 'numerator', 'denominator', 'improper'.</a:t>
            </a:r>
          </a:p>
          <a:p>
            <a:pPr marL="171450" indent="-171450">
              <a:spcBef>
                <a:spcPts val="0"/>
              </a:spcBef>
              <a:buFont typeface="Arial" panose="020B0604020202020204" pitchFamily="34" charset="0"/>
              <a:buChar char="•"/>
            </a:pPr>
            <a:r>
              <a:rPr lang="en-GB" sz="1100" dirty="0"/>
              <a:t>Making sure student are using a horizontal line for fractions rather than a diagonal line.</a:t>
            </a:r>
          </a:p>
          <a:p>
            <a:pPr marL="171450" indent="-171450">
              <a:spcBef>
                <a:spcPts val="0"/>
              </a:spcBef>
              <a:buFont typeface="Arial" panose="020B0604020202020204" pitchFamily="34" charset="0"/>
              <a:buChar char="•"/>
            </a:pPr>
            <a:r>
              <a:rPr lang="en-GB" sz="1100" dirty="0"/>
              <a:t>Use and understand the correct notation:​</a:t>
            </a:r>
          </a:p>
          <a:p>
            <a:pPr marL="171450" indent="-171450">
              <a:spcBef>
                <a:spcPts val="0"/>
              </a:spcBef>
              <a:buFont typeface="Arial" panose="020B0604020202020204" pitchFamily="34" charset="0"/>
              <a:buChar char="•"/>
            </a:pPr>
            <a:r>
              <a:rPr lang="en-GB" sz="1100" dirty="0"/>
              <a:t>The ‘equals’ sign: =​</a:t>
            </a:r>
          </a:p>
          <a:p>
            <a:pPr marL="171450" indent="-171450">
              <a:spcBef>
                <a:spcPts val="0"/>
              </a:spcBef>
              <a:buFont typeface="Arial" panose="020B0604020202020204" pitchFamily="34" charset="0"/>
              <a:buChar char="•"/>
            </a:pPr>
            <a:r>
              <a:rPr lang="en-GB" sz="1100" dirty="0"/>
              <a:t>The ‘not equal’ sign: ≠​</a:t>
            </a:r>
          </a:p>
          <a:p>
            <a:pPr marL="171450" indent="-171450">
              <a:spcBef>
                <a:spcPts val="0"/>
              </a:spcBef>
              <a:buFont typeface="Arial" panose="020B0604020202020204" pitchFamily="34" charset="0"/>
              <a:buChar char="•"/>
            </a:pPr>
            <a:r>
              <a:rPr lang="en-GB" sz="1100" dirty="0"/>
              <a:t>The inequality symbols: &lt; (less than), &gt; (greater than), ≤ (less than or equal to), ≥ (more than or equal to)​</a:t>
            </a:r>
          </a:p>
          <a:p>
            <a:pPr marL="171450" indent="-171450">
              <a:spcBef>
                <a:spcPts val="0"/>
              </a:spcBef>
              <a:buFont typeface="Arial" panose="020B0604020202020204" pitchFamily="34" charset="0"/>
              <a:buChar char="•"/>
            </a:pPr>
            <a:r>
              <a:rPr lang="en-GB" sz="1100" dirty="0"/>
              <a:t>Students understanding the inverse of x is ÷ and + is - .</a:t>
            </a:r>
          </a:p>
          <a:p>
            <a:endParaRPr lang="en-US" sz="11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GB" sz="800" dirty="0">
                <a:ea typeface="Calibri" panose="020F0502020204030204" pitchFamily="34" charset="0"/>
                <a:cs typeface="Lucida Sans Unicode" panose="020B0602030504020204" pitchFamily="34" charset="0"/>
              </a:rPr>
              <a:t>Knowing which strategy to apply when</a:t>
            </a:r>
            <a:r>
              <a:rPr lang="en-GB" sz="800" dirty="0" smtClean="0">
                <a:ea typeface="Calibri" panose="020F0502020204030204" pitchFamily="34" charset="0"/>
                <a:cs typeface="Lucida Sans Unicode" panose="020B0602030504020204" pitchFamily="34" charset="0"/>
              </a:rPr>
              <a:t>​.</a:t>
            </a:r>
            <a:endParaRPr lang="en-GB" sz="800" dirty="0">
              <a:ea typeface="Calibri" panose="020F0502020204030204" pitchFamily="34" charset="0"/>
              <a:cs typeface="Lucida Sans Unicode"/>
            </a:endParaRPr>
          </a:p>
          <a:p>
            <a:r>
              <a:rPr lang="en-GB" sz="800" dirty="0">
                <a:ea typeface="Calibri" panose="020F0502020204030204" pitchFamily="34" charset="0"/>
                <a:cs typeface="Lucida Sans Unicode" panose="020B0602030504020204" pitchFamily="34" charset="0"/>
              </a:rPr>
              <a:t>Need to plan opportunities for problem solving style questions, where learners need to be able to recognise the Maths that’s needed, select appropriate  strategies, and techniques to solve unfamiliar and non-routine problems. </a:t>
            </a:r>
            <a:endParaRPr lang="en-GB" sz="800" dirty="0" smtClean="0">
              <a:ea typeface="Calibri" panose="020F0502020204030204" pitchFamily="34" charset="0"/>
              <a:cs typeface="Lucida Sans Unicode" panose="020B0602030504020204" pitchFamily="34" charset="0"/>
            </a:endParaRPr>
          </a:p>
          <a:p>
            <a:r>
              <a:rPr lang="en-GB" sz="800" dirty="0" smtClean="0">
                <a:ea typeface="Calibri" panose="020F0502020204030204" pitchFamily="34" charset="0"/>
                <a:cs typeface="Lucida Sans Unicode" panose="020B0602030504020204" pitchFamily="34" charset="0"/>
              </a:rPr>
              <a:t>For example when </a:t>
            </a:r>
            <a:r>
              <a:rPr lang="en-GB" sz="800" dirty="0">
                <a:ea typeface="Calibri" panose="020F0502020204030204" pitchFamily="34" charset="0"/>
                <a:cs typeface="Lucida Sans Unicode" panose="020B0602030504020204" pitchFamily="34" charset="0"/>
              </a:rPr>
              <a:t>finding the remaining part of a fraction it should add together to make 1.</a:t>
            </a: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pPr>
              <a:spcBef>
                <a:spcPts val="0"/>
              </a:spcBef>
            </a:pPr>
            <a:r>
              <a:rPr lang="en-GB" sz="1100" dirty="0"/>
              <a:t>Students need to be fluent in addition, subtraction, multiplication and division before attempting them with fractions</a:t>
            </a:r>
            <a:r>
              <a:rPr lang="en-GB" sz="1100" dirty="0" smtClean="0"/>
              <a:t>.</a:t>
            </a:r>
            <a:endParaRPr lang="en-GB" sz="1100" dirty="0">
              <a:solidFill>
                <a:schemeClr val="tx1"/>
              </a:solidFill>
            </a:endParaRPr>
          </a:p>
          <a:p>
            <a:pPr>
              <a:spcBef>
                <a:spcPts val="0"/>
              </a:spcBef>
            </a:pPr>
            <a:r>
              <a:rPr lang="en-GB" sz="1100" dirty="0"/>
              <a:t>Converting between mixed numbers and improper fractions</a:t>
            </a:r>
            <a:r>
              <a:rPr lang="en-GB" sz="1100" dirty="0" smtClean="0"/>
              <a:t>.</a:t>
            </a:r>
            <a:endParaRPr lang="en-GB" sz="1100" dirty="0"/>
          </a:p>
          <a:p>
            <a:pPr>
              <a:spcBef>
                <a:spcPts val="0"/>
              </a:spcBef>
            </a:pPr>
            <a:r>
              <a:rPr lang="en-GB" sz="1100" dirty="0"/>
              <a:t>Applying the four operations to calculate with fractions. </a:t>
            </a:r>
          </a:p>
          <a:p>
            <a:pPr>
              <a:spcBef>
                <a:spcPts val="0"/>
              </a:spcBef>
            </a:pPr>
            <a:r>
              <a:rPr lang="en-GB" sz="1100" dirty="0"/>
              <a:t>Recognise the size of any fraction</a:t>
            </a:r>
            <a:r>
              <a:rPr lang="en-GB" sz="1100" dirty="0" smtClean="0"/>
              <a:t>.</a:t>
            </a:r>
            <a:endParaRPr lang="en-GB" sz="1100" dirty="0"/>
          </a:p>
          <a:p>
            <a:pPr>
              <a:spcBef>
                <a:spcPts val="0"/>
              </a:spcBef>
            </a:pPr>
            <a:r>
              <a:rPr lang="en-GB" sz="1100" dirty="0"/>
              <a:t>Use of bar models to compare fractions.</a:t>
            </a:r>
          </a:p>
          <a:p>
            <a:pPr>
              <a:spcBef>
                <a:spcPts val="0"/>
              </a:spcBef>
            </a:pPr>
            <a:endParaRPr lang="en-GB" sz="1100" dirty="0"/>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pPr fontAlgn="base">
              <a:spcBef>
                <a:spcPts val="0"/>
              </a:spcBef>
            </a:pPr>
            <a:r>
              <a:rPr lang="en-GB" sz="1100" dirty="0"/>
              <a:t>Applying to real life situations, </a:t>
            </a:r>
            <a:r>
              <a:rPr lang="en-GB" sz="1100" dirty="0" err="1"/>
              <a:t>ie</a:t>
            </a:r>
            <a:r>
              <a:rPr lang="en-GB" sz="1100" dirty="0"/>
              <a:t> sharing pizza, finding fractions of wages and sales prices. </a:t>
            </a:r>
            <a:r>
              <a:rPr lang="en-US" sz="1100" dirty="0"/>
              <a:t>​</a:t>
            </a:r>
          </a:p>
          <a:p>
            <a:pPr fontAlgn="base">
              <a:spcBef>
                <a:spcPts val="0"/>
              </a:spcBef>
            </a:pPr>
            <a:r>
              <a:rPr lang="en-GB" sz="1100" dirty="0"/>
              <a:t>Understanding inverse operations, </a:t>
            </a:r>
            <a:r>
              <a:rPr lang="en-GB" sz="1100" dirty="0" err="1"/>
              <a:t>ie</a:t>
            </a:r>
            <a:r>
              <a:rPr lang="en-GB" sz="1100" dirty="0"/>
              <a:t> multiplication and division, addition and subtraction  </a:t>
            </a:r>
          </a:p>
          <a:p>
            <a:pPr fontAlgn="base">
              <a:spcBef>
                <a:spcPts val="0"/>
              </a:spcBef>
            </a:pPr>
            <a:r>
              <a:rPr lang="en-GB" sz="1100" dirty="0"/>
              <a:t>Plan opportunities for learners to explain their thinking, justify strategies and explain their choices. E.g.</a:t>
            </a:r>
            <a:r>
              <a:rPr lang="en-US" sz="1100" dirty="0"/>
              <a:t>​ why does multiplying the reciprocal work for dividing fractions</a:t>
            </a:r>
            <a:r>
              <a:rPr lang="en-US" sz="1100" dirty="0" smtClean="0"/>
              <a:t>.</a:t>
            </a:r>
            <a:endParaRPr lang="en-US" sz="1100" dirty="0"/>
          </a:p>
          <a:p>
            <a:pPr fontAlgn="base">
              <a:spcBef>
                <a:spcPts val="0"/>
              </a:spcBef>
            </a:pPr>
            <a:r>
              <a:rPr lang="en-GB" sz="1100" dirty="0"/>
              <a:t>Convince me  type questions: e.g. ​</a:t>
            </a:r>
          </a:p>
          <a:p>
            <a:pPr fontAlgn="base">
              <a:spcBef>
                <a:spcPts val="0"/>
              </a:spcBef>
            </a:pPr>
            <a:r>
              <a:rPr lang="en-GB" sz="1100" dirty="0"/>
              <a:t>Agree/disagree or true/false type questions.</a:t>
            </a:r>
            <a:endParaRPr lang="en-US" sz="1100" dirty="0"/>
          </a:p>
          <a:p>
            <a:pPr>
              <a:spcBef>
                <a:spcPts val="0"/>
              </a:spcBef>
            </a:pPr>
            <a:endParaRPr lang="en-US" sz="11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pPr marL="171450" indent="-171450">
              <a:spcBef>
                <a:spcPts val="0"/>
              </a:spcBef>
              <a:buFont typeface="Arial" panose="020B0604020202020204" pitchFamily="34" charset="0"/>
              <a:buChar char="•"/>
            </a:pPr>
            <a:r>
              <a:rPr lang="en-GB" sz="1100" dirty="0">
                <a:ea typeface="Times New Roman" panose="02020603050405020304" pitchFamily="18" charset="0"/>
                <a:cs typeface="Lucida Sans Unicode" panose="020B0602030504020204" pitchFamily="34" charset="0"/>
              </a:rPr>
              <a:t>Misconception that you have to have the same denominator for a multiplication, show it works, and show it just simplifies</a:t>
            </a:r>
            <a:r>
              <a:rPr lang="en-GB" sz="1100" dirty="0" smtClean="0">
                <a:ea typeface="Times New Roman" panose="02020603050405020304" pitchFamily="18" charset="0"/>
                <a:cs typeface="Lucida Sans Unicode" panose="020B0602030504020204" pitchFamily="34" charset="0"/>
              </a:rPr>
              <a:t>.</a:t>
            </a:r>
          </a:p>
          <a:p>
            <a:pPr>
              <a:spcBef>
                <a:spcPts val="0"/>
              </a:spcBef>
            </a:pPr>
            <a:r>
              <a:rPr lang="en-GB" sz="1100" dirty="0" smtClean="0">
                <a:ea typeface="Times New Roman" panose="02020603050405020304" pitchFamily="18" charset="0"/>
                <a:cs typeface="Lucida Sans Unicode" panose="020B0602030504020204" pitchFamily="34" charset="0"/>
              </a:rPr>
              <a:t> </a:t>
            </a:r>
            <a:endParaRPr lang="en-GB" sz="1100" dirty="0">
              <a:ea typeface="Times New Roman" panose="02020603050405020304" pitchFamily="18" charset="0"/>
              <a:cs typeface="Lucida Sans Unicode" panose="020B0602030504020204" pitchFamily="34" charset="0"/>
            </a:endParaRPr>
          </a:p>
          <a:p>
            <a:pPr marL="171450" indent="-171450">
              <a:spcBef>
                <a:spcPts val="0"/>
              </a:spcBef>
              <a:buFont typeface="Arial" panose="020B0604020202020204" pitchFamily="34" charset="0"/>
              <a:buChar char="•"/>
            </a:pPr>
            <a:r>
              <a:rPr lang="en-US" sz="1100" dirty="0" smtClean="0"/>
              <a:t>Having to add or subtract the denominators, not finding a common denominator. </a:t>
            </a:r>
            <a:endParaRPr lang="en-US" sz="11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fontAlgn="base">
              <a:buFont typeface="Arial" panose="020B0604020202020204" pitchFamily="34" charset="0"/>
              <a:buChar char="•"/>
            </a:pPr>
            <a:r>
              <a:rPr lang="en-GB" sz="1100" dirty="0" smtClean="0">
                <a:latin typeface="MASSILIA VF"/>
              </a:rPr>
              <a:t>Be </a:t>
            </a:r>
            <a:r>
              <a:rPr lang="en-GB" sz="1100" dirty="0">
                <a:latin typeface="MASSILIA VF"/>
              </a:rPr>
              <a:t>able to multiply, divide, add and subtract. </a:t>
            </a:r>
            <a:r>
              <a:rPr lang="en-US" sz="1100" dirty="0">
                <a:latin typeface="MASSILIA VF"/>
              </a:rPr>
              <a:t>​</a:t>
            </a:r>
          </a:p>
          <a:p>
            <a:pPr marL="171450" indent="-171450" fontAlgn="base">
              <a:buFont typeface="Arial" panose="020B0604020202020204" pitchFamily="34" charset="0"/>
              <a:buChar char="•"/>
            </a:pPr>
            <a:r>
              <a:rPr lang="en-GB" sz="1100" dirty="0">
                <a:latin typeface="MASSILIA VF"/>
              </a:rPr>
              <a:t>Know what a fraction represents. </a:t>
            </a:r>
            <a:endParaRPr lang="en-GB" sz="1100" dirty="0" smtClean="0">
              <a:latin typeface="MASSILIA VF"/>
            </a:endParaRPr>
          </a:p>
          <a:p>
            <a:pPr marL="171450" indent="-171450" fontAlgn="base">
              <a:buFont typeface="Arial" panose="020B0604020202020204" pitchFamily="34" charset="0"/>
              <a:buChar char="•"/>
            </a:pPr>
            <a:r>
              <a:rPr lang="en-GB" sz="1100" dirty="0" smtClean="0">
                <a:latin typeface="MASSILIA VF"/>
              </a:rPr>
              <a:t>Knowledge of LCM and HCF.</a:t>
            </a:r>
          </a:p>
          <a:p>
            <a:pPr marL="171450" indent="-171450" fontAlgn="base">
              <a:buFont typeface="Arial" panose="020B0604020202020204" pitchFamily="34" charset="0"/>
              <a:buChar char="•"/>
            </a:pPr>
            <a:endParaRPr lang="en-US" sz="1100" dirty="0">
              <a:latin typeface="MASSILIA VF"/>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a:bodyPr>
          <a:lstStyle/>
          <a:p>
            <a:pPr marL="171450" indent="-171450">
              <a:spcBef>
                <a:spcPts val="0"/>
              </a:spcBef>
              <a:buFont typeface="Arial" panose="020B0604020202020204" pitchFamily="34" charset="0"/>
              <a:buChar char="•"/>
            </a:pPr>
            <a:r>
              <a:rPr lang="en-GB" sz="1100" dirty="0"/>
              <a:t>Finding equivalent fractions to compare quantities</a:t>
            </a:r>
          </a:p>
          <a:p>
            <a:pPr marL="171450" indent="-171450">
              <a:spcBef>
                <a:spcPts val="0"/>
              </a:spcBef>
              <a:buFont typeface="Arial" panose="020B0604020202020204" pitchFamily="34" charset="0"/>
              <a:buChar char="•"/>
            </a:pPr>
            <a:r>
              <a:rPr lang="en-GB" sz="1100" dirty="0"/>
              <a:t>Simplifying a fraction</a:t>
            </a:r>
          </a:p>
          <a:p>
            <a:pPr marL="171450" indent="-171450">
              <a:spcBef>
                <a:spcPts val="0"/>
              </a:spcBef>
              <a:buFont typeface="Arial" panose="020B0604020202020204" pitchFamily="34" charset="0"/>
              <a:buChar char="•"/>
            </a:pPr>
            <a:r>
              <a:rPr lang="en-GB" sz="1100" dirty="0"/>
              <a:t>Have a range of methods to add and subtract.</a:t>
            </a:r>
          </a:p>
          <a:p>
            <a:pPr marL="171450" indent="-171450">
              <a:spcBef>
                <a:spcPts val="0"/>
              </a:spcBef>
              <a:buFont typeface="Arial" panose="020B0604020202020204" pitchFamily="34" charset="0"/>
              <a:buChar char="•"/>
            </a:pPr>
            <a:r>
              <a:rPr lang="en-GB" sz="1100" dirty="0"/>
              <a:t>Be able to articulate what perimeter is and be able to calculate it. </a:t>
            </a:r>
          </a:p>
          <a:p>
            <a:pPr marL="171450" indent="-171450">
              <a:spcBef>
                <a:spcPts val="0"/>
              </a:spcBef>
              <a:buFont typeface="Arial" panose="020B0604020202020204" pitchFamily="34" charset="0"/>
              <a:buChar char="•"/>
            </a:pPr>
            <a:r>
              <a:rPr lang="en-GB" sz="1100" dirty="0"/>
              <a:t>Add and subtract fractions with the same denominator</a:t>
            </a:r>
          </a:p>
          <a:p>
            <a:pPr marL="171450" indent="-171450">
              <a:spcBef>
                <a:spcPts val="0"/>
              </a:spcBef>
              <a:buFont typeface="Arial" panose="020B0604020202020204" pitchFamily="34" charset="0"/>
              <a:buChar char="•"/>
            </a:pPr>
            <a:r>
              <a:rPr lang="en-GB" sz="1100" dirty="0"/>
              <a:t>Add and subtract fractions with different denominators</a:t>
            </a:r>
          </a:p>
          <a:p>
            <a:pPr marL="171450" indent="-171450">
              <a:spcBef>
                <a:spcPts val="0"/>
              </a:spcBef>
              <a:buFont typeface="Arial" panose="020B0604020202020204" pitchFamily="34" charset="0"/>
              <a:buChar char="•"/>
            </a:pPr>
            <a:r>
              <a:rPr lang="en-GB" sz="1100" dirty="0"/>
              <a:t>Recognising fractions of amounts from a shaded diagram (bar model / 100 square)</a:t>
            </a:r>
          </a:p>
          <a:p>
            <a:pPr marL="171450" indent="-171450">
              <a:spcBef>
                <a:spcPts val="0"/>
              </a:spcBef>
              <a:buFont typeface="Arial" panose="020B0604020202020204" pitchFamily="34" charset="0"/>
              <a:buChar char="•"/>
            </a:pPr>
            <a:r>
              <a:rPr lang="en-GB" sz="1100" dirty="0"/>
              <a:t>Multiplying fractions</a:t>
            </a:r>
          </a:p>
          <a:p>
            <a:pPr marL="171450" indent="-171450">
              <a:spcBef>
                <a:spcPts val="0"/>
              </a:spcBef>
              <a:buFont typeface="Arial" panose="020B0604020202020204" pitchFamily="34" charset="0"/>
              <a:buChar char="•"/>
            </a:pPr>
            <a:r>
              <a:rPr lang="en-GB" sz="1100" dirty="0"/>
              <a:t>Division of fractions</a:t>
            </a:r>
          </a:p>
          <a:p>
            <a:pPr marL="171450" indent="-171450">
              <a:spcBef>
                <a:spcPts val="0"/>
              </a:spcBef>
              <a:buFont typeface="Arial" panose="020B0604020202020204" pitchFamily="34" charset="0"/>
              <a:buChar char="•"/>
            </a:pPr>
            <a:r>
              <a:rPr lang="en-GB" sz="1100" dirty="0"/>
              <a:t>Converting mixed and improper fractions</a:t>
            </a:r>
          </a:p>
          <a:p>
            <a:pPr marL="171450" indent="-171450">
              <a:spcBef>
                <a:spcPts val="0"/>
              </a:spcBef>
              <a:buFont typeface="Arial" panose="020B0604020202020204" pitchFamily="34" charset="0"/>
              <a:buChar char="•"/>
            </a:pPr>
            <a:r>
              <a:rPr lang="en-GB" sz="1100" dirty="0"/>
              <a:t>Find a fraction of an amount</a:t>
            </a:r>
          </a:p>
          <a:p>
            <a:pPr marL="171450" indent="-171450">
              <a:spcBef>
                <a:spcPts val="0"/>
              </a:spcBef>
              <a:buFont typeface="Arial" panose="020B0604020202020204" pitchFamily="34" charset="0"/>
              <a:buChar char="•"/>
            </a:pPr>
            <a:r>
              <a:rPr lang="en-GB" sz="1100" dirty="0"/>
              <a:t>Increase and decrease by a fraction of an amount to work out sale prices and so on</a:t>
            </a:r>
            <a:r>
              <a:rPr lang="en-GB" sz="1100" dirty="0" smtClean="0"/>
              <a:t>.</a:t>
            </a:r>
            <a:endParaRPr lang="en-GB" sz="11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a:buFont typeface="Arial" panose="020B0604020202020204" pitchFamily="34" charset="0"/>
              <a:buChar char="•"/>
            </a:pPr>
            <a:r>
              <a:rPr lang="en-GB" sz="1100" dirty="0">
                <a:cs typeface="Arial"/>
              </a:rPr>
              <a:t>Column addition and subtraction. </a:t>
            </a:r>
            <a:r>
              <a:rPr lang="en-US" sz="1100" dirty="0">
                <a:cs typeface="Arial"/>
              </a:rPr>
              <a:t>​</a:t>
            </a:r>
            <a:endParaRPr lang="en-US" sz="1100" dirty="0"/>
          </a:p>
          <a:p>
            <a:pPr marL="171450" indent="-171450">
              <a:buFont typeface="Arial" panose="020B0604020202020204" pitchFamily="34" charset="0"/>
              <a:buChar char="•"/>
            </a:pPr>
            <a:r>
              <a:rPr lang="en-US" sz="1100" dirty="0">
                <a:cs typeface="Arial"/>
              </a:rPr>
              <a:t>Bus stop division</a:t>
            </a:r>
          </a:p>
          <a:p>
            <a:pPr marL="171450" indent="-171450">
              <a:buFont typeface="Arial" panose="020B0604020202020204" pitchFamily="34" charset="0"/>
              <a:buChar char="•"/>
            </a:pPr>
            <a:r>
              <a:rPr lang="en-US" sz="1100" dirty="0">
                <a:cs typeface="Arial"/>
              </a:rPr>
              <a:t>Chinese, box or column method for multiplication</a:t>
            </a:r>
          </a:p>
          <a:p>
            <a:pPr marL="171450" indent="-171450">
              <a:buFont typeface="Arial" panose="020B0604020202020204" pitchFamily="34" charset="0"/>
              <a:buChar char="•"/>
            </a:pPr>
            <a:r>
              <a:rPr lang="en-GB" sz="1100" dirty="0">
                <a:cs typeface="Arial"/>
              </a:rPr>
              <a:t>Mental methods for adding and subtracting, multiplying and dividing (</a:t>
            </a:r>
            <a:r>
              <a:rPr lang="en-GB" sz="1100" dirty="0" err="1">
                <a:cs typeface="Arial"/>
              </a:rPr>
              <a:t>eg</a:t>
            </a:r>
            <a:r>
              <a:rPr lang="en-GB" sz="1100" dirty="0">
                <a:cs typeface="Arial"/>
              </a:rPr>
              <a:t> 9, 19 </a:t>
            </a:r>
            <a:r>
              <a:rPr lang="en-GB" sz="1100" dirty="0" err="1">
                <a:cs typeface="Arial"/>
              </a:rPr>
              <a:t>etc</a:t>
            </a:r>
            <a:r>
              <a:rPr lang="en-GB" sz="1100" dirty="0">
                <a:cs typeface="Arial"/>
              </a:rPr>
              <a:t>).</a:t>
            </a:r>
            <a:r>
              <a:rPr lang="en-US" sz="1100" dirty="0">
                <a:cs typeface="Arial"/>
              </a:rPr>
              <a:t>​</a:t>
            </a:r>
          </a:p>
          <a:p>
            <a:pPr marL="171450" indent="-171450">
              <a:buFont typeface="Arial" panose="020B0604020202020204" pitchFamily="34" charset="0"/>
              <a:buChar char="•"/>
            </a:pPr>
            <a:r>
              <a:rPr lang="en-GB" sz="1100" dirty="0">
                <a:cs typeface="Arial"/>
              </a:rPr>
              <a:t>Manipulatives – 100 squares, bar models. </a:t>
            </a:r>
          </a:p>
          <a:p>
            <a:endParaRPr lang="en-US" sz="105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a:bodyPr>
          <a:lstStyle/>
          <a:p>
            <a:pPr marL="171450" indent="-171450" fontAlgn="base">
              <a:buFont typeface="Arial" panose="020B0604020202020204" pitchFamily="34" charset="0"/>
              <a:buChar char="•"/>
            </a:pPr>
            <a:r>
              <a:rPr lang="en-GB" sz="1100" dirty="0">
                <a:latin typeface="MASSILIA VF"/>
              </a:rPr>
              <a:t>N</a:t>
            </a:r>
            <a:r>
              <a:rPr lang="en-GB" sz="1100" dirty="0" smtClean="0">
                <a:latin typeface="MASSILIA VF"/>
              </a:rPr>
              <a:t>umerator </a:t>
            </a:r>
            <a:endParaRPr lang="en-GB" sz="1100" dirty="0">
              <a:latin typeface="MASSILIA VF"/>
            </a:endParaRPr>
          </a:p>
          <a:p>
            <a:pPr marL="171450" indent="-171450" fontAlgn="base">
              <a:buFont typeface="Arial" panose="020B0604020202020204" pitchFamily="34" charset="0"/>
              <a:buChar char="•"/>
            </a:pPr>
            <a:r>
              <a:rPr lang="en-GB" sz="1100" dirty="0">
                <a:latin typeface="MASSILIA VF"/>
              </a:rPr>
              <a:t>D</a:t>
            </a:r>
            <a:r>
              <a:rPr lang="en-GB" sz="1100" dirty="0" smtClean="0">
                <a:latin typeface="MASSILIA VF"/>
              </a:rPr>
              <a:t>enominator</a:t>
            </a:r>
            <a:endParaRPr lang="en-GB" sz="1100" dirty="0">
              <a:latin typeface="MASSILIA VF"/>
            </a:endParaRPr>
          </a:p>
          <a:p>
            <a:pPr marL="171450" indent="-171450" fontAlgn="base">
              <a:buFont typeface="Arial" panose="020B0604020202020204" pitchFamily="34" charset="0"/>
              <a:buChar char="•"/>
            </a:pPr>
            <a:r>
              <a:rPr lang="en-GB" sz="1100" dirty="0">
                <a:latin typeface="MASSILIA VF"/>
              </a:rPr>
              <a:t>E</a:t>
            </a:r>
            <a:r>
              <a:rPr lang="en-GB" sz="1100" dirty="0" smtClean="0">
                <a:latin typeface="MASSILIA VF"/>
              </a:rPr>
              <a:t>quivalent</a:t>
            </a:r>
            <a:endParaRPr lang="en-GB" sz="1100" dirty="0">
              <a:latin typeface="MASSILIA VF"/>
            </a:endParaRPr>
          </a:p>
          <a:p>
            <a:pPr marL="171450" indent="-171450" fontAlgn="base">
              <a:buFont typeface="Arial" panose="020B0604020202020204" pitchFamily="34" charset="0"/>
              <a:buChar char="•"/>
            </a:pPr>
            <a:r>
              <a:rPr lang="en-GB" sz="1100" dirty="0">
                <a:latin typeface="MASSILIA VF"/>
              </a:rPr>
              <a:t>LCM</a:t>
            </a:r>
          </a:p>
          <a:p>
            <a:pPr marL="171450" indent="-171450" fontAlgn="base">
              <a:buFont typeface="Arial" panose="020B0604020202020204" pitchFamily="34" charset="0"/>
              <a:buChar char="•"/>
            </a:pPr>
            <a:r>
              <a:rPr lang="en-GB" sz="1100" dirty="0">
                <a:latin typeface="MASSILIA VF"/>
              </a:rPr>
              <a:t>C</a:t>
            </a:r>
            <a:r>
              <a:rPr lang="en-GB" sz="1100" dirty="0" smtClean="0">
                <a:latin typeface="MASSILIA VF"/>
              </a:rPr>
              <a:t>ommon </a:t>
            </a:r>
            <a:r>
              <a:rPr lang="en-GB" sz="1100" dirty="0">
                <a:latin typeface="MASSILIA VF"/>
              </a:rPr>
              <a:t>denominator </a:t>
            </a:r>
          </a:p>
          <a:p>
            <a:pPr marL="171450" indent="-171450" fontAlgn="base">
              <a:buFont typeface="Arial" panose="020B0604020202020204" pitchFamily="34" charset="0"/>
              <a:buChar char="•"/>
            </a:pPr>
            <a:r>
              <a:rPr lang="en-GB" sz="1100" dirty="0">
                <a:latin typeface="MASSILIA VF"/>
              </a:rPr>
              <a:t>Simplify</a:t>
            </a:r>
          </a:p>
          <a:p>
            <a:pPr marL="171450" indent="-171450" fontAlgn="base">
              <a:buFont typeface="Arial" panose="020B0604020202020204" pitchFamily="34" charset="0"/>
              <a:buChar char="•"/>
            </a:pPr>
            <a:r>
              <a:rPr lang="en-GB" sz="1100" dirty="0">
                <a:latin typeface="MASSILIA VF"/>
              </a:rPr>
              <a:t>E</a:t>
            </a:r>
            <a:r>
              <a:rPr lang="en-GB" sz="1100" dirty="0" smtClean="0">
                <a:latin typeface="MASSILIA VF"/>
              </a:rPr>
              <a:t>quivalent</a:t>
            </a:r>
            <a:endParaRPr lang="en-GB" sz="1100" dirty="0">
              <a:latin typeface="MASSILIA VF"/>
            </a:endParaRPr>
          </a:p>
          <a:p>
            <a:pPr marL="171450" indent="-171450" fontAlgn="base">
              <a:buFont typeface="Arial" panose="020B0604020202020204" pitchFamily="34" charset="0"/>
              <a:buChar char="•"/>
            </a:pPr>
            <a:r>
              <a:rPr lang="en-GB" sz="1100" dirty="0">
                <a:latin typeface="MASSILIA VF"/>
              </a:rPr>
              <a:t>C</a:t>
            </a:r>
            <a:r>
              <a:rPr lang="en-GB" sz="1100" dirty="0" smtClean="0">
                <a:latin typeface="MASSILIA VF"/>
              </a:rPr>
              <a:t>ommutative</a:t>
            </a:r>
            <a:endParaRPr lang="en-GB" sz="1100" dirty="0">
              <a:latin typeface="MASSILIA VF"/>
            </a:endParaRPr>
          </a:p>
          <a:p>
            <a:pPr marL="171450" indent="-171450" fontAlgn="base">
              <a:buFont typeface="Arial" panose="020B0604020202020204" pitchFamily="34" charset="0"/>
              <a:buChar char="•"/>
            </a:pPr>
            <a:r>
              <a:rPr lang="en-GB" sz="1100" dirty="0">
                <a:latin typeface="MASSILIA VF"/>
              </a:rPr>
              <a:t>R</a:t>
            </a:r>
            <a:r>
              <a:rPr lang="en-GB" sz="1100" dirty="0" smtClean="0">
                <a:latin typeface="MASSILIA VF"/>
              </a:rPr>
              <a:t>eciprocal</a:t>
            </a:r>
            <a:endParaRPr lang="en-GB" sz="1100" dirty="0">
              <a:latin typeface="MASSILIA VF"/>
            </a:endParaRPr>
          </a:p>
          <a:p>
            <a:pPr marL="171450" indent="-171450" fontAlgn="base">
              <a:buFont typeface="Arial" panose="020B0604020202020204" pitchFamily="34" charset="0"/>
              <a:buChar char="•"/>
            </a:pPr>
            <a:r>
              <a:rPr lang="en-GB" sz="1100" dirty="0">
                <a:latin typeface="MASSILIA VF"/>
              </a:rPr>
              <a:t>Inverse</a:t>
            </a:r>
          </a:p>
          <a:p>
            <a:pPr marL="171450" indent="-171450" fontAlgn="base">
              <a:buFont typeface="Arial" panose="020B0604020202020204" pitchFamily="34" charset="0"/>
              <a:buChar char="•"/>
            </a:pPr>
            <a:r>
              <a:rPr lang="en-GB" sz="1100" dirty="0">
                <a:latin typeface="MASSILIA VF"/>
              </a:rPr>
              <a:t>D</a:t>
            </a:r>
            <a:r>
              <a:rPr lang="en-GB" sz="1100" dirty="0" smtClean="0">
                <a:latin typeface="MASSILIA VF"/>
              </a:rPr>
              <a:t>ivide</a:t>
            </a:r>
            <a:endParaRPr lang="en-GB" sz="1100" dirty="0">
              <a:latin typeface="MASSILIA VF"/>
            </a:endParaRPr>
          </a:p>
          <a:p>
            <a:pPr marL="171450" indent="-171450" fontAlgn="base">
              <a:buFont typeface="Arial" panose="020B0604020202020204" pitchFamily="34" charset="0"/>
              <a:buChar char="•"/>
            </a:pPr>
            <a:r>
              <a:rPr lang="en-GB" sz="1100" dirty="0">
                <a:latin typeface="MASSILIA VF"/>
              </a:rPr>
              <a:t>M</a:t>
            </a:r>
            <a:r>
              <a:rPr lang="en-GB" sz="1100" dirty="0" smtClean="0">
                <a:latin typeface="MASSILIA VF"/>
              </a:rPr>
              <a:t>ultiply </a:t>
            </a:r>
            <a:endParaRPr lang="en-GB" sz="1100" dirty="0">
              <a:latin typeface="MASSILIA VF"/>
            </a:endParaRPr>
          </a:p>
          <a:p>
            <a:endParaRPr lang="en-US" sz="105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rmAutofit/>
          </a:bodyPr>
          <a:lstStyle/>
          <a:p>
            <a:pPr marL="171450" indent="-171450" fontAlgn="base">
              <a:buFont typeface="Arial" panose="020B0604020202020204" pitchFamily="34" charset="0"/>
              <a:buChar char="•"/>
            </a:pPr>
            <a:r>
              <a:rPr lang="en-GB" sz="1100" dirty="0"/>
              <a:t>Connecting the inverse signs with multiplication and division.</a:t>
            </a:r>
          </a:p>
          <a:p>
            <a:pPr marL="171450" indent="-171450" fontAlgn="base">
              <a:buFont typeface="Arial" panose="020B0604020202020204" pitchFamily="34" charset="0"/>
              <a:buChar char="•"/>
            </a:pPr>
            <a:r>
              <a:rPr lang="en-GB" sz="1100" dirty="0"/>
              <a:t>LCM for finding common denominators.</a:t>
            </a:r>
          </a:p>
          <a:p>
            <a:pPr marL="171450" indent="-171450">
              <a:buFont typeface="Arial" panose="020B0604020202020204" pitchFamily="34" charset="0"/>
              <a:buChar char="•"/>
            </a:pPr>
            <a:r>
              <a:rPr lang="en-GB" sz="1100" dirty="0"/>
              <a:t>HCF for cancelling fractions.</a:t>
            </a:r>
          </a:p>
          <a:p>
            <a:pPr marL="171450" indent="-171450" fontAlgn="base">
              <a:buFont typeface="Arial" panose="020B0604020202020204" pitchFamily="34" charset="0"/>
              <a:buChar char="•"/>
            </a:pPr>
            <a:r>
              <a:rPr lang="en-GB" sz="1100" dirty="0"/>
              <a:t>Finding sale prices from fraction of amounts</a:t>
            </a:r>
          </a:p>
          <a:p>
            <a:endParaRPr lang="en-US" sz="11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http://schemas.microsoft.com/office/2006/documentManagement/types"/>
    <ds:schemaRef ds:uri="dd53f9ed-aba7-4473-9642-666960874982"/>
    <ds:schemaRef ds:uri="http://purl.org/dc/elements/1.1/"/>
    <ds:schemaRef ds:uri="http://schemas.microsoft.com/office/2006/metadata/properties"/>
    <ds:schemaRef ds:uri="http://schemas.openxmlformats.org/package/2006/metadata/core-properties"/>
    <ds:schemaRef ds:uri="c9827502-ad03-49b1-85da-f0239239a6b1"/>
    <ds:schemaRef ds:uri="http://purl.org/dc/term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4727</TotalTime>
  <Words>1886</Words>
  <Application>Microsoft Office PowerPoint</Application>
  <PresentationFormat>Custom</PresentationFormat>
  <Paragraphs>139</Paragraphs>
  <Slides>6</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vt:i4>
      </vt:variant>
    </vt:vector>
  </HeadingPairs>
  <TitlesOfParts>
    <vt:vector size="15" baseType="lpstr">
      <vt:lpstr>Arial</vt:lpstr>
      <vt:lpstr>Calibri</vt:lpstr>
      <vt:lpstr>Lucida Sans Unicode</vt:lpstr>
      <vt:lpstr>MASSILIA VF</vt:lpstr>
      <vt:lpstr>Times New Roman</vt:lpstr>
      <vt:lpstr>Trebuchet MS</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19</cp:revision>
  <cp:lastPrinted>2024-07-04T12:35:43Z</cp:lastPrinted>
  <dcterms:created xsi:type="dcterms:W3CDTF">2024-02-26T09:08:58Z</dcterms:created>
  <dcterms:modified xsi:type="dcterms:W3CDTF">2024-07-04T12:35:51Z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