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61" d="100"/>
          <a:sy n="61" d="100"/>
        </p:scale>
        <p:origin x="10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7</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Algebraic Thinking</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fontAlgn="base">
              <a:spcBef>
                <a:spcPts val="0"/>
              </a:spcBef>
              <a:buFont typeface="Arial" panose="020B0604020202020204" pitchFamily="34" charset="0"/>
              <a:buChar char="•"/>
            </a:pPr>
            <a:r>
              <a:rPr lang="en-GB" sz="1200" dirty="0"/>
              <a:t>I have explored patterns of numbers and shape. I can recognise, copy and generate sequences of numbers and visual patterns.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can use the equals sign to indicate that both sides of a number sentence have the same value and I can use inequality signs when comparing quantities to indicate more or less than. </a:t>
            </a:r>
          </a:p>
          <a:p>
            <a:pPr marL="285750" indent="-285750" fontAlgn="base">
              <a:spcBef>
                <a:spcPts val="0"/>
              </a:spcBef>
              <a:buFont typeface="Arial" panose="020B0604020202020204" pitchFamily="34" charset="0"/>
              <a:buChar char="•"/>
            </a:pPr>
            <a:r>
              <a:rPr lang="en-GB" sz="1200" dirty="0"/>
              <a:t>I have explored commutativity with addition and multiplication and I can recognise when two different numerical expressions describe the same situation but are written in different ways.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can find missing numbers when number bonds and multiplication facts are not complete. </a:t>
            </a:r>
          </a:p>
          <a:p>
            <a:pPr>
              <a:spcBef>
                <a:spcPts val="0"/>
              </a:spcBef>
            </a:pPr>
            <a:endParaRPr lang="en-US" sz="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572688"/>
            <a:ext cx="3229508" cy="5643904"/>
          </a:xfrm>
        </p:spPr>
        <p:txBody>
          <a:bodyPr>
            <a:normAutofit/>
          </a:bodyPr>
          <a:lstStyle/>
          <a:p>
            <a:pPr marL="171450" indent="-171450" fontAlgn="base">
              <a:spcBef>
                <a:spcPts val="0"/>
              </a:spcBef>
              <a:buFont typeface="Arial" panose="020B0604020202020204" pitchFamily="34" charset="0"/>
              <a:buChar char="•"/>
            </a:pPr>
            <a:r>
              <a:rPr lang="en-GB" sz="1200" dirty="0"/>
              <a:t>I have explored and created patterns of numbers and shapes and can explain in words and generalise numerical sequences and spatial patterns. </a:t>
            </a: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r>
              <a:rPr lang="en-GB" sz="1200" dirty="0"/>
              <a:t>I can use commutativity, </a:t>
            </a:r>
            <a:r>
              <a:rPr lang="en-GB" sz="1200" dirty="0" err="1"/>
              <a:t>distributivity</a:t>
            </a:r>
            <a:r>
              <a:rPr lang="en-GB" sz="1200" dirty="0"/>
              <a:t> and  associativity in order to explore equality and inequality of expressions. </a:t>
            </a: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endParaRPr lang="en-GB" sz="1200" dirty="0" smtClean="0"/>
          </a:p>
          <a:p>
            <a:pPr marL="171450" indent="-171450" fontAlgn="base">
              <a:spcBef>
                <a:spcPts val="0"/>
              </a:spcBef>
              <a:buFont typeface="Arial" panose="020B0604020202020204" pitchFamily="34" charset="0"/>
              <a:buChar char="•"/>
            </a:pPr>
            <a:r>
              <a:rPr lang="en-GB" sz="1200" dirty="0" smtClean="0"/>
              <a:t>I </a:t>
            </a:r>
            <a:r>
              <a:rPr lang="en-GB" sz="1200" dirty="0"/>
              <a:t>have demonstrated an understanding of the idea of input, application of a rule (including inverse operations) and output, using a function machine or other appropriate methods, and have applied this idea to solve problems. </a:t>
            </a:r>
            <a:endParaRPr lang="en-GB" sz="1200" dirty="0" smtClean="0"/>
          </a:p>
          <a:p>
            <a:pPr marL="171450" indent="-171450" fontAlgn="base">
              <a:spcBef>
                <a:spcPts val="0"/>
              </a:spcBef>
              <a:buFont typeface="Arial" panose="020B0604020202020204" pitchFamily="34" charset="0"/>
              <a:buChar char="•"/>
            </a:pPr>
            <a:endParaRPr lang="en-GB" sz="1200" dirty="0"/>
          </a:p>
          <a:p>
            <a:pPr marL="171450" indent="-171450" fontAlgn="base">
              <a:spcBef>
                <a:spcPts val="0"/>
              </a:spcBef>
              <a:buFont typeface="Arial" panose="020B0604020202020204" pitchFamily="34" charset="0"/>
              <a:buChar char="•"/>
            </a:pPr>
            <a:r>
              <a:rPr lang="en-GB" sz="1200" dirty="0"/>
              <a:t>I can model problems using expressions and equations involving symbols or words to represent unknown values, using the conventions of algebra. I can use inverse operations to find unknown values in simple equations. </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fontAlgn="base">
              <a:spcBef>
                <a:spcPts val="0"/>
              </a:spcBef>
              <a:buFont typeface="Arial" panose="020B0604020202020204" pitchFamily="34" charset="0"/>
              <a:buChar char="•"/>
            </a:pPr>
            <a:r>
              <a:rPr lang="en-GB" sz="1200" dirty="0"/>
              <a:t>I have explored, generated, identified and represented both numerical and spatial linear sequences, including finding and using a general term.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have demonstrated my understanding of the concept of a variable, forming linear expressions, equations and inequalities using algebraic notation. I can interpret algebraic expressions because I understand the way symbols are used to represent operations, multiples and powers.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r>
              <a:rPr lang="en-GB" sz="1200" dirty="0" smtClean="0"/>
              <a:t>I </a:t>
            </a:r>
            <a:r>
              <a:rPr lang="en-GB" sz="1200" dirty="0"/>
              <a:t>have explored and used efficient methods of solving equations and inequalities in the first degree, also applying this knowledge to rearrange formulae where the subject appears in one term.     </a:t>
            </a:r>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r>
              <a:rPr lang="en-GB" sz="1200" dirty="0" smtClean="0"/>
              <a:t>I have </a:t>
            </a:r>
            <a:r>
              <a:rPr lang="en-GB" sz="1200" dirty="0"/>
              <a:t>used equations and inequalities in the first degree to represent and model real-life situations and solve problems using a range of representations.  </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100" dirty="0"/>
              <a:t>Ambitious, capable learners:   communicate how to use algebra tiles effectively, generalise number to algebra, give students the ability to understand the language of algebra </a:t>
            </a:r>
          </a:p>
          <a:p>
            <a:r>
              <a:rPr lang="en-GB" sz="1100" dirty="0"/>
              <a:t>Enterprising, creative contributors:   give learners the ability to discuss the concept of an unknown variable and the opportunity to be creative in their questioning e.g. finding the area by substitution</a:t>
            </a:r>
          </a:p>
          <a:p>
            <a:r>
              <a:rPr lang="en-GB" sz="1100" dirty="0"/>
              <a:t>Ethical, informed citizens: </a:t>
            </a:r>
            <a:r>
              <a:rPr lang="en-GB" sz="1100" dirty="0">
                <a:ea typeface="+mn-lt"/>
                <a:cs typeface="+mn-lt"/>
              </a:rPr>
              <a:t>The Body Mass Index (BMI) task, involves substituting values into the BMI formula in order to make health decisions.</a:t>
            </a:r>
            <a:endParaRPr lang="en-US" sz="1100" dirty="0"/>
          </a:p>
          <a:p>
            <a:r>
              <a:rPr lang="en-GB" sz="1100" dirty="0"/>
              <a:t>Healthy, confident individuals:  look at aspects of a healthy diet and exercise, when covering the substitution values into BMI formula . Presenting findings to class in BMI task to develop confidence.</a:t>
            </a:r>
          </a:p>
          <a:p>
            <a:endParaRPr lang="en-GB" sz="11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GB" sz="1100" dirty="0" smtClean="0">
                <a:ea typeface="+mn-lt"/>
                <a:cs typeface="+mn-lt"/>
              </a:rPr>
              <a:t>Literacy</a:t>
            </a:r>
          </a:p>
          <a:p>
            <a:pPr>
              <a:spcBef>
                <a:spcPts val="0"/>
              </a:spcBef>
            </a:pPr>
            <a:r>
              <a:rPr lang="en-GB" sz="1100" dirty="0" smtClean="0">
                <a:ea typeface="+mn-lt"/>
                <a:cs typeface="+mn-lt"/>
              </a:rPr>
              <a:t>Oracy</a:t>
            </a:r>
            <a:r>
              <a:rPr lang="en-GB" sz="1100" dirty="0">
                <a:ea typeface="+mn-lt"/>
                <a:cs typeface="+mn-lt"/>
              </a:rPr>
              <a:t>: present topics and ideas clearly. Used when introducing the language of algebra</a:t>
            </a:r>
            <a:endParaRPr lang="en-US" sz="1100" dirty="0"/>
          </a:p>
          <a:p>
            <a:pPr>
              <a:spcBef>
                <a:spcPts val="0"/>
              </a:spcBef>
            </a:pPr>
            <a:endParaRPr lang="en-GB" sz="1100" dirty="0">
              <a:ea typeface="+mn-lt"/>
              <a:cs typeface="+mn-lt"/>
            </a:endParaRPr>
          </a:p>
          <a:p>
            <a:pPr>
              <a:spcBef>
                <a:spcPts val="0"/>
              </a:spcBef>
            </a:pPr>
            <a:r>
              <a:rPr lang="en-GB" sz="1100" dirty="0">
                <a:ea typeface="+mn-lt"/>
                <a:cs typeface="+mn-lt"/>
              </a:rPr>
              <a:t>Oracy: respond thoughtfully to ideas of others, asking pertinent questions e.g. discussing the concept of an unknown variable and asking questions like: 'what if x is 6? </a:t>
            </a:r>
          </a:p>
          <a:p>
            <a:pPr>
              <a:spcBef>
                <a:spcPts val="0"/>
              </a:spcBef>
            </a:pPr>
            <a:endParaRPr lang="en-GB" sz="1100" dirty="0">
              <a:ea typeface="+mn-lt"/>
              <a:cs typeface="+mn-lt"/>
            </a:endParaRPr>
          </a:p>
          <a:p>
            <a:pPr>
              <a:spcBef>
                <a:spcPts val="0"/>
              </a:spcBef>
            </a:pPr>
            <a:r>
              <a:rPr lang="en-GB" sz="1100" dirty="0">
                <a:ea typeface="+mn-lt"/>
                <a:cs typeface="+mn-lt"/>
              </a:rPr>
              <a:t>Reading: Clarify and question meaning behind a text. Used when forming algebraic expressions</a:t>
            </a:r>
            <a:endParaRPr lang="en-GB" sz="1100" dirty="0"/>
          </a:p>
          <a:p>
            <a:pPr>
              <a:spcBef>
                <a:spcPts val="0"/>
              </a:spcBef>
            </a:pPr>
            <a:endParaRPr lang="en-GB" sz="1100" dirty="0"/>
          </a:p>
          <a:p>
            <a:pPr>
              <a:spcBef>
                <a:spcPts val="0"/>
              </a:spcBef>
            </a:pPr>
            <a:r>
              <a:rPr lang="en-GB" sz="1100" dirty="0">
                <a:ea typeface="+mn-lt"/>
                <a:cs typeface="+mn-lt"/>
              </a:rPr>
              <a:t>Reading: Make predictions using a text. Used when exploring sequences</a:t>
            </a:r>
            <a:endParaRPr lang="en-GB" sz="1100" dirty="0"/>
          </a:p>
          <a:p>
            <a:pPr>
              <a:spcBef>
                <a:spcPts val="0"/>
              </a:spcBef>
            </a:pPr>
            <a:endParaRPr lang="en-GB" sz="1100" dirty="0">
              <a:ea typeface="+mn-lt"/>
              <a:cs typeface="+mn-lt"/>
            </a:endParaRPr>
          </a:p>
          <a:p>
            <a:pPr>
              <a:spcBef>
                <a:spcPts val="0"/>
              </a:spcBef>
            </a:pPr>
            <a:r>
              <a:rPr lang="en-GB" sz="1100" dirty="0" smtClean="0">
                <a:ea typeface="+mn-lt"/>
                <a:cs typeface="+mn-lt"/>
              </a:rPr>
              <a:t>DCF</a:t>
            </a:r>
          </a:p>
          <a:p>
            <a:pPr>
              <a:spcBef>
                <a:spcPts val="0"/>
              </a:spcBef>
            </a:pPr>
            <a:r>
              <a:rPr lang="en-GB" sz="1100" smtClean="0">
                <a:ea typeface="+mn-lt"/>
                <a:cs typeface="+mn-lt"/>
              </a:rPr>
              <a:t>Be </a:t>
            </a:r>
            <a:r>
              <a:rPr lang="en-GB" sz="1100" dirty="0">
                <a:ea typeface="+mn-lt"/>
                <a:cs typeface="+mn-lt"/>
              </a:rPr>
              <a:t>able to break down a problem to predict its outcome, e.g. finding the next pattern.</a:t>
            </a:r>
            <a:endParaRPr lang="en-GB" sz="1100" dirty="0"/>
          </a:p>
          <a:p>
            <a:pPr>
              <a:spcBef>
                <a:spcPts val="0"/>
              </a:spcBef>
            </a:pPr>
            <a:endParaRPr lang="en-US" sz="11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100" dirty="0" smtClean="0"/>
              <a:t>Creativity &amp; innovation: exploring sequences in detail, using both diagrams and list of numbers </a:t>
            </a:r>
          </a:p>
          <a:p>
            <a:r>
              <a:rPr lang="en-GB" sz="1100" dirty="0" smtClean="0"/>
              <a:t>Personal effectiveness: give students the opportunity to ask questions, discuss misconceptions, find and explain errors. Pit stops will be used to evaluate progress and identify ways to improve.</a:t>
            </a:r>
          </a:p>
          <a:p>
            <a:r>
              <a:rPr lang="en-GB" sz="1100" dirty="0" smtClean="0"/>
              <a:t>Critical thinking and problem solving: use of algebra tiles to solve problems, reversing the process of the previous step to solve one step and two steps equations</a:t>
            </a:r>
          </a:p>
          <a:p>
            <a:r>
              <a:rPr lang="en-GB" sz="1100" dirty="0" smtClean="0"/>
              <a:t>Planning &amp; organisation: planning a journey by using algebra, e.g. function machine or substitution in the distance formula.</a:t>
            </a:r>
          </a:p>
          <a:p>
            <a:endParaRPr lang="en-GB" sz="11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a:spcBef>
                <a:spcPts val="0"/>
              </a:spcBef>
            </a:pPr>
            <a:r>
              <a:rPr lang="en-GB" sz="1100" dirty="0">
                <a:cs typeface="Segoe UI"/>
              </a:rPr>
              <a:t>Reinforce cross curricular responsibilities: Creating and uploading a video demonstrating new skills. (digital competency).</a:t>
            </a:r>
            <a:r>
              <a:rPr lang="en-US" sz="1100" dirty="0">
                <a:cs typeface="Segoe UI"/>
              </a:rPr>
              <a:t>​</a:t>
            </a:r>
          </a:p>
          <a:p>
            <a:pPr>
              <a:spcBef>
                <a:spcPts val="0"/>
              </a:spcBef>
            </a:pPr>
            <a:r>
              <a:rPr lang="en-GB" sz="1100" dirty="0">
                <a:cs typeface="Segoe UI"/>
              </a:rPr>
              <a:t>​</a:t>
            </a:r>
          </a:p>
          <a:p>
            <a:pPr>
              <a:spcBef>
                <a:spcPts val="0"/>
              </a:spcBef>
            </a:pPr>
            <a:r>
              <a:rPr lang="en-GB" sz="1100" dirty="0">
                <a:cs typeface="Segoe UI"/>
              </a:rPr>
              <a:t>Build on previous knowledge and experience to engage interest: use of similar methods and resources from primary to encourage learners to participate and discover the next steps. </a:t>
            </a:r>
            <a:r>
              <a:rPr lang="en-US" sz="1100" dirty="0">
                <a:cs typeface="Segoe UI"/>
              </a:rPr>
              <a:t>​</a:t>
            </a:r>
          </a:p>
          <a:p>
            <a:pPr>
              <a:spcBef>
                <a:spcPts val="0"/>
              </a:spcBef>
            </a:pPr>
            <a:r>
              <a:rPr lang="en-GB" sz="1100" dirty="0">
                <a:cs typeface="Segoe UI"/>
              </a:rPr>
              <a:t>​</a:t>
            </a:r>
          </a:p>
          <a:p>
            <a:pPr>
              <a:spcBef>
                <a:spcPts val="0"/>
              </a:spcBef>
            </a:pPr>
            <a:r>
              <a:rPr lang="en-GB" sz="1100" dirty="0">
                <a:cs typeface="Segoe UI"/>
              </a:rPr>
              <a:t>Creating authentic contexts for learning: provide opportunities to find the price of an item or to calculate someone's age when forming and solving equations.</a:t>
            </a:r>
            <a:endParaRPr lang="en-US" sz="1100" dirty="0">
              <a:cs typeface="Segoe UI"/>
            </a:endParaRPr>
          </a:p>
          <a:p>
            <a:pPr>
              <a:spcBef>
                <a:spcPts val="0"/>
              </a:spcBef>
            </a:pPr>
            <a:r>
              <a:rPr lang="en-GB" sz="1100" dirty="0">
                <a:cs typeface="Segoe UI"/>
              </a:rPr>
              <a:t>Sequences: setting chairs around tables activity.</a:t>
            </a:r>
            <a:endParaRPr lang="en-US" sz="1100" dirty="0">
              <a:cs typeface="Segoe UI"/>
            </a:endParaRPr>
          </a:p>
          <a:p>
            <a:pPr>
              <a:spcBef>
                <a:spcPts val="0"/>
              </a:spcBef>
            </a:pPr>
            <a:endParaRPr lang="en-US" sz="11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a:spcBef>
                <a:spcPts val="0"/>
              </a:spcBef>
            </a:pPr>
            <a:r>
              <a:rPr lang="en-GB" sz="900" dirty="0"/>
              <a:t>Use manipulatives to develop an understanding of why we can simplify expressions (including multiplying and dividing). </a:t>
            </a:r>
            <a:r>
              <a:rPr lang="en-GB" sz="900" dirty="0" err="1"/>
              <a:t>Eg</a:t>
            </a:r>
            <a:r>
              <a:rPr lang="en-GB" sz="900" dirty="0"/>
              <a:t>. Using algebra tiles to make an array.</a:t>
            </a:r>
          </a:p>
          <a:p>
            <a:pPr>
              <a:spcBef>
                <a:spcPts val="0"/>
              </a:spcBef>
            </a:pPr>
            <a:endParaRPr lang="en-GB" sz="900" dirty="0"/>
          </a:p>
          <a:p>
            <a:pPr>
              <a:spcBef>
                <a:spcPts val="0"/>
              </a:spcBef>
            </a:pPr>
            <a:r>
              <a:rPr lang="en-GB" sz="900" dirty="0"/>
              <a:t>Use of ‘convince me’ problems when describing an array.</a:t>
            </a:r>
          </a:p>
          <a:p>
            <a:pPr>
              <a:spcBef>
                <a:spcPts val="0"/>
              </a:spcBef>
            </a:pPr>
            <a:r>
              <a:rPr lang="en-GB" sz="900" dirty="0"/>
              <a:t>Use arrays to understand how we can expand and factorise expressions. </a:t>
            </a:r>
          </a:p>
          <a:p>
            <a:pPr>
              <a:spcBef>
                <a:spcPts val="0"/>
              </a:spcBef>
            </a:pPr>
            <a:endParaRPr lang="en-GB" sz="900" dirty="0"/>
          </a:p>
          <a:p>
            <a:pPr>
              <a:spcBef>
                <a:spcPts val="0"/>
              </a:spcBef>
            </a:pPr>
            <a:r>
              <a:rPr lang="en-GB" sz="900" dirty="0"/>
              <a:t>Using letters to represent unknown numbers. </a:t>
            </a:r>
          </a:p>
          <a:p>
            <a:pPr>
              <a:spcBef>
                <a:spcPts val="0"/>
              </a:spcBef>
            </a:pPr>
            <a:r>
              <a:rPr lang="en-GB" sz="900" dirty="0"/>
              <a:t>Substitute numbers, including decimals in to expressions. </a:t>
            </a:r>
          </a:p>
          <a:p>
            <a:pPr>
              <a:spcBef>
                <a:spcPts val="0"/>
              </a:spcBef>
            </a:pPr>
            <a:endParaRPr lang="en-GB" sz="900" dirty="0"/>
          </a:p>
          <a:p>
            <a:pPr>
              <a:spcBef>
                <a:spcPts val="0"/>
              </a:spcBef>
            </a:pPr>
            <a:r>
              <a:rPr lang="en-GB" sz="900" dirty="0"/>
              <a:t>Describing links between linear sequences and times tables. </a:t>
            </a:r>
          </a:p>
          <a:p>
            <a:pPr>
              <a:spcBef>
                <a:spcPts val="0"/>
              </a:spcBef>
            </a:pPr>
            <a:endParaRPr lang="en-GB" sz="900" dirty="0"/>
          </a:p>
          <a:p>
            <a:pPr>
              <a:spcBef>
                <a:spcPts val="0"/>
              </a:spcBef>
            </a:pPr>
            <a:r>
              <a:rPr lang="en-GB" sz="900" dirty="0"/>
              <a:t>Solving simple linear equations using manipulatives. </a:t>
            </a:r>
          </a:p>
          <a:p>
            <a:pPr>
              <a:spcBef>
                <a:spcPts val="0"/>
              </a:spcBef>
            </a:pPr>
            <a:endParaRPr lang="en-US" sz="9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a:spcBef>
                <a:spcPts val="0"/>
              </a:spcBef>
            </a:pPr>
            <a:r>
              <a:rPr lang="en-GB" sz="900" dirty="0">
                <a:latin typeface="Trebuchet MS"/>
                <a:ea typeface="Calibri"/>
                <a:cs typeface="Calibri"/>
              </a:rPr>
              <a:t>Accurate language and terminology</a:t>
            </a:r>
          </a:p>
          <a:p>
            <a:pPr>
              <a:spcBef>
                <a:spcPts val="0"/>
              </a:spcBef>
            </a:pPr>
            <a:endParaRPr lang="en-GB" sz="900" dirty="0">
              <a:latin typeface="Trebuchet MS"/>
              <a:ea typeface="Calibri"/>
              <a:cs typeface="Calibri"/>
            </a:endParaRPr>
          </a:p>
          <a:p>
            <a:pPr>
              <a:spcBef>
                <a:spcPts val="0"/>
              </a:spcBef>
            </a:pPr>
            <a:r>
              <a:rPr lang="en-GB" sz="900" dirty="0">
                <a:latin typeface="Trebuchet MS"/>
                <a:ea typeface="Calibri"/>
                <a:cs typeface="Calibri"/>
              </a:rPr>
              <a:t>Use of letters to represent unknown values</a:t>
            </a:r>
          </a:p>
          <a:p>
            <a:pPr>
              <a:spcBef>
                <a:spcPts val="0"/>
              </a:spcBef>
            </a:pPr>
            <a:endParaRPr lang="en-GB" sz="900" dirty="0">
              <a:latin typeface="Trebuchet MS"/>
              <a:ea typeface="Calibri"/>
              <a:cs typeface="Calibri"/>
            </a:endParaRPr>
          </a:p>
          <a:p>
            <a:pPr>
              <a:spcBef>
                <a:spcPts val="0"/>
              </a:spcBef>
            </a:pPr>
            <a:r>
              <a:rPr lang="en-GB" sz="900" dirty="0">
                <a:latin typeface="Trebuchet MS"/>
                <a:ea typeface="Calibri"/>
                <a:cs typeface="Calibri"/>
              </a:rPr>
              <a:t>Forming and solving equations and inequalities</a:t>
            </a:r>
          </a:p>
          <a:p>
            <a:pPr>
              <a:spcBef>
                <a:spcPts val="0"/>
              </a:spcBef>
            </a:pPr>
            <a:endParaRPr lang="en-GB" sz="900" dirty="0">
              <a:latin typeface="Trebuchet MS"/>
              <a:ea typeface="Calibri"/>
              <a:cs typeface="Calibri"/>
            </a:endParaRPr>
          </a:p>
          <a:p>
            <a:pPr>
              <a:spcBef>
                <a:spcPts val="0"/>
              </a:spcBef>
            </a:pPr>
            <a:r>
              <a:rPr lang="en-GB" sz="900" dirty="0">
                <a:latin typeface="Trebuchet MS"/>
                <a:ea typeface="Calibri"/>
                <a:cs typeface="Calibri"/>
              </a:rPr>
              <a:t>Use of the correct symbols at the correct point </a:t>
            </a:r>
          </a:p>
          <a:p>
            <a:pPr>
              <a:spcBef>
                <a:spcPts val="0"/>
              </a:spcBef>
            </a:pPr>
            <a:r>
              <a:rPr lang="en-GB" sz="900" dirty="0">
                <a:latin typeface="Trebuchet MS"/>
                <a:ea typeface="Calibri"/>
                <a:cs typeface="Calibri"/>
              </a:rPr>
              <a:t>=, ≠ ,≡, &gt;, &lt;, ≥, ≤</a:t>
            </a:r>
          </a:p>
          <a:p>
            <a:pPr>
              <a:spcBef>
                <a:spcPts val="0"/>
              </a:spcBef>
            </a:pPr>
            <a:r>
              <a:rPr lang="en-GB" sz="900" dirty="0" err="1">
                <a:latin typeface="Trebuchet MS"/>
                <a:ea typeface="Calibri"/>
                <a:cs typeface="Calibri"/>
              </a:rPr>
              <a:t>Eg</a:t>
            </a:r>
            <a:r>
              <a:rPr lang="en-GB" sz="900" dirty="0">
                <a:latin typeface="Trebuchet MS"/>
                <a:ea typeface="Calibri"/>
                <a:cs typeface="Calibri"/>
              </a:rPr>
              <a:t>: do not allow 3 x 4 = 12 – 5 = 7</a:t>
            </a:r>
          </a:p>
          <a:p>
            <a:pPr>
              <a:spcBef>
                <a:spcPts val="0"/>
              </a:spcBef>
            </a:pPr>
            <a:endParaRPr lang="en-GB" sz="900" dirty="0">
              <a:latin typeface="Trebuchet MS"/>
              <a:ea typeface="Calibri"/>
              <a:cs typeface="Calibri"/>
            </a:endParaRPr>
          </a:p>
          <a:p>
            <a:pPr>
              <a:spcBef>
                <a:spcPts val="0"/>
              </a:spcBef>
            </a:pPr>
            <a:r>
              <a:rPr lang="en-GB" sz="900" dirty="0">
                <a:latin typeface="Trebuchet MS"/>
                <a:ea typeface="+mn-lt"/>
                <a:cs typeface="+mn-lt"/>
              </a:rPr>
              <a:t>If there is no coefficient (number) seen in front of a term then the coefficient is 1 , but we do not write the number 1</a:t>
            </a:r>
            <a:endParaRPr lang="en-GB" sz="900" dirty="0">
              <a:latin typeface="Trebuchet MS"/>
              <a:ea typeface="Calibri"/>
              <a:cs typeface="Calibri"/>
            </a:endParaRPr>
          </a:p>
          <a:p>
            <a:pPr>
              <a:spcBef>
                <a:spcPts val="0"/>
              </a:spcBef>
            </a:pPr>
            <a:endParaRPr lang="en-GB" sz="900" dirty="0">
              <a:latin typeface="Trebuchet MS"/>
              <a:ea typeface="+mn-lt"/>
              <a:cs typeface="+mn-lt"/>
            </a:endParaRPr>
          </a:p>
          <a:p>
            <a:pPr>
              <a:spcBef>
                <a:spcPts val="0"/>
              </a:spcBef>
            </a:pPr>
            <a:r>
              <a:rPr lang="en-GB" sz="900" dirty="0">
                <a:latin typeface="Trebuchet MS"/>
                <a:ea typeface="+mn-lt"/>
                <a:cs typeface="+mn-lt"/>
              </a:rPr>
              <a:t>Confusing the variable x with the operation x</a:t>
            </a:r>
          </a:p>
          <a:p>
            <a:pPr>
              <a:spcBef>
                <a:spcPts val="0"/>
              </a:spcBef>
            </a:pPr>
            <a:endParaRPr lang="en-US" sz="9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a:spcBef>
                <a:spcPts val="0"/>
              </a:spcBef>
            </a:pPr>
            <a:r>
              <a:rPr lang="en-GB" sz="900" dirty="0"/>
              <a:t>Knowing what the question is asking by recognising key words (factorise, expand, solve)</a:t>
            </a:r>
          </a:p>
          <a:p>
            <a:pPr>
              <a:spcBef>
                <a:spcPts val="0"/>
              </a:spcBef>
            </a:pPr>
            <a:endParaRPr lang="en-GB" sz="900" dirty="0"/>
          </a:p>
          <a:p>
            <a:pPr>
              <a:spcBef>
                <a:spcPts val="0"/>
              </a:spcBef>
            </a:pPr>
            <a:r>
              <a:rPr lang="en-GB" sz="900" dirty="0"/>
              <a:t>Understanding language and key terms</a:t>
            </a:r>
          </a:p>
          <a:p>
            <a:pPr>
              <a:spcBef>
                <a:spcPts val="0"/>
              </a:spcBef>
            </a:pPr>
            <a:endParaRPr lang="en-GB" sz="900" dirty="0"/>
          </a:p>
          <a:p>
            <a:pPr>
              <a:spcBef>
                <a:spcPts val="0"/>
              </a:spcBef>
            </a:pPr>
            <a:r>
              <a:rPr lang="en-GB" sz="900" dirty="0"/>
              <a:t>Clear and consistent use of the key terms by staff and learners (enforced by staff)</a:t>
            </a:r>
          </a:p>
          <a:p>
            <a:pPr>
              <a:spcBef>
                <a:spcPts val="0"/>
              </a:spcBef>
            </a:pPr>
            <a:endParaRPr lang="en-GB" sz="900" dirty="0"/>
          </a:p>
          <a:p>
            <a:pPr>
              <a:spcBef>
                <a:spcPts val="0"/>
              </a:spcBef>
            </a:pPr>
            <a:r>
              <a:rPr lang="en-GB" sz="900" dirty="0" err="1"/>
              <a:t>Eg</a:t>
            </a:r>
            <a:r>
              <a:rPr lang="en-GB" sz="900" dirty="0"/>
              <a:t>: convince me that 3x + 12 is an equivalent expression to 3(x + 4).</a:t>
            </a:r>
          </a:p>
          <a:p>
            <a:pPr>
              <a:spcBef>
                <a:spcPts val="0"/>
              </a:spcBef>
            </a:pPr>
            <a:endParaRPr lang="en-GB" sz="900" dirty="0"/>
          </a:p>
          <a:p>
            <a:pPr>
              <a:spcBef>
                <a:spcPts val="0"/>
              </a:spcBef>
            </a:pPr>
            <a:r>
              <a:rPr lang="en-GB" sz="900" dirty="0"/>
              <a:t>Form expressions and equations</a:t>
            </a:r>
            <a:endParaRPr lang="en-US" sz="9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a:spcBef>
                <a:spcPts val="0"/>
              </a:spcBef>
            </a:pPr>
            <a:r>
              <a:rPr lang="en-GB" sz="900" dirty="0"/>
              <a:t>Describe sequences, including those from real life contexts.</a:t>
            </a:r>
          </a:p>
          <a:p>
            <a:pPr>
              <a:spcBef>
                <a:spcPts val="0"/>
              </a:spcBef>
            </a:pPr>
            <a:endParaRPr lang="en-GB" sz="900" dirty="0"/>
          </a:p>
          <a:p>
            <a:pPr>
              <a:spcBef>
                <a:spcPts val="0"/>
              </a:spcBef>
            </a:pPr>
            <a:r>
              <a:rPr lang="en-GB" sz="900" dirty="0"/>
              <a:t>Writing expressions in different ways (a + a = 2a),</a:t>
            </a:r>
          </a:p>
          <a:p>
            <a:pPr>
              <a:spcBef>
                <a:spcPts val="0"/>
              </a:spcBef>
            </a:pPr>
            <a:endParaRPr lang="en-GB" sz="900" dirty="0"/>
          </a:p>
          <a:p>
            <a:pPr>
              <a:spcBef>
                <a:spcPts val="0"/>
              </a:spcBef>
            </a:pPr>
            <a:r>
              <a:rPr lang="en-GB" sz="900" dirty="0"/>
              <a:t>“describe back to me”</a:t>
            </a:r>
          </a:p>
          <a:p>
            <a:pPr>
              <a:spcBef>
                <a:spcPts val="0"/>
              </a:spcBef>
            </a:pPr>
            <a:endParaRPr lang="en-GB" sz="900" dirty="0"/>
          </a:p>
          <a:p>
            <a:pPr>
              <a:spcBef>
                <a:spcPts val="0"/>
              </a:spcBef>
            </a:pPr>
            <a:r>
              <a:rPr lang="en-GB" sz="900" dirty="0"/>
              <a:t>Use of linear graphs and the link to sequences. </a:t>
            </a:r>
          </a:p>
          <a:p>
            <a:pPr>
              <a:spcBef>
                <a:spcPts val="0"/>
              </a:spcBef>
            </a:pPr>
            <a:r>
              <a:rPr lang="en-GB" sz="900" dirty="0"/>
              <a:t>‘What is the same, what is different’</a:t>
            </a:r>
          </a:p>
          <a:p>
            <a:pPr>
              <a:spcBef>
                <a:spcPts val="0"/>
              </a:spcBef>
            </a:pPr>
            <a:endParaRPr lang="en-GB" sz="900" dirty="0"/>
          </a:p>
          <a:p>
            <a:pPr>
              <a:spcBef>
                <a:spcPts val="0"/>
              </a:spcBef>
            </a:pPr>
            <a:r>
              <a:rPr lang="en-GB" sz="900" dirty="0"/>
              <a:t>For an array be able to make the link between describing using ‘rows of…’ and expanded and factorised expressions. </a:t>
            </a:r>
          </a:p>
          <a:p>
            <a:pPr>
              <a:spcBef>
                <a:spcPts val="0"/>
              </a:spcBef>
            </a:pPr>
            <a:endParaRPr lang="en-GB" sz="900" dirty="0"/>
          </a:p>
          <a:p>
            <a:pPr>
              <a:spcBef>
                <a:spcPts val="0"/>
              </a:spcBef>
            </a:pPr>
            <a:r>
              <a:rPr lang="en-GB" sz="900" dirty="0"/>
              <a:t>Use of highest common factor to determine the number of rows. </a:t>
            </a:r>
          </a:p>
          <a:p>
            <a:pPr>
              <a:spcBef>
                <a:spcPts val="0"/>
              </a:spcBef>
            </a:pPr>
            <a:endParaRPr lang="en-US" sz="9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a:spcBef>
                <a:spcPts val="0"/>
              </a:spcBef>
            </a:pPr>
            <a:r>
              <a:rPr lang="en-GB" sz="800" dirty="0"/>
              <a:t>Looking for patterns. Including in nature.</a:t>
            </a:r>
          </a:p>
          <a:p>
            <a:pPr>
              <a:spcBef>
                <a:spcPts val="0"/>
              </a:spcBef>
            </a:pPr>
            <a:endParaRPr lang="en-GB" sz="800" dirty="0"/>
          </a:p>
          <a:p>
            <a:pPr>
              <a:spcBef>
                <a:spcPts val="0"/>
              </a:spcBef>
            </a:pPr>
            <a:r>
              <a:rPr lang="en-GB" sz="800" dirty="0"/>
              <a:t>Following rules and steps when solving equations, describing sequences. </a:t>
            </a:r>
          </a:p>
          <a:p>
            <a:pPr>
              <a:spcBef>
                <a:spcPts val="0"/>
              </a:spcBef>
            </a:pPr>
            <a:endParaRPr lang="en-GB" sz="800" dirty="0"/>
          </a:p>
          <a:p>
            <a:pPr>
              <a:spcBef>
                <a:spcPts val="0"/>
              </a:spcBef>
            </a:pPr>
            <a:r>
              <a:rPr lang="en-GB" sz="800" dirty="0"/>
              <a:t>Understand that </a:t>
            </a:r>
            <a:r>
              <a:rPr lang="en-GB" sz="800" dirty="0" err="1"/>
              <a:t>a+b</a:t>
            </a:r>
            <a:r>
              <a:rPr lang="en-GB" sz="800" dirty="0"/>
              <a:t> = </a:t>
            </a:r>
            <a:r>
              <a:rPr lang="en-GB" sz="800" dirty="0" err="1"/>
              <a:t>b+a</a:t>
            </a:r>
            <a:r>
              <a:rPr lang="en-GB" sz="800" dirty="0"/>
              <a:t>. Be able to demonstrate this using algebra. </a:t>
            </a:r>
          </a:p>
          <a:p>
            <a:pPr>
              <a:spcBef>
                <a:spcPts val="0"/>
              </a:spcBef>
            </a:pPr>
            <a:endParaRPr lang="en-GB" sz="800" dirty="0"/>
          </a:p>
          <a:p>
            <a:pPr>
              <a:spcBef>
                <a:spcPts val="0"/>
              </a:spcBef>
            </a:pPr>
            <a:r>
              <a:rPr lang="en-GB" sz="800" dirty="0"/>
              <a:t>Use inverse calculations to find inputs and solve equations. </a:t>
            </a:r>
          </a:p>
          <a:p>
            <a:pPr>
              <a:spcBef>
                <a:spcPts val="0"/>
              </a:spcBef>
            </a:pPr>
            <a:endParaRPr lang="en-GB" sz="800" dirty="0"/>
          </a:p>
          <a:p>
            <a:pPr>
              <a:spcBef>
                <a:spcPts val="0"/>
              </a:spcBef>
            </a:pPr>
            <a:r>
              <a:rPr lang="en-GB" sz="800" dirty="0"/>
              <a:t>Understand how to model worded/real life situations algebraically. </a:t>
            </a:r>
          </a:p>
          <a:p>
            <a:pPr>
              <a:spcBef>
                <a:spcPts val="0"/>
              </a:spcBef>
            </a:pPr>
            <a:endParaRPr lang="en-GB" sz="900" dirty="0"/>
          </a:p>
          <a:p>
            <a:pPr>
              <a:spcBef>
                <a:spcPts val="0"/>
              </a:spcBef>
            </a:pPr>
            <a:r>
              <a:rPr lang="en-GB" sz="800" dirty="0"/>
              <a:t>Travel &amp; conversion graphs.</a:t>
            </a:r>
          </a:p>
          <a:p>
            <a:pPr>
              <a:spcBef>
                <a:spcPts val="0"/>
              </a:spcBef>
            </a:pPr>
            <a:endParaRPr lang="en-GB" sz="800" dirty="0"/>
          </a:p>
          <a:p>
            <a:pPr>
              <a:spcBef>
                <a:spcPts val="0"/>
              </a:spcBef>
            </a:pPr>
            <a:r>
              <a:rPr lang="en-GB" sz="800" dirty="0"/>
              <a:t>Use of input &amp; output when using function machines </a:t>
            </a:r>
          </a:p>
          <a:p>
            <a:pPr>
              <a:spcBef>
                <a:spcPts val="0"/>
              </a:spcBef>
            </a:pPr>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a:lnSpc>
                <a:spcPct val="115000"/>
              </a:lnSpc>
              <a:spcBef>
                <a:spcPts val="0"/>
              </a:spcBef>
            </a:pPr>
            <a:r>
              <a:rPr lang="en-GB" sz="900" dirty="0">
                <a:latin typeface="Trebuchet MS"/>
                <a:ea typeface="Times New Roman" panose="02020603050405020304" pitchFamily="18" charset="0"/>
                <a:cs typeface="Lucida Sans Unicode"/>
              </a:rPr>
              <a:t>Recognise that different letters are used to represent different values. </a:t>
            </a:r>
            <a:endParaRPr lang="en-GB" sz="900" dirty="0">
              <a:latin typeface="Trebuchet MS"/>
              <a:ea typeface="Times New Roman" panose="02020603050405020304" pitchFamily="18" charset="0"/>
              <a:cs typeface="Lucida Sans Unicode" panose="020B0602030504020204" pitchFamily="34" charset="0"/>
            </a:endParaRPr>
          </a:p>
          <a:p>
            <a:pPr>
              <a:lnSpc>
                <a:spcPct val="115000"/>
              </a:lnSpc>
              <a:spcBef>
                <a:spcPts val="0"/>
              </a:spcBef>
            </a:pPr>
            <a:endParaRPr lang="en-GB" sz="900" dirty="0">
              <a:latin typeface="Trebuchet MS"/>
              <a:ea typeface="Times New Roman" panose="02020603050405020304" pitchFamily="18" charset="0"/>
              <a:cs typeface="Lucida Sans Unicode" panose="020B0602030504020204" pitchFamily="34" charset="0"/>
            </a:endParaRPr>
          </a:p>
          <a:p>
            <a:pPr>
              <a:lnSpc>
                <a:spcPct val="115000"/>
              </a:lnSpc>
              <a:spcBef>
                <a:spcPts val="0"/>
              </a:spcBef>
            </a:pPr>
            <a:r>
              <a:rPr lang="en-GB" sz="900" dirty="0">
                <a:latin typeface="Trebuchet MS"/>
                <a:ea typeface="Times New Roman" panose="02020603050405020304" pitchFamily="18" charset="0"/>
                <a:cs typeface="Lucida Sans Unicode"/>
              </a:rPr>
              <a:t>Incorrect writing terms algebraically. </a:t>
            </a:r>
            <a:endParaRPr lang="en-GB" sz="900" dirty="0">
              <a:latin typeface="Trebuchet MS"/>
              <a:ea typeface="Times New Roman" panose="02020603050405020304" pitchFamily="18" charset="0"/>
              <a:cs typeface="Lucida Sans Unicode" panose="020B0602030504020204" pitchFamily="34" charset="0"/>
            </a:endParaRPr>
          </a:p>
          <a:p>
            <a:pPr>
              <a:lnSpc>
                <a:spcPct val="115000"/>
              </a:lnSpc>
              <a:spcBef>
                <a:spcPts val="0"/>
              </a:spcBef>
            </a:pPr>
            <a:endParaRPr lang="en-GB" sz="900" dirty="0">
              <a:latin typeface="Trebuchet MS"/>
              <a:ea typeface="Times New Roman" panose="02020603050405020304" pitchFamily="18" charset="0"/>
              <a:cs typeface="Lucida Sans Unicode" panose="020B0602030504020204" pitchFamily="34" charset="0"/>
            </a:endParaRPr>
          </a:p>
          <a:p>
            <a:pPr>
              <a:lnSpc>
                <a:spcPct val="115000"/>
              </a:lnSpc>
              <a:spcBef>
                <a:spcPts val="0"/>
              </a:spcBef>
            </a:pPr>
            <a:r>
              <a:rPr lang="en-GB" sz="900" dirty="0">
                <a:latin typeface="Trebuchet MS"/>
                <a:ea typeface="Times New Roman" panose="02020603050405020304" pitchFamily="18" charset="0"/>
                <a:cs typeface="Lucida Sans Unicode"/>
              </a:rPr>
              <a:t>Adding or subtracting the difference when finding the nth term.</a:t>
            </a:r>
          </a:p>
          <a:p>
            <a:pPr>
              <a:lnSpc>
                <a:spcPct val="114999"/>
              </a:lnSpc>
              <a:spcBef>
                <a:spcPts val="0"/>
              </a:spcBef>
            </a:pPr>
            <a:endParaRPr lang="en-GB" sz="900" dirty="0">
              <a:latin typeface="Trebuchet MS"/>
              <a:ea typeface="+mn-lt"/>
              <a:cs typeface="Lucida Sans Unicode"/>
            </a:endParaRPr>
          </a:p>
          <a:p>
            <a:pPr>
              <a:lnSpc>
                <a:spcPct val="114999"/>
              </a:lnSpc>
              <a:spcBef>
                <a:spcPts val="0"/>
              </a:spcBef>
            </a:pPr>
            <a:r>
              <a:rPr lang="en-GB" sz="900" dirty="0">
                <a:latin typeface="Trebuchet MS" panose="020B0603020202020204"/>
                <a:ea typeface="Calibri"/>
                <a:cs typeface="Lucida Sans Unicode"/>
              </a:rPr>
              <a:t>Interpreting variables as constants</a:t>
            </a:r>
          </a:p>
          <a:p>
            <a:pPr>
              <a:spcBef>
                <a:spcPts val="0"/>
              </a:spcBef>
            </a:pPr>
            <a:endParaRPr lang="en-US" sz="9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r>
              <a:rPr lang="en-GB" sz="1100" dirty="0"/>
              <a:t>Zero pairs</a:t>
            </a:r>
          </a:p>
          <a:p>
            <a:pPr marL="171450" indent="-171450">
              <a:buFont typeface="Arial" panose="020B0604020202020204" pitchFamily="34" charset="0"/>
              <a:buChar char="•"/>
            </a:pPr>
            <a:r>
              <a:rPr lang="en-GB" sz="1100" dirty="0"/>
              <a:t>Square numbers, factors, multiples, primes, </a:t>
            </a:r>
            <a:r>
              <a:rPr lang="en-GB" sz="1100" dirty="0" err="1"/>
              <a:t>etc</a:t>
            </a:r>
            <a:endParaRPr lang="en-GB" sz="1100" dirty="0"/>
          </a:p>
          <a:p>
            <a:pPr marL="171450" indent="-171450">
              <a:buFont typeface="Arial" panose="020B0604020202020204" pitchFamily="34" charset="0"/>
              <a:buChar char="•"/>
            </a:pPr>
            <a:r>
              <a:rPr lang="en-GB" sz="1100" dirty="0"/>
              <a:t>Area of rectangles</a:t>
            </a:r>
          </a:p>
          <a:p>
            <a:pPr marL="171450" indent="-171450">
              <a:buFont typeface="Arial" panose="020B0604020202020204" pitchFamily="34" charset="0"/>
              <a:buChar char="•"/>
            </a:pPr>
            <a:r>
              <a:rPr lang="en-GB" sz="1100" dirty="0"/>
              <a:t>Order of operations</a:t>
            </a:r>
          </a:p>
          <a:p>
            <a:pPr marL="171450" indent="-171450">
              <a:buFont typeface="Arial" panose="020B0604020202020204" pitchFamily="34" charset="0"/>
              <a:buChar char="•"/>
            </a:pPr>
            <a:r>
              <a:rPr lang="en-GB" sz="1100" dirty="0"/>
              <a:t>Understand HCF and LCM</a:t>
            </a:r>
          </a:p>
          <a:p>
            <a:endParaRPr lang="en-US" sz="11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Autofit/>
          </a:bodyPr>
          <a:lstStyle/>
          <a:p>
            <a:pPr marL="171450" indent="-171450">
              <a:spcBef>
                <a:spcPts val="0"/>
              </a:spcBef>
              <a:buFont typeface="Arial" panose="020B0604020202020204" pitchFamily="34" charset="0"/>
              <a:buChar char="•"/>
            </a:pPr>
            <a:r>
              <a:rPr lang="en-GB" sz="1100" dirty="0">
                <a:latin typeface="MASSILIA VF"/>
              </a:rPr>
              <a:t>Sequences</a:t>
            </a:r>
            <a:endParaRPr lang="en-US" sz="1100" dirty="0">
              <a:latin typeface="MASSILIA VF"/>
            </a:endParaRPr>
          </a:p>
          <a:p>
            <a:pPr marL="628650" lvl="1" indent="-171450">
              <a:spcBef>
                <a:spcPts val="0"/>
              </a:spcBef>
            </a:pPr>
            <a:r>
              <a:rPr lang="en-GB" sz="1100" dirty="0">
                <a:solidFill>
                  <a:srgbClr val="006758"/>
                </a:solidFill>
                <a:latin typeface="MASSILIA VF"/>
              </a:rPr>
              <a:t>Form and describe linear sequences</a:t>
            </a:r>
          </a:p>
          <a:p>
            <a:pPr marL="628650" lvl="1" indent="-171450">
              <a:spcBef>
                <a:spcPts val="0"/>
              </a:spcBef>
            </a:pPr>
            <a:r>
              <a:rPr lang="en-GB" sz="1100" dirty="0">
                <a:solidFill>
                  <a:srgbClr val="006758"/>
                </a:solidFill>
                <a:latin typeface="MASSILIA VF"/>
              </a:rPr>
              <a:t>Find and use the nth term of a linear sequence</a:t>
            </a:r>
          </a:p>
          <a:p>
            <a:pPr marL="628650" lvl="1" indent="-171450">
              <a:spcBef>
                <a:spcPts val="0"/>
              </a:spcBef>
            </a:pPr>
            <a:r>
              <a:rPr lang="en-GB" sz="1100" dirty="0">
                <a:solidFill>
                  <a:srgbClr val="006758"/>
                </a:solidFill>
                <a:latin typeface="MASSILIA VF"/>
              </a:rPr>
              <a:t>Find and describe patterns.</a:t>
            </a:r>
          </a:p>
          <a:p>
            <a:pPr marL="171450" indent="-171450">
              <a:spcBef>
                <a:spcPts val="0"/>
              </a:spcBef>
              <a:buFont typeface="Arial" panose="020B0604020202020204" pitchFamily="34" charset="0"/>
              <a:buChar char="•"/>
            </a:pPr>
            <a:r>
              <a:rPr lang="en-GB" sz="1100" dirty="0">
                <a:latin typeface="MASSILIA VF"/>
              </a:rPr>
              <a:t>Use of algebra tiles to represent unknown values</a:t>
            </a:r>
          </a:p>
          <a:p>
            <a:pPr marL="171450" indent="-171450">
              <a:spcBef>
                <a:spcPts val="0"/>
              </a:spcBef>
              <a:buFont typeface="Arial" panose="020B0604020202020204" pitchFamily="34" charset="0"/>
              <a:buChar char="•"/>
            </a:pPr>
            <a:r>
              <a:rPr lang="en-GB" sz="1100" dirty="0">
                <a:latin typeface="MASSILIA VF"/>
              </a:rPr>
              <a:t>Simplify expressions using +, - , x and ÷ and collecting like terms</a:t>
            </a:r>
          </a:p>
          <a:p>
            <a:pPr marL="171450" indent="-171450">
              <a:spcBef>
                <a:spcPts val="0"/>
              </a:spcBef>
              <a:buFont typeface="Arial" panose="020B0604020202020204" pitchFamily="34" charset="0"/>
              <a:buChar char="•"/>
            </a:pPr>
            <a:r>
              <a:rPr lang="en-GB" sz="1100" dirty="0">
                <a:latin typeface="MASSILIA VF"/>
              </a:rPr>
              <a:t>Describe arrays in a variety of ways</a:t>
            </a:r>
          </a:p>
          <a:p>
            <a:pPr marL="171450" indent="-171450">
              <a:spcBef>
                <a:spcPts val="0"/>
              </a:spcBef>
              <a:buFont typeface="Arial" panose="020B0604020202020204" pitchFamily="34" charset="0"/>
              <a:buChar char="•"/>
            </a:pPr>
            <a:r>
              <a:rPr lang="en-GB" sz="1100" dirty="0">
                <a:latin typeface="MASSILIA VF"/>
              </a:rPr>
              <a:t>Expand and factorise expressions using algebra tiles (up to x(x + 2) for more able learners)</a:t>
            </a:r>
          </a:p>
          <a:p>
            <a:pPr marL="171450" indent="-171450">
              <a:spcBef>
                <a:spcPts val="0"/>
              </a:spcBef>
              <a:buFont typeface="Arial" panose="020B0604020202020204" pitchFamily="34" charset="0"/>
              <a:buChar char="•"/>
            </a:pPr>
            <a:r>
              <a:rPr lang="en-GB" sz="1100" dirty="0">
                <a:latin typeface="MASSILIA VF"/>
              </a:rPr>
              <a:t>Forming expressions</a:t>
            </a:r>
          </a:p>
          <a:p>
            <a:pPr marL="171450" indent="-171450">
              <a:spcBef>
                <a:spcPts val="0"/>
              </a:spcBef>
              <a:buFont typeface="Arial" panose="020B0604020202020204" pitchFamily="34" charset="0"/>
              <a:buChar char="•"/>
            </a:pPr>
            <a:r>
              <a:rPr lang="en-GB" sz="1100" dirty="0">
                <a:latin typeface="MASSILIA VF"/>
              </a:rPr>
              <a:t>Use a function machine to find inputs, outputs and expressions </a:t>
            </a:r>
          </a:p>
          <a:p>
            <a:pPr marL="171450" indent="-171450">
              <a:spcBef>
                <a:spcPts val="0"/>
              </a:spcBef>
              <a:buFont typeface="Arial" panose="020B0604020202020204" pitchFamily="34" charset="0"/>
              <a:buChar char="•"/>
            </a:pPr>
            <a:r>
              <a:rPr lang="en-GB" sz="1100" dirty="0">
                <a:latin typeface="MASSILIA VF"/>
              </a:rPr>
              <a:t>Solve equations</a:t>
            </a:r>
          </a:p>
          <a:p>
            <a:pPr marL="628650" lvl="1" indent="-171450">
              <a:spcBef>
                <a:spcPts val="0"/>
              </a:spcBef>
            </a:pPr>
            <a:r>
              <a:rPr lang="en-GB" sz="1100" dirty="0">
                <a:solidFill>
                  <a:srgbClr val="006758"/>
                </a:solidFill>
                <a:latin typeface="MASSILIA VF"/>
              </a:rPr>
              <a:t>One step </a:t>
            </a:r>
          </a:p>
          <a:p>
            <a:pPr marL="628650" lvl="1" indent="-171450">
              <a:spcBef>
                <a:spcPts val="0"/>
              </a:spcBef>
            </a:pPr>
            <a:r>
              <a:rPr lang="en-GB" sz="1100" dirty="0">
                <a:solidFill>
                  <a:srgbClr val="006758"/>
                </a:solidFill>
                <a:latin typeface="MASSILIA VF"/>
              </a:rPr>
              <a:t>Two step</a:t>
            </a:r>
          </a:p>
          <a:p>
            <a:pPr marL="628650" lvl="1" indent="-171450">
              <a:spcBef>
                <a:spcPts val="0"/>
              </a:spcBef>
            </a:pPr>
            <a:r>
              <a:rPr lang="en-GB" sz="1100" dirty="0">
                <a:solidFill>
                  <a:srgbClr val="006758"/>
                </a:solidFill>
                <a:latin typeface="MASSILIA VF"/>
              </a:rPr>
              <a:t>Unknowns on both sides</a:t>
            </a:r>
          </a:p>
          <a:p>
            <a:pPr marL="171450" indent="-171450">
              <a:spcBef>
                <a:spcPts val="0"/>
              </a:spcBef>
              <a:buFont typeface="Arial" panose="020B0604020202020204" pitchFamily="34" charset="0"/>
              <a:buChar char="•"/>
            </a:pPr>
            <a:r>
              <a:rPr lang="en-GB" sz="1100" dirty="0">
                <a:latin typeface="MASSILIA VF"/>
              </a:rPr>
              <a:t>Forming and solving equations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1">
            <a:normAutofit/>
          </a:bodyPr>
          <a:lstStyle/>
          <a:p>
            <a:pPr marL="171450" indent="-171450">
              <a:buFont typeface="Arial" panose="020B0604020202020204" pitchFamily="34" charset="0"/>
              <a:buChar char="•"/>
            </a:pPr>
            <a:r>
              <a:rPr lang="en-GB" sz="1100" dirty="0"/>
              <a:t>Use two coloured counters to allow learners to explore patterns and links between times tables and linear sequences. </a:t>
            </a:r>
          </a:p>
          <a:p>
            <a:pPr marL="171450" indent="-171450">
              <a:buFont typeface="Arial" panose="020B0604020202020204" pitchFamily="34" charset="0"/>
              <a:buChar char="•"/>
            </a:pPr>
            <a:r>
              <a:rPr lang="en-GB" sz="1100" dirty="0"/>
              <a:t>Algebra tiles and shapes for simplifying expressions. </a:t>
            </a:r>
          </a:p>
          <a:p>
            <a:pPr marL="171450" indent="-171450">
              <a:buFont typeface="Arial" panose="020B0604020202020204" pitchFamily="34" charset="0"/>
              <a:buChar char="•"/>
            </a:pPr>
            <a:r>
              <a:rPr lang="en-GB" sz="1100" dirty="0"/>
              <a:t>Algebra tiles for expanding and factorising expressions. </a:t>
            </a:r>
          </a:p>
          <a:p>
            <a:endParaRPr lang="en-US" sz="11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a:buFont typeface="Arial" panose="020B0604020202020204" pitchFamily="34" charset="0"/>
              <a:buChar char="•"/>
            </a:pPr>
            <a:r>
              <a:rPr lang="en-GB" sz="1000" dirty="0"/>
              <a:t>Sequence</a:t>
            </a:r>
          </a:p>
          <a:p>
            <a:pPr marL="171450" indent="-171450">
              <a:buFont typeface="Arial" panose="020B0604020202020204" pitchFamily="34" charset="0"/>
              <a:buChar char="•"/>
            </a:pPr>
            <a:r>
              <a:rPr lang="en-GB" sz="1000" dirty="0"/>
              <a:t>Linear</a:t>
            </a:r>
          </a:p>
          <a:p>
            <a:pPr marL="171450" indent="-171450">
              <a:buFont typeface="Arial" panose="020B0604020202020204" pitchFamily="34" charset="0"/>
              <a:buChar char="•"/>
            </a:pPr>
            <a:r>
              <a:rPr lang="en-GB" sz="1000" dirty="0"/>
              <a:t>Unknown</a:t>
            </a:r>
          </a:p>
          <a:p>
            <a:pPr marL="171450" indent="-171450">
              <a:buFont typeface="Arial" panose="020B0604020202020204" pitchFamily="34" charset="0"/>
              <a:buChar char="•"/>
            </a:pPr>
            <a:r>
              <a:rPr lang="en-GB" sz="1000" dirty="0"/>
              <a:t>Simplify</a:t>
            </a:r>
          </a:p>
          <a:p>
            <a:pPr marL="171450" indent="-171450">
              <a:buFont typeface="Arial" panose="020B0604020202020204" pitchFamily="34" charset="0"/>
              <a:buChar char="•"/>
            </a:pPr>
            <a:r>
              <a:rPr lang="en-GB" sz="1000" dirty="0"/>
              <a:t>Array </a:t>
            </a:r>
          </a:p>
          <a:p>
            <a:pPr marL="171450" indent="-171450">
              <a:buFont typeface="Arial" panose="020B0604020202020204" pitchFamily="34" charset="0"/>
              <a:buChar char="•"/>
            </a:pPr>
            <a:r>
              <a:rPr lang="en-GB" sz="1000" dirty="0"/>
              <a:t>Expand</a:t>
            </a:r>
          </a:p>
          <a:p>
            <a:pPr marL="171450" indent="-171450">
              <a:buFont typeface="Arial" panose="020B0604020202020204" pitchFamily="34" charset="0"/>
              <a:buChar char="•"/>
            </a:pPr>
            <a:r>
              <a:rPr lang="en-GB" sz="1000" dirty="0"/>
              <a:t>Factorise </a:t>
            </a:r>
          </a:p>
          <a:p>
            <a:pPr marL="171450" indent="-171450">
              <a:buFont typeface="Arial" panose="020B0604020202020204" pitchFamily="34" charset="0"/>
              <a:buChar char="•"/>
            </a:pPr>
            <a:r>
              <a:rPr lang="en-GB" sz="1000" dirty="0"/>
              <a:t>Equation</a:t>
            </a:r>
          </a:p>
          <a:p>
            <a:pPr marL="171450" indent="-171450">
              <a:buFont typeface="Arial" panose="020B0604020202020204" pitchFamily="34" charset="0"/>
              <a:buChar char="•"/>
            </a:pPr>
            <a:r>
              <a:rPr lang="en-GB" sz="1000" dirty="0"/>
              <a:t>Expression</a:t>
            </a:r>
          </a:p>
          <a:p>
            <a:pPr marL="171450" indent="-171450">
              <a:buFont typeface="Arial" panose="020B0604020202020204" pitchFamily="34" charset="0"/>
              <a:buChar char="•"/>
            </a:pPr>
            <a:r>
              <a:rPr lang="en-GB" sz="1000" dirty="0"/>
              <a:t>Solve</a:t>
            </a:r>
          </a:p>
          <a:p>
            <a:pPr marL="171450" indent="-171450">
              <a:buFont typeface="Arial" panose="020B0604020202020204" pitchFamily="34" charset="0"/>
              <a:buChar char="•"/>
            </a:pPr>
            <a:r>
              <a:rPr lang="en-GB" sz="1000" dirty="0"/>
              <a:t>Form</a:t>
            </a:r>
          </a:p>
          <a:p>
            <a:pPr marL="171450" indent="-171450">
              <a:buFont typeface="Arial" panose="020B0604020202020204" pitchFamily="34" charset="0"/>
              <a:buChar char="•"/>
            </a:pPr>
            <a:r>
              <a:rPr lang="en-GB" sz="1000" dirty="0"/>
              <a:t>Formulae</a:t>
            </a:r>
          </a:p>
          <a:p>
            <a:pPr marL="171450" indent="-171450">
              <a:buFont typeface="Arial" panose="020B0604020202020204" pitchFamily="34" charset="0"/>
              <a:buChar char="•"/>
            </a:pPr>
            <a:r>
              <a:rPr lang="en-GB" sz="1000" dirty="0"/>
              <a:t>Variable</a:t>
            </a:r>
          </a:p>
          <a:p>
            <a:pPr marL="171450" indent="-171450">
              <a:buFont typeface="Arial" panose="020B0604020202020204" pitchFamily="34" charset="0"/>
              <a:buChar char="•"/>
            </a:pPr>
            <a:r>
              <a:rPr lang="en-GB" sz="1000" dirty="0"/>
              <a:t>Constant</a:t>
            </a:r>
          </a:p>
          <a:p>
            <a:endParaRPr lang="en-US" sz="10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171450" indent="-171450">
              <a:buFont typeface="Arial" panose="020B0604020202020204" pitchFamily="34" charset="0"/>
              <a:buChar char="•"/>
            </a:pPr>
            <a:r>
              <a:rPr lang="en-GB" sz="1100" dirty="0"/>
              <a:t>Sequences from real life contexts. </a:t>
            </a:r>
            <a:r>
              <a:rPr lang="en-GB" sz="1100" dirty="0" err="1"/>
              <a:t>Eg</a:t>
            </a:r>
            <a:r>
              <a:rPr lang="en-GB" sz="1100" dirty="0"/>
              <a:t> setting chairs around tables. </a:t>
            </a:r>
          </a:p>
          <a:p>
            <a:pPr marL="171450" indent="-171450">
              <a:buFont typeface="Arial" panose="020B0604020202020204" pitchFamily="34" charset="0"/>
              <a:buChar char="•"/>
            </a:pPr>
            <a:r>
              <a:rPr lang="en-GB" sz="1100" dirty="0"/>
              <a:t>Forming expressions and equations for real life situations. </a:t>
            </a:r>
          </a:p>
          <a:p>
            <a:pPr marL="171450" indent="-171450">
              <a:buFont typeface="Arial" panose="020B0604020202020204" pitchFamily="34" charset="0"/>
              <a:buChar char="•"/>
            </a:pPr>
            <a:r>
              <a:rPr lang="en-GB" sz="1100" dirty="0"/>
              <a:t>Using formulae in real life contexts. </a:t>
            </a:r>
            <a:r>
              <a:rPr lang="en-GB" sz="1100" dirty="0" err="1"/>
              <a:t>Eg</a:t>
            </a:r>
            <a:r>
              <a:rPr lang="en-GB" sz="1100" dirty="0"/>
              <a:t> cost of items + delivery charge.</a:t>
            </a:r>
          </a:p>
          <a:p>
            <a:endParaRPr lang="en-US" sz="11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schemas.microsoft.com/office/infopath/2007/PartnerControls"/>
    <ds:schemaRef ds:uri="http://purl.org/dc/terms/"/>
    <ds:schemaRef ds:uri="http://schemas.microsoft.com/office/2006/documentManagement/types"/>
    <ds:schemaRef ds:uri="dd53f9ed-aba7-4473-9642-666960874982"/>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4724</TotalTime>
  <Words>2126</Words>
  <Application>Microsoft Office PowerPoint</Application>
  <PresentationFormat>Custom</PresentationFormat>
  <Paragraphs>205</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Calibri</vt:lpstr>
      <vt:lpstr>Lucida Sans Unicode</vt:lpstr>
      <vt:lpstr>MASSILIA VF</vt:lpstr>
      <vt:lpstr>Segoe UI</vt:lpstr>
      <vt:lpstr>Times New Roman</vt:lpstr>
      <vt:lpstr>Trebuchet MS</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16</cp:revision>
  <dcterms:created xsi:type="dcterms:W3CDTF">2024-02-26T09:08:58Z</dcterms:created>
  <dcterms:modified xsi:type="dcterms:W3CDTF">2024-07-03T18:38:48Z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