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 id="2147483707" r:id="rId5"/>
    <p:sldMasterId id="2147483714" r:id="rId6"/>
  </p:sldMasterIdLst>
  <p:sldIdLst>
    <p:sldId id="264" r:id="rId7"/>
    <p:sldId id="280" r:id="rId8"/>
    <p:sldId id="282" r:id="rId9"/>
    <p:sldId id="278" r:id="rId10"/>
    <p:sldId id="279" r:id="rId11"/>
    <p:sldId id="284" r:id="rId12"/>
  </p:sldIdLst>
  <p:sldSz cx="10691813"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758"/>
    <a:srgbClr val="ED5A3E"/>
    <a:srgbClr val="ECECEC"/>
    <a:srgbClr val="6EAF82"/>
    <a:srgbClr val="3A93A9"/>
    <a:srgbClr val="FFDA68"/>
    <a:srgbClr val="FB9F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632"/>
    <p:restoredTop sz="95728"/>
  </p:normalViewPr>
  <p:slideViewPr>
    <p:cSldViewPr snapToGrid="0">
      <p:cViewPr varScale="1">
        <p:scale>
          <a:sx n="61" d="100"/>
          <a:sy n="61" d="100"/>
        </p:scale>
        <p:origin x="1028" y="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theme" Target="theme/theme1.xml"/><Relationship Id="rId10" Type="http://schemas.openxmlformats.org/officeDocument/2006/relationships/slide" Target="slides/slide4.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1572688"/>
            <a:ext cx="10040400"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111116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
            <a:extLst>
              <a:ext uri="{FF2B5EF4-FFF2-40B4-BE49-F238E27FC236}">
                <a16:creationId xmlns:a16="http://schemas.microsoft.com/office/drawing/2014/main" id="{25CF6D65-BE25-43C0-2144-EFAAA583C56A}"/>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078493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41244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2732656"/>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04530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ADB19DB0-30DD-CBFF-2A22-D0B0C4492049}"/>
              </a:ext>
            </a:extLst>
          </p:cNvPr>
          <p:cNvSpPr>
            <a:spLocks noGrp="1"/>
          </p:cNvSpPr>
          <p:nvPr>
            <p:ph type="body" sz="quarter" idx="56" hasCustomPrompt="1"/>
          </p:nvPr>
        </p:nvSpPr>
        <p:spPr>
          <a:xfrm>
            <a:off x="325706" y="87397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5">
            <a:extLst>
              <a:ext uri="{FF2B5EF4-FFF2-40B4-BE49-F238E27FC236}">
                <a16:creationId xmlns:a16="http://schemas.microsoft.com/office/drawing/2014/main" id="{25AAF64F-64D6-30A1-68CA-7D87B2A78CF6}"/>
              </a:ext>
            </a:extLst>
          </p:cNvPr>
          <p:cNvSpPr>
            <a:spLocks noGrp="1"/>
          </p:cNvSpPr>
          <p:nvPr>
            <p:ph type="body" sz="quarter" idx="57" hasCustomPrompt="1"/>
          </p:nvPr>
        </p:nvSpPr>
        <p:spPr>
          <a:xfrm>
            <a:off x="325706" y="549931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25">
            <a:extLst>
              <a:ext uri="{FF2B5EF4-FFF2-40B4-BE49-F238E27FC236}">
                <a16:creationId xmlns:a16="http://schemas.microsoft.com/office/drawing/2014/main" id="{0CE8737E-E2A7-DE87-2E6B-257C2EACE118}"/>
              </a:ext>
            </a:extLst>
          </p:cNvPr>
          <p:cNvSpPr>
            <a:spLocks noGrp="1"/>
          </p:cNvSpPr>
          <p:nvPr>
            <p:ph type="body" sz="quarter" idx="58" hasCustomPrompt="1"/>
          </p:nvPr>
        </p:nvSpPr>
        <p:spPr>
          <a:xfrm>
            <a:off x="325706" y="3186615"/>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2982974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1572688"/>
            <a:ext cx="418864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1111161"/>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1984117F-12F5-DC4C-B7C4-95E97751CCE8}"/>
              </a:ext>
            </a:extLst>
          </p:cNvPr>
          <p:cNvSpPr>
            <a:spLocks noGrp="1"/>
          </p:cNvSpPr>
          <p:nvPr>
            <p:ph type="body" sz="quarter" idx="40" hasCustomPrompt="1"/>
          </p:nvPr>
        </p:nvSpPr>
        <p:spPr>
          <a:xfrm>
            <a:off x="4677448" y="1111161"/>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C2FB1BE8-38F3-76A9-BE1B-265A46242747}"/>
              </a:ext>
            </a:extLst>
          </p:cNvPr>
          <p:cNvSpPr>
            <a:spLocks noGrp="1"/>
          </p:cNvSpPr>
          <p:nvPr>
            <p:ph type="body" sz="quarter" idx="47" hasCustomPrompt="1"/>
          </p:nvPr>
        </p:nvSpPr>
        <p:spPr>
          <a:xfrm>
            <a:off x="4677448" y="1572689"/>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8">
            <a:extLst>
              <a:ext uri="{FF2B5EF4-FFF2-40B4-BE49-F238E27FC236}">
                <a16:creationId xmlns:a16="http://schemas.microsoft.com/office/drawing/2014/main" id="{02EB8C97-456B-0BE0-EA73-C1584F3F2A9B}"/>
              </a:ext>
            </a:extLst>
          </p:cNvPr>
          <p:cNvSpPr>
            <a:spLocks noGrp="1"/>
          </p:cNvSpPr>
          <p:nvPr>
            <p:ph type="body" sz="quarter" idx="48" hasCustomPrompt="1"/>
          </p:nvPr>
        </p:nvSpPr>
        <p:spPr>
          <a:xfrm>
            <a:off x="4677448" y="4268637"/>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25">
            <a:extLst>
              <a:ext uri="{FF2B5EF4-FFF2-40B4-BE49-F238E27FC236}">
                <a16:creationId xmlns:a16="http://schemas.microsoft.com/office/drawing/2014/main" id="{B8ED8034-9F84-E15B-220D-DC1A7A32E238}"/>
              </a:ext>
            </a:extLst>
          </p:cNvPr>
          <p:cNvSpPr>
            <a:spLocks noGrp="1"/>
          </p:cNvSpPr>
          <p:nvPr>
            <p:ph type="body" sz="quarter" idx="55" hasCustomPrompt="1"/>
          </p:nvPr>
        </p:nvSpPr>
        <p:spPr>
          <a:xfrm>
            <a:off x="4675137" y="4720226"/>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
            <a:extLst>
              <a:ext uri="{FF2B5EF4-FFF2-40B4-BE49-F238E27FC236}">
                <a16:creationId xmlns:a16="http://schemas.microsoft.com/office/drawing/2014/main" id="{3C16BC88-F098-98A7-7888-661FC8FC72AD}"/>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2836675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867011"/>
            <a:ext cx="4188648" cy="635734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405483"/>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 name="Text Placeholder 8">
            <a:extLst>
              <a:ext uri="{FF2B5EF4-FFF2-40B4-BE49-F238E27FC236}">
                <a16:creationId xmlns:a16="http://schemas.microsoft.com/office/drawing/2014/main" id="{6E967266-E069-B8CB-A43A-8A97F8F7203C}"/>
              </a:ext>
            </a:extLst>
          </p:cNvPr>
          <p:cNvSpPr>
            <a:spLocks noGrp="1"/>
          </p:cNvSpPr>
          <p:nvPr>
            <p:ph type="body" sz="quarter" idx="47" hasCustomPrompt="1"/>
          </p:nvPr>
        </p:nvSpPr>
        <p:spPr>
          <a:xfrm>
            <a:off x="4677448" y="405483"/>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 name="Text Placeholder 25">
            <a:extLst>
              <a:ext uri="{FF2B5EF4-FFF2-40B4-BE49-F238E27FC236}">
                <a16:creationId xmlns:a16="http://schemas.microsoft.com/office/drawing/2014/main" id="{B367A154-DADD-94AE-7349-C5E753376617}"/>
              </a:ext>
            </a:extLst>
          </p:cNvPr>
          <p:cNvSpPr>
            <a:spLocks noGrp="1"/>
          </p:cNvSpPr>
          <p:nvPr>
            <p:ph type="body" sz="quarter" idx="48" hasCustomPrompt="1"/>
          </p:nvPr>
        </p:nvSpPr>
        <p:spPr>
          <a:xfrm>
            <a:off x="4677448" y="867011"/>
            <a:ext cx="5688659"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25">
            <a:extLst>
              <a:ext uri="{FF2B5EF4-FFF2-40B4-BE49-F238E27FC236}">
                <a16:creationId xmlns:a16="http://schemas.microsoft.com/office/drawing/2014/main" id="{499E258C-3CA5-D294-031C-119A8EF5886C}"/>
              </a:ext>
            </a:extLst>
          </p:cNvPr>
          <p:cNvSpPr>
            <a:spLocks noGrp="1"/>
          </p:cNvSpPr>
          <p:nvPr>
            <p:ph type="body" sz="quarter" idx="49" hasCustomPrompt="1"/>
          </p:nvPr>
        </p:nvSpPr>
        <p:spPr>
          <a:xfrm>
            <a:off x="4677448" y="4352473"/>
            <a:ext cx="5688659"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7" name="Text Placeholder 8">
            <a:extLst>
              <a:ext uri="{FF2B5EF4-FFF2-40B4-BE49-F238E27FC236}">
                <a16:creationId xmlns:a16="http://schemas.microsoft.com/office/drawing/2014/main" id="{C7C327D8-33C6-9352-AB55-FF7711A39CAB}"/>
              </a:ext>
            </a:extLst>
          </p:cNvPr>
          <p:cNvSpPr>
            <a:spLocks noGrp="1"/>
          </p:cNvSpPr>
          <p:nvPr>
            <p:ph type="body" sz="quarter" idx="50" hasCustomPrompt="1"/>
          </p:nvPr>
        </p:nvSpPr>
        <p:spPr>
          <a:xfrm>
            <a:off x="4677448" y="3890944"/>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053580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1572688"/>
            <a:ext cx="49390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4258698"/>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1572689"/>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4268637"/>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E708DBB4-95C1-92A3-1400-BCC79A915DFC}"/>
              </a:ext>
            </a:extLst>
          </p:cNvPr>
          <p:cNvSpPr>
            <a:spLocks noGrp="1"/>
          </p:cNvSpPr>
          <p:nvPr>
            <p:ph type="body" sz="quarter" idx="54" hasCustomPrompt="1"/>
          </p:nvPr>
        </p:nvSpPr>
        <p:spPr>
          <a:xfrm>
            <a:off x="325821"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0D2AFB1B-8833-DFFB-44E0-A5BE835F7809}"/>
              </a:ext>
            </a:extLst>
          </p:cNvPr>
          <p:cNvSpPr>
            <a:spLocks noGrp="1"/>
          </p:cNvSpPr>
          <p:nvPr>
            <p:ph type="body" sz="quarter" idx="55" hasCustomPrompt="1"/>
          </p:nvPr>
        </p:nvSpPr>
        <p:spPr>
          <a:xfrm>
            <a:off x="5424595"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67275BF-813E-9FA6-9F53-42F1A1F47F1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1559008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867011"/>
            <a:ext cx="49390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5" name="Text Placeholder 25">
            <a:extLst>
              <a:ext uri="{FF2B5EF4-FFF2-40B4-BE49-F238E27FC236}">
                <a16:creationId xmlns:a16="http://schemas.microsoft.com/office/drawing/2014/main" id="{AE402D81-EBD8-B7C7-F450-3F3D374F5092}"/>
              </a:ext>
            </a:extLst>
          </p:cNvPr>
          <p:cNvSpPr>
            <a:spLocks noGrp="1"/>
          </p:cNvSpPr>
          <p:nvPr>
            <p:ph type="body" sz="quarter" idx="44" hasCustomPrompt="1"/>
          </p:nvPr>
        </p:nvSpPr>
        <p:spPr>
          <a:xfrm>
            <a:off x="325821" y="4352473"/>
            <a:ext cx="49390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3890944"/>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867011"/>
            <a:ext cx="4939201"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8" name="Text Placeholder 25">
            <a:extLst>
              <a:ext uri="{FF2B5EF4-FFF2-40B4-BE49-F238E27FC236}">
                <a16:creationId xmlns:a16="http://schemas.microsoft.com/office/drawing/2014/main" id="{9477FAE1-D9E2-BF4B-FB6C-6D837C1C47CE}"/>
              </a:ext>
            </a:extLst>
          </p:cNvPr>
          <p:cNvSpPr>
            <a:spLocks noGrp="1"/>
          </p:cNvSpPr>
          <p:nvPr>
            <p:ph type="body" sz="quarter" idx="47" hasCustomPrompt="1"/>
          </p:nvPr>
        </p:nvSpPr>
        <p:spPr>
          <a:xfrm>
            <a:off x="5426906" y="4352473"/>
            <a:ext cx="4939201"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3890944"/>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6300850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5" name="Text Placeholder 25">
            <a:extLst>
              <a:ext uri="{FF2B5EF4-FFF2-40B4-BE49-F238E27FC236}">
                <a16:creationId xmlns:a16="http://schemas.microsoft.com/office/drawing/2014/main" id="{F983880A-2ACD-8750-9AE3-34EF28ABCD6B}"/>
              </a:ext>
            </a:extLst>
          </p:cNvPr>
          <p:cNvSpPr>
            <a:spLocks noGrp="1"/>
          </p:cNvSpPr>
          <p:nvPr>
            <p:ph type="body" sz="quarter" idx="26" hasCustomPrompt="1"/>
          </p:nvPr>
        </p:nvSpPr>
        <p:spPr>
          <a:xfrm>
            <a:off x="4677446" y="1582630"/>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C5439792-58AD-97BD-AAB5-9D398D776501}"/>
              </a:ext>
            </a:extLst>
          </p:cNvPr>
          <p:cNvSpPr>
            <a:spLocks noGrp="1"/>
          </p:cNvSpPr>
          <p:nvPr>
            <p:ph type="body" sz="quarter" idx="46" hasCustomPrompt="1"/>
          </p:nvPr>
        </p:nvSpPr>
        <p:spPr>
          <a:xfrm>
            <a:off x="4677446" y="1121100"/>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8">
            <a:extLst>
              <a:ext uri="{FF2B5EF4-FFF2-40B4-BE49-F238E27FC236}">
                <a16:creationId xmlns:a16="http://schemas.microsoft.com/office/drawing/2014/main" id="{8BE4567E-27A9-0986-41EB-1DD6AC9D5C77}"/>
              </a:ext>
            </a:extLst>
          </p:cNvPr>
          <p:cNvSpPr>
            <a:spLocks noGrp="1"/>
          </p:cNvSpPr>
          <p:nvPr>
            <p:ph type="body" sz="quarter" idx="40" hasCustomPrompt="1"/>
          </p:nvPr>
        </p:nvSpPr>
        <p:spPr>
          <a:xfrm>
            <a:off x="4677446" y="3201311"/>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9" name="Text Placeholder 8">
            <a:extLst>
              <a:ext uri="{FF2B5EF4-FFF2-40B4-BE49-F238E27FC236}">
                <a16:creationId xmlns:a16="http://schemas.microsoft.com/office/drawing/2014/main" id="{9114E6EC-F1E9-C05A-649E-A6378BE23349}"/>
              </a:ext>
            </a:extLst>
          </p:cNvPr>
          <p:cNvSpPr>
            <a:spLocks noGrp="1"/>
          </p:cNvSpPr>
          <p:nvPr>
            <p:ph type="body" sz="quarter" idx="47" hasCustomPrompt="1"/>
          </p:nvPr>
        </p:nvSpPr>
        <p:spPr>
          <a:xfrm>
            <a:off x="4677446" y="5281522"/>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5">
            <a:extLst>
              <a:ext uri="{FF2B5EF4-FFF2-40B4-BE49-F238E27FC236}">
                <a16:creationId xmlns:a16="http://schemas.microsoft.com/office/drawing/2014/main" id="{4FED6E1A-F56A-375E-83A2-24A22F0A20AD}"/>
              </a:ext>
            </a:extLst>
          </p:cNvPr>
          <p:cNvSpPr>
            <a:spLocks noGrp="1"/>
          </p:cNvSpPr>
          <p:nvPr>
            <p:ph type="body" sz="quarter" idx="54" hasCustomPrompt="1"/>
          </p:nvPr>
        </p:nvSpPr>
        <p:spPr>
          <a:xfrm>
            <a:off x="4677446" y="5743052"/>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2" name="Text Placeholder 25">
            <a:extLst>
              <a:ext uri="{FF2B5EF4-FFF2-40B4-BE49-F238E27FC236}">
                <a16:creationId xmlns:a16="http://schemas.microsoft.com/office/drawing/2014/main" id="{43ADCAAD-B418-4DCF-99B0-DC52B9767040}"/>
              </a:ext>
            </a:extLst>
          </p:cNvPr>
          <p:cNvSpPr>
            <a:spLocks noGrp="1"/>
          </p:cNvSpPr>
          <p:nvPr>
            <p:ph type="body" sz="quarter" idx="55" hasCustomPrompt="1"/>
          </p:nvPr>
        </p:nvSpPr>
        <p:spPr>
          <a:xfrm>
            <a:off x="4677446" y="3662841"/>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7" name="Text Placeholder 25">
            <a:extLst>
              <a:ext uri="{FF2B5EF4-FFF2-40B4-BE49-F238E27FC236}">
                <a16:creationId xmlns:a16="http://schemas.microsoft.com/office/drawing/2014/main" id="{FE4218F8-BF60-ECB7-B7B0-F6DF847B29FF}"/>
              </a:ext>
            </a:extLst>
          </p:cNvPr>
          <p:cNvSpPr>
            <a:spLocks noGrp="1"/>
          </p:cNvSpPr>
          <p:nvPr>
            <p:ph type="body" sz="quarter" idx="56" hasCustomPrompt="1"/>
          </p:nvPr>
        </p:nvSpPr>
        <p:spPr>
          <a:xfrm>
            <a:off x="325821" y="1572688"/>
            <a:ext cx="419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8" name="Text Placeholder 8">
            <a:extLst>
              <a:ext uri="{FF2B5EF4-FFF2-40B4-BE49-F238E27FC236}">
                <a16:creationId xmlns:a16="http://schemas.microsoft.com/office/drawing/2014/main" id="{92631737-2923-C503-1AB6-97720A2B2BF2}"/>
              </a:ext>
            </a:extLst>
          </p:cNvPr>
          <p:cNvSpPr>
            <a:spLocks noGrp="1"/>
          </p:cNvSpPr>
          <p:nvPr>
            <p:ph type="body" sz="quarter" idx="43" hasCustomPrompt="1"/>
          </p:nvPr>
        </p:nvSpPr>
        <p:spPr>
          <a:xfrm>
            <a:off x="325821" y="1111161"/>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9" name="Text Placeholder 8">
            <a:extLst>
              <a:ext uri="{FF2B5EF4-FFF2-40B4-BE49-F238E27FC236}">
                <a16:creationId xmlns:a16="http://schemas.microsoft.com/office/drawing/2014/main" id="{9EC99C87-D5FB-F399-87F2-1C547FA096D5}"/>
              </a:ext>
            </a:extLst>
          </p:cNvPr>
          <p:cNvSpPr>
            <a:spLocks noGrp="1"/>
          </p:cNvSpPr>
          <p:nvPr>
            <p:ph type="body" sz="quarter" idx="45" hasCustomPrompt="1"/>
          </p:nvPr>
        </p:nvSpPr>
        <p:spPr>
          <a:xfrm>
            <a:off x="325821" y="4258698"/>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5">
            <a:extLst>
              <a:ext uri="{FF2B5EF4-FFF2-40B4-BE49-F238E27FC236}">
                <a16:creationId xmlns:a16="http://schemas.microsoft.com/office/drawing/2014/main" id="{188DDCF4-A495-DD3C-A253-31EEE8884C06}"/>
              </a:ext>
            </a:extLst>
          </p:cNvPr>
          <p:cNvSpPr>
            <a:spLocks noGrp="1"/>
          </p:cNvSpPr>
          <p:nvPr>
            <p:ph type="body" sz="quarter" idx="57" hasCustomPrompt="1"/>
          </p:nvPr>
        </p:nvSpPr>
        <p:spPr>
          <a:xfrm>
            <a:off x="325821" y="4720226"/>
            <a:ext cx="4190383"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
            <a:extLst>
              <a:ext uri="{FF2B5EF4-FFF2-40B4-BE49-F238E27FC236}">
                <a16:creationId xmlns:a16="http://schemas.microsoft.com/office/drawing/2014/main" id="{B4A0917E-1345-45A6-BF09-685C159E01C1}"/>
              </a:ext>
            </a:extLst>
          </p:cNvPr>
          <p:cNvSpPr>
            <a:spLocks noGrp="1"/>
          </p:cNvSpPr>
          <p:nvPr>
            <p:ph type="body" sz="quarter" idx="58"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7987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80A6C89-C6C1-EA17-5DB7-691F8C379E35}"/>
              </a:ext>
            </a:extLst>
          </p:cNvPr>
          <p:cNvSpPr>
            <a:spLocks noGrp="1"/>
          </p:cNvSpPr>
          <p:nvPr>
            <p:ph type="body" sz="quarter" idx="42" hasCustomPrompt="1"/>
          </p:nvPr>
        </p:nvSpPr>
        <p:spPr>
          <a:xfrm>
            <a:off x="325821" y="867011"/>
            <a:ext cx="4190383"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2B6B6EA5-ED08-DFF5-63E5-6F3EA0BFEF99}"/>
              </a:ext>
            </a:extLst>
          </p:cNvPr>
          <p:cNvSpPr>
            <a:spLocks noGrp="1"/>
          </p:cNvSpPr>
          <p:nvPr>
            <p:ph type="body" sz="quarter" idx="43" hasCustomPrompt="1"/>
          </p:nvPr>
        </p:nvSpPr>
        <p:spPr>
          <a:xfrm>
            <a:off x="325821" y="405483"/>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E11EC842-3885-1C71-5D49-B63C24C51FE5}"/>
              </a:ext>
            </a:extLst>
          </p:cNvPr>
          <p:cNvSpPr>
            <a:spLocks noGrp="1"/>
          </p:cNvSpPr>
          <p:nvPr>
            <p:ph type="body" sz="quarter" idx="44" hasCustomPrompt="1"/>
          </p:nvPr>
        </p:nvSpPr>
        <p:spPr>
          <a:xfrm>
            <a:off x="325821" y="4352473"/>
            <a:ext cx="4190383"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8">
            <a:extLst>
              <a:ext uri="{FF2B5EF4-FFF2-40B4-BE49-F238E27FC236}">
                <a16:creationId xmlns:a16="http://schemas.microsoft.com/office/drawing/2014/main" id="{D8C28887-97F3-B534-8C23-FF7C29C87A60}"/>
              </a:ext>
            </a:extLst>
          </p:cNvPr>
          <p:cNvSpPr>
            <a:spLocks noGrp="1"/>
          </p:cNvSpPr>
          <p:nvPr>
            <p:ph type="body" sz="quarter" idx="45" hasCustomPrompt="1"/>
          </p:nvPr>
        </p:nvSpPr>
        <p:spPr>
          <a:xfrm>
            <a:off x="325821" y="3890944"/>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3" name="Text Placeholder 8">
            <a:extLst>
              <a:ext uri="{FF2B5EF4-FFF2-40B4-BE49-F238E27FC236}">
                <a16:creationId xmlns:a16="http://schemas.microsoft.com/office/drawing/2014/main" id="{7D5BBEFC-8712-66D2-AA69-8D6D37C32AF7}"/>
              </a:ext>
            </a:extLst>
          </p:cNvPr>
          <p:cNvSpPr>
            <a:spLocks noGrp="1"/>
          </p:cNvSpPr>
          <p:nvPr>
            <p:ph type="body" sz="quarter" idx="38" hasCustomPrompt="1"/>
          </p:nvPr>
        </p:nvSpPr>
        <p:spPr>
          <a:xfrm>
            <a:off x="4677446" y="412440"/>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4" name="Text Placeholder 8">
            <a:extLst>
              <a:ext uri="{FF2B5EF4-FFF2-40B4-BE49-F238E27FC236}">
                <a16:creationId xmlns:a16="http://schemas.microsoft.com/office/drawing/2014/main" id="{0F23FA69-5A69-3255-3702-44F53D0C1AF2}"/>
              </a:ext>
            </a:extLst>
          </p:cNvPr>
          <p:cNvSpPr>
            <a:spLocks noGrp="1"/>
          </p:cNvSpPr>
          <p:nvPr>
            <p:ph type="body" sz="quarter" idx="40" hasCustomPrompt="1"/>
          </p:nvPr>
        </p:nvSpPr>
        <p:spPr>
          <a:xfrm>
            <a:off x="4677446" y="2732656"/>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8">
            <a:extLst>
              <a:ext uri="{FF2B5EF4-FFF2-40B4-BE49-F238E27FC236}">
                <a16:creationId xmlns:a16="http://schemas.microsoft.com/office/drawing/2014/main" id="{A70A5F1B-770F-CC56-D7FF-95B6570A58FC}"/>
              </a:ext>
            </a:extLst>
          </p:cNvPr>
          <p:cNvSpPr>
            <a:spLocks noGrp="1"/>
          </p:cNvSpPr>
          <p:nvPr>
            <p:ph type="body" sz="quarter" idx="55" hasCustomPrompt="1"/>
          </p:nvPr>
        </p:nvSpPr>
        <p:spPr>
          <a:xfrm>
            <a:off x="4677446" y="5045302"/>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6" name="Text Placeholder 25">
            <a:extLst>
              <a:ext uri="{FF2B5EF4-FFF2-40B4-BE49-F238E27FC236}">
                <a16:creationId xmlns:a16="http://schemas.microsoft.com/office/drawing/2014/main" id="{1D8E7C9C-F793-028B-CEDA-3FB6720BBC25}"/>
              </a:ext>
            </a:extLst>
          </p:cNvPr>
          <p:cNvSpPr>
            <a:spLocks noGrp="1"/>
          </p:cNvSpPr>
          <p:nvPr>
            <p:ph type="body" sz="quarter" idx="56" hasCustomPrompt="1"/>
          </p:nvPr>
        </p:nvSpPr>
        <p:spPr>
          <a:xfrm>
            <a:off x="4677446" y="87397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5">
            <a:extLst>
              <a:ext uri="{FF2B5EF4-FFF2-40B4-BE49-F238E27FC236}">
                <a16:creationId xmlns:a16="http://schemas.microsoft.com/office/drawing/2014/main" id="{944A3605-F31C-6259-4FD9-E1A73D559272}"/>
              </a:ext>
            </a:extLst>
          </p:cNvPr>
          <p:cNvSpPr>
            <a:spLocks noGrp="1"/>
          </p:cNvSpPr>
          <p:nvPr>
            <p:ph type="body" sz="quarter" idx="57" hasCustomPrompt="1"/>
          </p:nvPr>
        </p:nvSpPr>
        <p:spPr>
          <a:xfrm>
            <a:off x="4677446" y="549931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2" name="Text Placeholder 25">
            <a:extLst>
              <a:ext uri="{FF2B5EF4-FFF2-40B4-BE49-F238E27FC236}">
                <a16:creationId xmlns:a16="http://schemas.microsoft.com/office/drawing/2014/main" id="{F946EE24-C3AF-CFE7-8586-175884A25BE1}"/>
              </a:ext>
            </a:extLst>
          </p:cNvPr>
          <p:cNvSpPr>
            <a:spLocks noGrp="1"/>
          </p:cNvSpPr>
          <p:nvPr>
            <p:ph type="body" sz="quarter" idx="58" hasCustomPrompt="1"/>
          </p:nvPr>
        </p:nvSpPr>
        <p:spPr>
          <a:xfrm>
            <a:off x="4677446" y="3186615"/>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8315416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
            <a:extLst>
              <a:ext uri="{FF2B5EF4-FFF2-40B4-BE49-F238E27FC236}">
                <a16:creationId xmlns:a16="http://schemas.microsoft.com/office/drawing/2014/main" id="{BAF71B3C-EFFD-92FB-C879-7752B1085961}"/>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725791"/>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6375092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200" cy="28690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367569"/>
            <a:ext cx="3229200" cy="28712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4658066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ver Page - Red">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ED5A3E"/>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ED5A3E"/>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230833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867011"/>
            <a:ext cx="10040400"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405483"/>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40372158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ver Page - Yellow">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FDA6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2728737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ver Page - Orang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B9F53"/>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FB9F53"/>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264874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ver Page - Blu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3A93A9"/>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3A93A9"/>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601721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ver Page - Light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6EAF82"/>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6EAF82"/>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45822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ver Page - Dark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00675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6EAF82"/>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10872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ow to use this template">
    <p:bg>
      <p:bgPr>
        <a:solidFill>
          <a:srgbClr val="006758"/>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84C372DD-6373-BA26-F917-1E37B3CE0213}"/>
              </a:ext>
            </a:extLst>
          </p:cNvPr>
          <p:cNvSpPr/>
          <p:nvPr userDrawn="1"/>
        </p:nvSpPr>
        <p:spPr>
          <a:xfrm rot="10800000">
            <a:off x="7711767" y="5235785"/>
            <a:ext cx="2980046" cy="2326882"/>
          </a:xfrm>
          <a:custGeom>
            <a:avLst/>
            <a:gdLst>
              <a:gd name="connsiteX0" fmla="*/ 0 w 2980046"/>
              <a:gd name="connsiteY0" fmla="*/ 0 h 2326882"/>
              <a:gd name="connsiteX1" fmla="*/ 2980046 w 2980046"/>
              <a:gd name="connsiteY1" fmla="*/ 0 h 2326882"/>
              <a:gd name="connsiteX2" fmla="*/ 2974552 w 2980046"/>
              <a:gd name="connsiteY2" fmla="*/ 1069363 h 2326882"/>
              <a:gd name="connsiteX3" fmla="*/ 2973911 w 2980046"/>
              <a:gd name="connsiteY3" fmla="*/ 1194192 h 2326882"/>
              <a:gd name="connsiteX4" fmla="*/ 2968988 w 2980046"/>
              <a:gd name="connsiteY4" fmla="*/ 1215939 h 2326882"/>
              <a:gd name="connsiteX5" fmla="*/ 2946802 w 2980046"/>
              <a:gd name="connsiteY5" fmla="*/ 1265204 h 2326882"/>
              <a:gd name="connsiteX6" fmla="*/ 2915230 w 2980046"/>
              <a:gd name="connsiteY6" fmla="*/ 1309050 h 2326882"/>
              <a:gd name="connsiteX7" fmla="*/ 2898858 w 2980046"/>
              <a:gd name="connsiteY7" fmla="*/ 1324187 h 2326882"/>
              <a:gd name="connsiteX8" fmla="*/ 2791074 w 2980046"/>
              <a:gd name="connsiteY8" fmla="*/ 1387157 h 2326882"/>
              <a:gd name="connsiteX9" fmla="*/ 1285444 w 2980046"/>
              <a:gd name="connsiteY9" fmla="*/ 2266777 h 2326882"/>
              <a:gd name="connsiteX10" fmla="*/ 1213845 w 2980046"/>
              <a:gd name="connsiteY10" fmla="*/ 2308607 h 2326882"/>
              <a:gd name="connsiteX11" fmla="*/ 1172429 w 2980046"/>
              <a:gd name="connsiteY11" fmla="*/ 2321463 h 2326882"/>
              <a:gd name="connsiteX12" fmla="*/ 1118671 w 2980046"/>
              <a:gd name="connsiteY12" fmla="*/ 2326882 h 2326882"/>
              <a:gd name="connsiteX13" fmla="*/ 1064913 w 2980046"/>
              <a:gd name="connsiteY13" fmla="*/ 2321463 h 2326882"/>
              <a:gd name="connsiteX14" fmla="*/ 1023984 w 2980046"/>
              <a:gd name="connsiteY14" fmla="*/ 2308758 h 2326882"/>
              <a:gd name="connsiteX15" fmla="*/ 953358 w 2980046"/>
              <a:gd name="connsiteY15" fmla="*/ 2267982 h 2326882"/>
              <a:gd name="connsiteX16" fmla="*/ 0 w 2980046"/>
              <a:gd name="connsiteY16" fmla="*/ 1717561 h 2326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980046" h="2326882">
                <a:moveTo>
                  <a:pt x="0" y="0"/>
                </a:moveTo>
                <a:lnTo>
                  <a:pt x="2980046" y="0"/>
                </a:lnTo>
                <a:lnTo>
                  <a:pt x="2974552" y="1069363"/>
                </a:lnTo>
                <a:lnTo>
                  <a:pt x="2973911" y="1194192"/>
                </a:lnTo>
                <a:lnTo>
                  <a:pt x="2968988" y="1215939"/>
                </a:lnTo>
                <a:cubicBezTo>
                  <a:pt x="2963383" y="1232753"/>
                  <a:pt x="2956009" y="1249256"/>
                  <a:pt x="2946802" y="1265204"/>
                </a:cubicBezTo>
                <a:cubicBezTo>
                  <a:pt x="2937594" y="1281152"/>
                  <a:pt x="2926989" y="1295789"/>
                  <a:pt x="2915230" y="1309050"/>
                </a:cubicBezTo>
                <a:lnTo>
                  <a:pt x="2898858" y="1324187"/>
                </a:lnTo>
                <a:lnTo>
                  <a:pt x="2791074" y="1387157"/>
                </a:lnTo>
                <a:lnTo>
                  <a:pt x="1285444" y="2266777"/>
                </a:lnTo>
                <a:lnTo>
                  <a:pt x="1213845" y="2308607"/>
                </a:lnTo>
                <a:lnTo>
                  <a:pt x="1172429" y="2321463"/>
                </a:lnTo>
                <a:cubicBezTo>
                  <a:pt x="1155065" y="2325016"/>
                  <a:pt x="1137086" y="2326882"/>
                  <a:pt x="1118671" y="2326882"/>
                </a:cubicBezTo>
                <a:cubicBezTo>
                  <a:pt x="1100256" y="2326882"/>
                  <a:pt x="1082277" y="2325016"/>
                  <a:pt x="1064913" y="2321463"/>
                </a:cubicBezTo>
                <a:lnTo>
                  <a:pt x="1023984" y="2308758"/>
                </a:lnTo>
                <a:lnTo>
                  <a:pt x="953358" y="2267982"/>
                </a:lnTo>
                <a:lnTo>
                  <a:pt x="0" y="1717561"/>
                </a:lnTo>
                <a:close/>
              </a:path>
            </a:pathLst>
          </a:custGeom>
          <a:solidFill>
            <a:srgbClr val="6EAF82"/>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rgbClr val="FFDA68"/>
              </a:solidFill>
            </a:endParaRPr>
          </a:p>
        </p:txBody>
      </p:sp>
      <p:sp>
        <p:nvSpPr>
          <p:cNvPr id="8" name="TextBox 7">
            <a:extLst>
              <a:ext uri="{FF2B5EF4-FFF2-40B4-BE49-F238E27FC236}">
                <a16:creationId xmlns:a16="http://schemas.microsoft.com/office/drawing/2014/main" id="{AC8E1257-65FC-F9DA-235B-FE2B7ABF9185}"/>
              </a:ext>
            </a:extLst>
          </p:cNvPr>
          <p:cNvSpPr txBox="1"/>
          <p:nvPr userDrawn="1"/>
        </p:nvSpPr>
        <p:spPr>
          <a:xfrm>
            <a:off x="365030" y="280087"/>
            <a:ext cx="6026009" cy="923330"/>
          </a:xfrm>
          <a:prstGeom prst="rect">
            <a:avLst/>
          </a:prstGeom>
          <a:noFill/>
        </p:spPr>
        <p:txBody>
          <a:bodyPr wrap="none" rtlCol="0">
            <a:spAutoFit/>
          </a:bodyPr>
          <a:lstStyle/>
          <a:p>
            <a:r>
              <a:rPr lang="en-US" sz="5400" b="1" dirty="0" err="1">
                <a:solidFill>
                  <a:schemeClr val="bg1"/>
                </a:solidFill>
                <a:latin typeface="MASSILIA VF" pitchFamily="2" charset="77"/>
              </a:rPr>
              <a:t>CfW</a:t>
            </a:r>
            <a:r>
              <a:rPr lang="en-US" sz="5400" b="1" dirty="0">
                <a:solidFill>
                  <a:schemeClr val="bg1"/>
                </a:solidFill>
                <a:latin typeface="MASSILIA VF" pitchFamily="2" charset="77"/>
              </a:rPr>
              <a:t> </a:t>
            </a:r>
            <a:r>
              <a:rPr lang="en-US" sz="5400" b="1" dirty="0" err="1">
                <a:solidFill>
                  <a:schemeClr val="bg1"/>
                </a:solidFill>
                <a:latin typeface="MASSILIA VF" pitchFamily="2" charset="77"/>
              </a:rPr>
              <a:t>SoL</a:t>
            </a:r>
            <a:r>
              <a:rPr lang="en-US" sz="5400" b="1" dirty="0">
                <a:solidFill>
                  <a:schemeClr val="bg1"/>
                </a:solidFill>
                <a:latin typeface="MASSILIA VF" pitchFamily="2" charset="77"/>
              </a:rPr>
              <a:t> Template </a:t>
            </a:r>
          </a:p>
        </p:txBody>
      </p:sp>
      <p:sp>
        <p:nvSpPr>
          <p:cNvPr id="9" name="TextBox 8">
            <a:extLst>
              <a:ext uri="{FF2B5EF4-FFF2-40B4-BE49-F238E27FC236}">
                <a16:creationId xmlns:a16="http://schemas.microsoft.com/office/drawing/2014/main" id="{73831A49-4F77-7FA4-F2BD-26142422D9B8}"/>
              </a:ext>
            </a:extLst>
          </p:cNvPr>
          <p:cNvSpPr txBox="1"/>
          <p:nvPr userDrawn="1"/>
        </p:nvSpPr>
        <p:spPr>
          <a:xfrm>
            <a:off x="325706" y="1954306"/>
            <a:ext cx="10040400" cy="5262285"/>
          </a:xfrm>
          <a:prstGeom prst="rect">
            <a:avLst/>
          </a:prstGeom>
          <a:solidFill>
            <a:schemeClr val="bg1"/>
          </a:solidFill>
          <a:ln w="38100">
            <a:noFill/>
          </a:ln>
        </p:spPr>
        <p:txBody>
          <a:bodyPr wrap="square" lIns="180000" tIns="180000" rIns="180000" bIns="180000" rtlCol="0">
            <a:noAutofit/>
          </a:bodyPr>
          <a:lstStyle/>
          <a:p>
            <a:pPr marL="342900" indent="-342900">
              <a:buFont typeface="+mj-lt"/>
              <a:buAutoNum type="arabicPeriod"/>
            </a:pPr>
            <a:r>
              <a:rPr lang="en-GB" sz="1500" dirty="0">
                <a:latin typeface="MASSILIA VF" pitchFamily="2" charset="77"/>
              </a:rPr>
              <a:t>Start by selecting a template to use by navigating to ‘</a:t>
            </a:r>
            <a:r>
              <a:rPr lang="en-GB" sz="1500" b="1" dirty="0">
                <a:solidFill>
                  <a:srgbClr val="006758"/>
                </a:solidFill>
                <a:latin typeface="MASSILIA VF" pitchFamily="2" charset="77"/>
              </a:rPr>
              <a:t>Insert</a:t>
            </a:r>
            <a:r>
              <a:rPr lang="en-GB" sz="1500" dirty="0">
                <a:latin typeface="MASSILIA VF" pitchFamily="2" charset="77"/>
              </a:rPr>
              <a:t>’ in the top menu and find the drop down menu for ‘</a:t>
            </a:r>
            <a:r>
              <a:rPr lang="en-GB" sz="1500" b="1" dirty="0">
                <a:solidFill>
                  <a:srgbClr val="006758"/>
                </a:solidFill>
                <a:latin typeface="MASSILIA VF" pitchFamily="2" charset="77"/>
              </a:rPr>
              <a:t>New Slide</a:t>
            </a:r>
            <a:r>
              <a:rPr lang="en-GB" sz="1500" dirty="0">
                <a:latin typeface="MASSILIA VF" pitchFamily="2" charset="77"/>
              </a:rPr>
              <a:t>’. You can select your design from the available templates.</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All templates come with placeholder text. Simply click the text box and begin typing to replace the text. Please note that suggested text has been included as a placeholder in all the text boxes, this text is not visible on printed materials, exports or in presentation mode, you must type your own text into the placeholder text box or frames will not be visible.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Please ensure you are using the appropriate font ‘</a:t>
            </a:r>
            <a:r>
              <a:rPr lang="en-GB" sz="1500" b="1" dirty="0" err="1">
                <a:solidFill>
                  <a:srgbClr val="006758"/>
                </a:solidFill>
                <a:latin typeface="MASSILIA VF" pitchFamily="2" charset="77"/>
              </a:rPr>
              <a:t>Massilia</a:t>
            </a:r>
            <a:r>
              <a:rPr lang="en-GB" sz="1500" b="1" dirty="0">
                <a:solidFill>
                  <a:srgbClr val="006758"/>
                </a:solidFill>
                <a:latin typeface="MASSILIA VF" pitchFamily="2" charset="77"/>
              </a:rPr>
              <a:t> VF</a:t>
            </a:r>
            <a:r>
              <a:rPr lang="en-GB" sz="1500" dirty="0">
                <a:latin typeface="MASSILIA VF" pitchFamily="2" charset="77"/>
              </a:rPr>
              <a:t>’ in either regular or bold. If your text does not fit try reducing the text size.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The text boxes have been created so that the colours are editable if you want a mono or multicoloured scheme for a page. However please only use colours from the CQHS brand which are as follows: </a:t>
            </a:r>
            <a:r>
              <a:rPr lang="en-GB" sz="1500" dirty="0">
                <a:solidFill>
                  <a:srgbClr val="ED5A3E"/>
                </a:solidFill>
                <a:latin typeface="MASSILIA VF" pitchFamily="2" charset="77"/>
              </a:rPr>
              <a:t>Red (#ed5a3e)</a:t>
            </a:r>
            <a:r>
              <a:rPr lang="en-GB" sz="1500" dirty="0">
                <a:latin typeface="MASSILIA VF" pitchFamily="2" charset="77"/>
              </a:rPr>
              <a:t>, </a:t>
            </a:r>
            <a:r>
              <a:rPr lang="en-GB" sz="1500" dirty="0">
                <a:solidFill>
                  <a:srgbClr val="FFDA68"/>
                </a:solidFill>
                <a:latin typeface="MASSILIA VF" pitchFamily="2" charset="77"/>
              </a:rPr>
              <a:t>Yellow (#ffda68)</a:t>
            </a:r>
            <a:r>
              <a:rPr lang="en-GB" sz="1500" dirty="0">
                <a:latin typeface="MASSILIA VF" pitchFamily="2" charset="77"/>
              </a:rPr>
              <a:t>, </a:t>
            </a:r>
            <a:r>
              <a:rPr lang="en-GB" sz="1500" dirty="0">
                <a:solidFill>
                  <a:srgbClr val="FB9F53"/>
                </a:solidFill>
                <a:latin typeface="MASSILIA VF" pitchFamily="2" charset="77"/>
              </a:rPr>
              <a:t>Orange (#fb9f53)</a:t>
            </a:r>
            <a:r>
              <a:rPr lang="en-GB" sz="1500" dirty="0">
                <a:latin typeface="MASSILIA VF" pitchFamily="2" charset="77"/>
              </a:rPr>
              <a:t>, </a:t>
            </a:r>
            <a:r>
              <a:rPr lang="en-GB" sz="1500" dirty="0">
                <a:solidFill>
                  <a:srgbClr val="3A93A9"/>
                </a:solidFill>
                <a:latin typeface="MASSILIA VF" pitchFamily="2" charset="77"/>
              </a:rPr>
              <a:t>Blue (#3a93a9)</a:t>
            </a:r>
            <a:r>
              <a:rPr lang="en-GB" sz="1500" dirty="0">
                <a:latin typeface="MASSILIA VF" pitchFamily="2" charset="77"/>
              </a:rPr>
              <a:t>, </a:t>
            </a:r>
            <a:r>
              <a:rPr lang="en-GB" sz="1500" dirty="0">
                <a:solidFill>
                  <a:srgbClr val="6EAF82"/>
                </a:solidFill>
                <a:latin typeface="MASSILIA VF" pitchFamily="2" charset="77"/>
              </a:rPr>
              <a:t>Light Green (#6eaf82) </a:t>
            </a:r>
            <a:r>
              <a:rPr lang="en-GB" sz="1500" dirty="0">
                <a:latin typeface="MASSILIA VF" pitchFamily="2" charset="77"/>
              </a:rPr>
              <a:t>and </a:t>
            </a:r>
            <a:r>
              <a:rPr lang="en-GB" sz="1500" dirty="0">
                <a:solidFill>
                  <a:srgbClr val="006758"/>
                </a:solidFill>
                <a:latin typeface="MASSILIA VF" pitchFamily="2" charset="77"/>
              </a:rPr>
              <a:t>Dark Green (#006758)</a:t>
            </a:r>
            <a:r>
              <a:rPr lang="en-GB" sz="1500" dirty="0">
                <a:latin typeface="MASSILIA VF" pitchFamily="2" charset="77"/>
              </a:rPr>
              <a:t>.</a:t>
            </a:r>
            <a:br>
              <a:rPr lang="en-GB" sz="1500" dirty="0">
                <a:latin typeface="MASSILIA VF" pitchFamily="2" charset="77"/>
              </a:rPr>
            </a:br>
            <a:r>
              <a:rPr lang="en-GB" sz="1500" dirty="0">
                <a:latin typeface="MASSILIA VF" pitchFamily="2" charset="77"/>
              </a:rPr>
              <a:t/>
            </a:r>
            <a:br>
              <a:rPr lang="en-GB" sz="1500" dirty="0">
                <a:latin typeface="MASSILIA VF" pitchFamily="2" charset="77"/>
              </a:rPr>
            </a:br>
            <a:r>
              <a:rPr lang="en-GB" sz="1500" dirty="0">
                <a:latin typeface="MASSILIA VF" pitchFamily="2" charset="77"/>
              </a:rPr>
              <a:t>To change the colour of the table headings, first select the ‘Example box heading’ for each text frame and navigate to the ‘</a:t>
            </a:r>
            <a:r>
              <a:rPr lang="en-GB" sz="1500" b="1" dirty="0">
                <a:solidFill>
                  <a:srgbClr val="006758"/>
                </a:solidFill>
                <a:latin typeface="MASSILIA VF" pitchFamily="2" charset="77"/>
              </a:rPr>
              <a:t>Shape Format</a:t>
            </a:r>
            <a:r>
              <a:rPr lang="en-GB" sz="1500" dirty="0">
                <a:latin typeface="MASSILIA VF" pitchFamily="2" charset="77"/>
              </a:rPr>
              <a:t>’ tab in the menu here you should see options to change the ‘</a:t>
            </a:r>
            <a:r>
              <a:rPr lang="en-GB" sz="1500" b="1" dirty="0">
                <a:solidFill>
                  <a:srgbClr val="006758"/>
                </a:solidFill>
                <a:latin typeface="MASSILIA VF" pitchFamily="2" charset="77"/>
              </a:rPr>
              <a:t>Shape Fill</a:t>
            </a:r>
            <a:r>
              <a:rPr lang="en-GB" sz="1500" dirty="0">
                <a:latin typeface="MASSILIA VF" pitchFamily="2" charset="77"/>
              </a:rPr>
              <a:t>’, please ensure that you choose a CQHS colour.  </a:t>
            </a:r>
            <a:br>
              <a:rPr lang="en-GB" sz="1500" dirty="0">
                <a:latin typeface="MASSILIA VF" pitchFamily="2" charset="77"/>
              </a:rPr>
            </a:br>
            <a:r>
              <a:rPr lang="en-GB" sz="1500" dirty="0">
                <a:latin typeface="MASSILIA VF" pitchFamily="2" charset="77"/>
              </a:rPr>
              <a:t/>
            </a:r>
            <a:br>
              <a:rPr lang="en-GB" sz="1500" dirty="0">
                <a:latin typeface="MASSILIA VF" pitchFamily="2" charset="77"/>
              </a:rPr>
            </a:br>
            <a:r>
              <a:rPr lang="en-GB" sz="1500" dirty="0">
                <a:latin typeface="MASSILIA VF" pitchFamily="2" charset="77"/>
              </a:rPr>
              <a:t>To change the background colour to one of the CQHS colours by navigating to the ‘</a:t>
            </a:r>
            <a:r>
              <a:rPr lang="en-GB" sz="1500" b="1" dirty="0">
                <a:solidFill>
                  <a:srgbClr val="006758"/>
                </a:solidFill>
                <a:latin typeface="MASSILIA VF" pitchFamily="2" charset="77"/>
              </a:rPr>
              <a:t>Design</a:t>
            </a:r>
            <a:r>
              <a:rPr lang="en-GB" sz="1500" dirty="0">
                <a:latin typeface="MASSILIA VF" pitchFamily="2" charset="77"/>
              </a:rPr>
              <a:t>’ tab and opening the ‘</a:t>
            </a:r>
            <a:r>
              <a:rPr lang="en-GB" sz="1500" b="1" dirty="0">
                <a:solidFill>
                  <a:srgbClr val="006758"/>
                </a:solidFill>
                <a:latin typeface="MASSILIA VF" pitchFamily="2" charset="77"/>
              </a:rPr>
              <a:t>Format Pane</a:t>
            </a:r>
            <a:r>
              <a:rPr lang="en-GB" sz="1500" dirty="0">
                <a:latin typeface="MASSILIA VF" pitchFamily="2" charset="77"/>
              </a:rPr>
              <a:t>’. </a:t>
            </a:r>
          </a:p>
        </p:txBody>
      </p:sp>
      <p:sp>
        <p:nvSpPr>
          <p:cNvPr id="10" name="Rectangle 9">
            <a:extLst>
              <a:ext uri="{FF2B5EF4-FFF2-40B4-BE49-F238E27FC236}">
                <a16:creationId xmlns:a16="http://schemas.microsoft.com/office/drawing/2014/main" id="{76B24A3A-80CB-8A9A-BE10-BF4894512A54}"/>
              </a:ext>
            </a:extLst>
          </p:cNvPr>
          <p:cNvSpPr/>
          <p:nvPr userDrawn="1"/>
        </p:nvSpPr>
        <p:spPr>
          <a:xfrm>
            <a:off x="325706" y="1392194"/>
            <a:ext cx="10040400" cy="487405"/>
          </a:xfrm>
          <a:prstGeom prst="rect">
            <a:avLst/>
          </a:prstGeom>
          <a:solidFill>
            <a:srgbClr val="3A93A9"/>
          </a:solidFill>
          <a:ln w="38100">
            <a:noFill/>
          </a:ln>
        </p:spPr>
        <p:style>
          <a:lnRef idx="2">
            <a:schemeClr val="accent1">
              <a:shade val="15000"/>
            </a:schemeClr>
          </a:lnRef>
          <a:fillRef idx="1">
            <a:schemeClr val="accent1"/>
          </a:fillRef>
          <a:effectRef idx="0">
            <a:schemeClr val="accent1"/>
          </a:effectRef>
          <a:fontRef idx="minor">
            <a:schemeClr val="lt1"/>
          </a:fontRef>
        </p:style>
        <p:txBody>
          <a:bodyPr wrap="square" lIns="180000" rtlCol="0" anchor="ctr">
            <a:noAutofit/>
          </a:bodyPr>
          <a:lstStyle/>
          <a:p>
            <a:pPr algn="l"/>
            <a:r>
              <a:rPr lang="en-US" sz="2400" b="1" dirty="0">
                <a:solidFill>
                  <a:schemeClr val="bg1"/>
                </a:solidFill>
                <a:latin typeface="MASSILIA VF" pitchFamily="2" charset="77"/>
              </a:rPr>
              <a:t>How to use this template</a:t>
            </a:r>
          </a:p>
        </p:txBody>
      </p:sp>
    </p:spTree>
    <p:extLst>
      <p:ext uri="{BB962C8B-B14F-4D97-AF65-F5344CB8AC3E}">
        <p14:creationId xmlns:p14="http://schemas.microsoft.com/office/powerpoint/2010/main" val="3922335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9" name="Text Placeholder 25">
            <a:extLst>
              <a:ext uri="{FF2B5EF4-FFF2-40B4-BE49-F238E27FC236}">
                <a16:creationId xmlns:a16="http://schemas.microsoft.com/office/drawing/2014/main" id="{45F79F73-2DD0-FFCC-D4B5-E7EA2516117C}"/>
              </a:ext>
            </a:extLst>
          </p:cNvPr>
          <p:cNvSpPr>
            <a:spLocks noGrp="1"/>
          </p:cNvSpPr>
          <p:nvPr>
            <p:ph type="body" sz="quarter" idx="42" hasCustomPrompt="1"/>
          </p:nvPr>
        </p:nvSpPr>
        <p:spPr>
          <a:xfrm>
            <a:off x="325821" y="1572688"/>
            <a:ext cx="1004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8">
            <a:extLst>
              <a:ext uri="{FF2B5EF4-FFF2-40B4-BE49-F238E27FC236}">
                <a16:creationId xmlns:a16="http://schemas.microsoft.com/office/drawing/2014/main" id="{F61487A5-9EC5-7AEF-AECD-EC9C705CE2E2}"/>
              </a:ext>
            </a:extLst>
          </p:cNvPr>
          <p:cNvSpPr>
            <a:spLocks noGrp="1"/>
          </p:cNvSpPr>
          <p:nvPr>
            <p:ph type="body" sz="quarter" idx="43" hasCustomPrompt="1"/>
          </p:nvPr>
        </p:nvSpPr>
        <p:spPr>
          <a:xfrm>
            <a:off x="325821" y="1111161"/>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27503310-CA87-0474-68CD-C891F843576F}"/>
              </a:ext>
            </a:extLst>
          </p:cNvPr>
          <p:cNvSpPr>
            <a:spLocks noGrp="1"/>
          </p:cNvSpPr>
          <p:nvPr>
            <p:ph type="body" sz="quarter" idx="45" hasCustomPrompt="1"/>
          </p:nvPr>
        </p:nvSpPr>
        <p:spPr>
          <a:xfrm>
            <a:off x="325821" y="4258698"/>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408BB68A-2669-A922-C7DA-CDD662D2777D}"/>
              </a:ext>
            </a:extLst>
          </p:cNvPr>
          <p:cNvSpPr>
            <a:spLocks noGrp="1"/>
          </p:cNvSpPr>
          <p:nvPr>
            <p:ph type="body" sz="quarter" idx="54" hasCustomPrompt="1"/>
          </p:nvPr>
        </p:nvSpPr>
        <p:spPr>
          <a:xfrm>
            <a:off x="325821" y="4720226"/>
            <a:ext cx="1004052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2">
            <a:extLst>
              <a:ext uri="{FF2B5EF4-FFF2-40B4-BE49-F238E27FC236}">
                <a16:creationId xmlns:a16="http://schemas.microsoft.com/office/drawing/2014/main" id="{9BE56D7B-14C2-750D-5C69-119A400D9CC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1499253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42518EC-1234-3EDC-DA00-5A0222CA7349}"/>
              </a:ext>
            </a:extLst>
          </p:cNvPr>
          <p:cNvSpPr>
            <a:spLocks noGrp="1"/>
          </p:cNvSpPr>
          <p:nvPr>
            <p:ph type="body" sz="quarter" idx="42" hasCustomPrompt="1"/>
          </p:nvPr>
        </p:nvSpPr>
        <p:spPr>
          <a:xfrm>
            <a:off x="325821" y="867011"/>
            <a:ext cx="100402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31F6F025-3E2E-0ACE-D7A9-7B0E05D788AD}"/>
              </a:ext>
            </a:extLst>
          </p:cNvPr>
          <p:cNvSpPr>
            <a:spLocks noGrp="1"/>
          </p:cNvSpPr>
          <p:nvPr>
            <p:ph type="body" sz="quarter" idx="44" hasCustomPrompt="1"/>
          </p:nvPr>
        </p:nvSpPr>
        <p:spPr>
          <a:xfrm>
            <a:off x="325821" y="405483"/>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5" name="Text Placeholder 25">
            <a:extLst>
              <a:ext uri="{FF2B5EF4-FFF2-40B4-BE49-F238E27FC236}">
                <a16:creationId xmlns:a16="http://schemas.microsoft.com/office/drawing/2014/main" id="{105A856F-E2C3-6410-E073-17090F8C71A1}"/>
              </a:ext>
            </a:extLst>
          </p:cNvPr>
          <p:cNvSpPr>
            <a:spLocks noGrp="1"/>
          </p:cNvSpPr>
          <p:nvPr>
            <p:ph type="body" sz="quarter" idx="45" hasCustomPrompt="1"/>
          </p:nvPr>
        </p:nvSpPr>
        <p:spPr>
          <a:xfrm>
            <a:off x="325821" y="4352473"/>
            <a:ext cx="100402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4694FACE-D478-5B94-BE8B-2165CCC764B9}"/>
              </a:ext>
            </a:extLst>
          </p:cNvPr>
          <p:cNvSpPr>
            <a:spLocks noGrp="1"/>
          </p:cNvSpPr>
          <p:nvPr>
            <p:ph type="body" sz="quarter" idx="46" hasCustomPrompt="1"/>
          </p:nvPr>
        </p:nvSpPr>
        <p:spPr>
          <a:xfrm>
            <a:off x="325821" y="3890944"/>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144620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6" name="Text Placeholder 25">
            <a:extLst>
              <a:ext uri="{FF2B5EF4-FFF2-40B4-BE49-F238E27FC236}">
                <a16:creationId xmlns:a16="http://schemas.microsoft.com/office/drawing/2014/main" id="{B5D4684B-EDC8-6D10-5CBD-4E02798EC882}"/>
              </a:ext>
            </a:extLst>
          </p:cNvPr>
          <p:cNvSpPr>
            <a:spLocks noGrp="1"/>
          </p:cNvSpPr>
          <p:nvPr>
            <p:ph type="body" sz="quarter" idx="26" hasCustomPrompt="1"/>
          </p:nvPr>
        </p:nvSpPr>
        <p:spPr>
          <a:xfrm>
            <a:off x="325706" y="1572774"/>
            <a:ext cx="493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5">
            <a:extLst>
              <a:ext uri="{FF2B5EF4-FFF2-40B4-BE49-F238E27FC236}">
                <a16:creationId xmlns:a16="http://schemas.microsoft.com/office/drawing/2014/main" id="{A4A98C5E-27F7-A7ED-FCD3-9BD4540B7A2F}"/>
              </a:ext>
            </a:extLst>
          </p:cNvPr>
          <p:cNvSpPr>
            <a:spLocks noGrp="1"/>
          </p:cNvSpPr>
          <p:nvPr>
            <p:ph type="body" sz="quarter" idx="39" hasCustomPrompt="1"/>
          </p:nvPr>
        </p:nvSpPr>
        <p:spPr>
          <a:xfrm>
            <a:off x="5426906" y="1572688"/>
            <a:ext cx="4939201"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71F89511-5D7C-3A3A-5B8D-46F9AA508CC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8" name="Text Placeholder 8">
            <a:extLst>
              <a:ext uri="{FF2B5EF4-FFF2-40B4-BE49-F238E27FC236}">
                <a16:creationId xmlns:a16="http://schemas.microsoft.com/office/drawing/2014/main" id="{A48E82C4-3996-4D81-94EE-4C7F1E18E47A}"/>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
            <a:extLst>
              <a:ext uri="{FF2B5EF4-FFF2-40B4-BE49-F238E27FC236}">
                <a16:creationId xmlns:a16="http://schemas.microsoft.com/office/drawing/2014/main" id="{EB91BD14-9F8D-C15A-A1DE-321CCBCD9F6F}"/>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467503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B4DCA7A9-0140-CE43-9785-181081622076}"/>
              </a:ext>
            </a:extLst>
          </p:cNvPr>
          <p:cNvSpPr>
            <a:spLocks noGrp="1"/>
          </p:cNvSpPr>
          <p:nvPr>
            <p:ph type="body" sz="quarter" idx="42" hasCustomPrompt="1"/>
          </p:nvPr>
        </p:nvSpPr>
        <p:spPr>
          <a:xfrm>
            <a:off x="325821" y="867011"/>
            <a:ext cx="4939085"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09CDD6D2-C8E5-9460-AB29-A99DF86CEE84}"/>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8">
            <a:extLst>
              <a:ext uri="{FF2B5EF4-FFF2-40B4-BE49-F238E27FC236}">
                <a16:creationId xmlns:a16="http://schemas.microsoft.com/office/drawing/2014/main" id="{689E149A-77F8-696F-8D2C-E49F530BBF79}"/>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16B83445-B6E4-87DC-9F62-E4ACB1DF1B84}"/>
              </a:ext>
            </a:extLst>
          </p:cNvPr>
          <p:cNvSpPr>
            <a:spLocks noGrp="1"/>
          </p:cNvSpPr>
          <p:nvPr>
            <p:ph type="body" sz="quarter" idx="46" hasCustomPrompt="1"/>
          </p:nvPr>
        </p:nvSpPr>
        <p:spPr>
          <a:xfrm>
            <a:off x="5426906" y="867011"/>
            <a:ext cx="4939201"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1602930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8"/>
            <a:ext cx="322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0" name="Text Placeholder 2">
            <a:extLst>
              <a:ext uri="{FF2B5EF4-FFF2-40B4-BE49-F238E27FC236}">
                <a16:creationId xmlns:a16="http://schemas.microsoft.com/office/drawing/2014/main" id="{1F5ED820-9C1C-E964-323E-B2D635C61D0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296156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164"/>
            <a:ext cx="3229200" cy="63482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691422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7" name="Text Placeholder 25">
            <a:extLst>
              <a:ext uri="{FF2B5EF4-FFF2-40B4-BE49-F238E27FC236}">
                <a16:creationId xmlns:a16="http://schemas.microsoft.com/office/drawing/2014/main" id="{FBEBD435-D3B3-4A0A-FEC5-186F4132438E}"/>
              </a:ext>
            </a:extLst>
          </p:cNvPr>
          <p:cNvSpPr>
            <a:spLocks noGrp="1"/>
          </p:cNvSpPr>
          <p:nvPr>
            <p:ph type="body" sz="quarter" idx="26" hasCustomPrompt="1"/>
          </p:nvPr>
        </p:nvSpPr>
        <p:spPr>
          <a:xfrm>
            <a:off x="325706" y="1582630"/>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112110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320131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28152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9E27A9FA-1115-DEBD-D443-F7CAD524493F}"/>
              </a:ext>
            </a:extLst>
          </p:cNvPr>
          <p:cNvSpPr>
            <a:spLocks noGrp="1"/>
          </p:cNvSpPr>
          <p:nvPr>
            <p:ph type="body" sz="quarter" idx="54" hasCustomPrompt="1"/>
          </p:nvPr>
        </p:nvSpPr>
        <p:spPr>
          <a:xfrm>
            <a:off x="325706" y="5743052"/>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DA8A45F7-D732-2290-E7F0-C2FDCA8F1FF7}"/>
              </a:ext>
            </a:extLst>
          </p:cNvPr>
          <p:cNvSpPr>
            <a:spLocks noGrp="1"/>
          </p:cNvSpPr>
          <p:nvPr>
            <p:ph type="body" sz="quarter" idx="55" hasCustomPrompt="1"/>
          </p:nvPr>
        </p:nvSpPr>
        <p:spPr>
          <a:xfrm>
            <a:off x="325706" y="3662841"/>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D4C950E-F1B3-FDD0-F59F-4E78D125D5A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336078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21.xml"/><Relationship Id="rId7"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4331610"/>
      </p:ext>
    </p:extLst>
  </p:cSld>
  <p:clrMap bg1="lt1" tx1="dk1" bg2="lt2" tx2="dk2" accent1="accent1" accent2="accent2" accent3="accent3" accent4="accent4" accent5="accent5" accent6="accent6" hlink="hlink" folHlink="folHlink"/>
  <p:sldLayoutIdLst>
    <p:sldLayoutId id="2147483691" r:id="rId1"/>
    <p:sldLayoutId id="2147483703" r:id="rId2"/>
    <p:sldLayoutId id="2147483689" r:id="rId3"/>
    <p:sldLayoutId id="2147483704" r:id="rId4"/>
    <p:sldLayoutId id="2147483690" r:id="rId5"/>
    <p:sldLayoutId id="2147483705" r:id="rId6"/>
    <p:sldLayoutId id="2147483695" r:id="rId7"/>
    <p:sldLayoutId id="2147483706" r:id="rId8"/>
    <p:sldLayoutId id="2147483693" r:id="rId9"/>
    <p:sldLayoutId id="2147483726" r:id="rId10"/>
    <p:sldLayoutId id="2147483692" r:id="rId11"/>
    <p:sldLayoutId id="2147483727" r:id="rId12"/>
    <p:sldLayoutId id="2147483685" r:id="rId13"/>
    <p:sldLayoutId id="2147483702" r:id="rId14"/>
    <p:sldLayoutId id="2147483688" r:id="rId15"/>
    <p:sldLayoutId id="2147483729" r:id="rId16"/>
    <p:sldLayoutId id="2147483701" r:id="rId17"/>
    <p:sldLayoutId id="2147483728" r:id="rId18"/>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431887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77589"/>
      </p:ext>
    </p:extLst>
  </p:cSld>
  <p:clrMap bg1="lt1" tx1="dk1" bg2="lt2" tx2="dk2" accent1="accent1" accent2="accent2" accent3="accent3" accent4="accent4" accent5="accent5" accent6="accent6" hlink="hlink" folHlink="folHlink"/>
  <p:sldLayoutIdLst>
    <p:sldLayoutId id="214748372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FBBF8BF-A92B-F120-E43F-4B32EFFAC58A}"/>
              </a:ext>
            </a:extLst>
          </p:cNvPr>
          <p:cNvSpPr>
            <a:spLocks noGrp="1"/>
          </p:cNvSpPr>
          <p:nvPr>
            <p:ph type="body" sz="quarter" idx="26"/>
          </p:nvPr>
        </p:nvSpPr>
        <p:spPr/>
        <p:txBody>
          <a:bodyPr/>
          <a:lstStyle/>
          <a:p>
            <a:r>
              <a:rPr lang="en-US" dirty="0" smtClean="0"/>
              <a:t>7</a:t>
            </a:r>
            <a:endParaRPr lang="en-US" dirty="0"/>
          </a:p>
        </p:txBody>
      </p:sp>
      <p:sp>
        <p:nvSpPr>
          <p:cNvPr id="3" name="Text Placeholder 2">
            <a:extLst>
              <a:ext uri="{FF2B5EF4-FFF2-40B4-BE49-F238E27FC236}">
                <a16:creationId xmlns:a16="http://schemas.microsoft.com/office/drawing/2014/main" id="{8E59814D-5AD3-8600-B444-BA4F6B1EE6C7}"/>
              </a:ext>
            </a:extLst>
          </p:cNvPr>
          <p:cNvSpPr>
            <a:spLocks noGrp="1"/>
          </p:cNvSpPr>
          <p:nvPr>
            <p:ph type="body" sz="quarter" idx="38"/>
          </p:nvPr>
        </p:nvSpPr>
        <p:spPr/>
        <p:txBody>
          <a:bodyPr/>
          <a:lstStyle/>
          <a:p>
            <a:r>
              <a:rPr lang="en-US" dirty="0"/>
              <a:t>Year Group</a:t>
            </a:r>
          </a:p>
        </p:txBody>
      </p:sp>
      <p:sp>
        <p:nvSpPr>
          <p:cNvPr id="4" name="Text Placeholder 3">
            <a:extLst>
              <a:ext uri="{FF2B5EF4-FFF2-40B4-BE49-F238E27FC236}">
                <a16:creationId xmlns:a16="http://schemas.microsoft.com/office/drawing/2014/main" id="{0DAA6F0D-610C-FAC4-45D4-3DC94F610366}"/>
              </a:ext>
            </a:extLst>
          </p:cNvPr>
          <p:cNvSpPr>
            <a:spLocks noGrp="1"/>
          </p:cNvSpPr>
          <p:nvPr>
            <p:ph type="body" sz="quarter" idx="39"/>
          </p:nvPr>
        </p:nvSpPr>
        <p:spPr/>
        <p:txBody>
          <a:bodyPr/>
          <a:lstStyle/>
          <a:p>
            <a:r>
              <a:rPr lang="en-US" dirty="0" smtClean="0"/>
              <a:t>Algebraic Thinking</a:t>
            </a:r>
            <a:endParaRPr lang="en-US" dirty="0"/>
          </a:p>
        </p:txBody>
      </p:sp>
      <p:sp>
        <p:nvSpPr>
          <p:cNvPr id="5" name="Text Placeholder 4">
            <a:extLst>
              <a:ext uri="{FF2B5EF4-FFF2-40B4-BE49-F238E27FC236}">
                <a16:creationId xmlns:a16="http://schemas.microsoft.com/office/drawing/2014/main" id="{921F691E-9680-C54C-9C40-12B3B6E54F63}"/>
              </a:ext>
            </a:extLst>
          </p:cNvPr>
          <p:cNvSpPr>
            <a:spLocks noGrp="1"/>
          </p:cNvSpPr>
          <p:nvPr>
            <p:ph type="body" sz="quarter" idx="40"/>
          </p:nvPr>
        </p:nvSpPr>
        <p:spPr/>
        <p:txBody>
          <a:bodyPr/>
          <a:lstStyle/>
          <a:p>
            <a:r>
              <a:rPr lang="en-US" sz="2400" dirty="0"/>
              <a:t>Unit/ Topic</a:t>
            </a:r>
          </a:p>
        </p:txBody>
      </p:sp>
      <p:sp>
        <p:nvSpPr>
          <p:cNvPr id="6" name="Text Placeholder 5">
            <a:extLst>
              <a:ext uri="{FF2B5EF4-FFF2-40B4-BE49-F238E27FC236}">
                <a16:creationId xmlns:a16="http://schemas.microsoft.com/office/drawing/2014/main" id="{A5D75CEE-E94F-5248-B169-4EC354D7ED9D}"/>
              </a:ext>
            </a:extLst>
          </p:cNvPr>
          <p:cNvSpPr>
            <a:spLocks noGrp="1"/>
          </p:cNvSpPr>
          <p:nvPr>
            <p:ph type="body" sz="quarter" idx="41"/>
          </p:nvPr>
        </p:nvSpPr>
        <p:spPr/>
        <p:txBody>
          <a:bodyPr/>
          <a:lstStyle/>
          <a:p>
            <a:r>
              <a:rPr lang="en-US" dirty="0" err="1"/>
              <a:t>Connah’s</a:t>
            </a:r>
            <a:r>
              <a:rPr lang="en-US" dirty="0"/>
              <a:t> Quay High School</a:t>
            </a:r>
          </a:p>
        </p:txBody>
      </p:sp>
      <p:sp>
        <p:nvSpPr>
          <p:cNvPr id="7" name="Text Placeholder 6">
            <a:extLst>
              <a:ext uri="{FF2B5EF4-FFF2-40B4-BE49-F238E27FC236}">
                <a16:creationId xmlns:a16="http://schemas.microsoft.com/office/drawing/2014/main" id="{C6B88AD4-E1B5-E41D-F43A-F051B81398C9}"/>
              </a:ext>
            </a:extLst>
          </p:cNvPr>
          <p:cNvSpPr>
            <a:spLocks noGrp="1"/>
          </p:cNvSpPr>
          <p:nvPr>
            <p:ph type="body" sz="quarter" idx="42"/>
          </p:nvPr>
        </p:nvSpPr>
        <p:spPr/>
        <p:txBody>
          <a:bodyPr/>
          <a:lstStyle/>
          <a:p>
            <a:r>
              <a:rPr lang="en-US" dirty="0"/>
              <a:t>Curriculum for Wales Scheme of Learning:</a:t>
            </a:r>
            <a:br>
              <a:rPr lang="en-US" dirty="0"/>
            </a:br>
            <a:r>
              <a:rPr lang="en-US" sz="4800" dirty="0" smtClean="0"/>
              <a:t>Mathematics and Numeracy</a:t>
            </a:r>
            <a:endParaRPr lang="en-US" sz="4800" dirty="0"/>
          </a:p>
        </p:txBody>
      </p:sp>
      <p:pic>
        <p:nvPicPr>
          <p:cNvPr id="8" name="Picture 7" descr="A white line drawing of a calculator ruler and a calculator&#10;&#10;Description automatically generated">
            <a:extLst>
              <a:ext uri="{FF2B5EF4-FFF2-40B4-BE49-F238E27FC236}">
                <a16:creationId xmlns:a16="http://schemas.microsoft.com/office/drawing/2014/main" id="{3EE0ED53-2ABF-DBAD-FD24-A916C9E28FBB}"/>
              </a:ext>
            </a:extLst>
          </p:cNvPr>
          <p:cNvPicPr>
            <a:picLocks noChangeAspect="1"/>
          </p:cNvPicPr>
          <p:nvPr/>
        </p:nvPicPr>
        <p:blipFill>
          <a:blip r:embed="rId2"/>
          <a:stretch>
            <a:fillRect/>
          </a:stretch>
        </p:blipFill>
        <p:spPr>
          <a:xfrm>
            <a:off x="6832002" y="233914"/>
            <a:ext cx="3159544" cy="3159544"/>
          </a:xfrm>
          <a:prstGeom prst="rect">
            <a:avLst/>
          </a:prstGeom>
        </p:spPr>
      </p:pic>
    </p:spTree>
    <p:extLst>
      <p:ext uri="{BB962C8B-B14F-4D97-AF65-F5344CB8AC3E}">
        <p14:creationId xmlns:p14="http://schemas.microsoft.com/office/powerpoint/2010/main" val="11930171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C753A5-51E1-7A44-E9A0-95DE87F723AA}"/>
              </a:ext>
            </a:extLst>
          </p:cNvPr>
          <p:cNvSpPr>
            <a:spLocks noGrp="1"/>
          </p:cNvSpPr>
          <p:nvPr>
            <p:ph type="body" sz="quarter" idx="42"/>
          </p:nvPr>
        </p:nvSpPr>
        <p:spPr/>
        <p:txBody>
          <a:bodyPr>
            <a:normAutofit/>
          </a:bodyPr>
          <a:lstStyle/>
          <a:p>
            <a:r>
              <a:rPr lang="en-US" sz="900" b="1" dirty="0"/>
              <a:t>The number system is used to represent and compare relationships between numbers and quantities.</a:t>
            </a:r>
          </a:p>
          <a:p>
            <a:r>
              <a:rPr lang="en-US" sz="900" dirty="0"/>
              <a:t>Numbers are the symbol system for describing and comparing quantities. This will be the first abstract concept that learners meet in mathematics, and it helps to establish the principles of logical reasoning. In mathematics the number system provides learners with a basis for algebraic, statistical, probabilistic and geometrical reasoning, as well as for financial calculation and decision-making.</a:t>
            </a:r>
          </a:p>
          <a:p>
            <a:r>
              <a:rPr lang="en-US" sz="900" dirty="0"/>
              <a:t>Knowledge of, and competence in, number and quantities are fundamental to learners’ confident participation in the world, and provide a foundation for further study and for employment. Computational fluency is essential for problem-solving and progressing in all areas of learning and experience. Fluency is developed through using the four basic arithmetic operations and acquiring an understanding of the relationship between them. This leads to preparing the way for using algebraic </a:t>
            </a:r>
            <a:r>
              <a:rPr lang="en-US" sz="900" dirty="0" err="1"/>
              <a:t>symbolisation</a:t>
            </a:r>
            <a:r>
              <a:rPr lang="en-US" sz="900" dirty="0"/>
              <a:t> successfully.</a:t>
            </a:r>
          </a:p>
          <a:p>
            <a:endParaRPr lang="en-US" sz="900" dirty="0"/>
          </a:p>
          <a:p>
            <a:endParaRPr lang="en-US" sz="900" dirty="0"/>
          </a:p>
        </p:txBody>
      </p:sp>
      <p:sp>
        <p:nvSpPr>
          <p:cNvPr id="3" name="Text Placeholder 2">
            <a:extLst>
              <a:ext uri="{FF2B5EF4-FFF2-40B4-BE49-F238E27FC236}">
                <a16:creationId xmlns:a16="http://schemas.microsoft.com/office/drawing/2014/main" id="{4DCACD9D-747D-8730-D752-62E05D93C009}"/>
              </a:ext>
            </a:extLst>
          </p:cNvPr>
          <p:cNvSpPr>
            <a:spLocks noGrp="1"/>
          </p:cNvSpPr>
          <p:nvPr>
            <p:ph type="body" sz="quarter" idx="43"/>
          </p:nvPr>
        </p:nvSpPr>
        <p:spPr>
          <a:solidFill>
            <a:srgbClr val="ED5A3E"/>
          </a:solidFill>
        </p:spPr>
        <p:txBody>
          <a:bodyPr/>
          <a:lstStyle/>
          <a:p>
            <a:r>
              <a:rPr lang="en-US" sz="1400" dirty="0"/>
              <a:t>Number Systems</a:t>
            </a:r>
          </a:p>
        </p:txBody>
      </p:sp>
      <p:sp>
        <p:nvSpPr>
          <p:cNvPr id="4" name="Text Placeholder 3">
            <a:extLst>
              <a:ext uri="{FF2B5EF4-FFF2-40B4-BE49-F238E27FC236}">
                <a16:creationId xmlns:a16="http://schemas.microsoft.com/office/drawing/2014/main" id="{66E28811-6CF4-4835-F7D4-91B453BC0A64}"/>
              </a:ext>
            </a:extLst>
          </p:cNvPr>
          <p:cNvSpPr>
            <a:spLocks noGrp="1"/>
          </p:cNvSpPr>
          <p:nvPr>
            <p:ph type="body" sz="quarter" idx="45"/>
          </p:nvPr>
        </p:nvSpPr>
        <p:spPr>
          <a:solidFill>
            <a:srgbClr val="ED5A3E"/>
          </a:solidFill>
        </p:spPr>
        <p:txBody>
          <a:bodyPr/>
          <a:lstStyle/>
          <a:p>
            <a:r>
              <a:rPr lang="en-US" sz="1400" dirty="0"/>
              <a:t>Geometry</a:t>
            </a:r>
          </a:p>
        </p:txBody>
      </p:sp>
      <p:sp>
        <p:nvSpPr>
          <p:cNvPr id="5" name="Text Placeholder 4">
            <a:extLst>
              <a:ext uri="{FF2B5EF4-FFF2-40B4-BE49-F238E27FC236}">
                <a16:creationId xmlns:a16="http://schemas.microsoft.com/office/drawing/2014/main" id="{B21294D3-126A-E4A2-9988-FAF78C7B7328}"/>
              </a:ext>
            </a:extLst>
          </p:cNvPr>
          <p:cNvSpPr>
            <a:spLocks noGrp="1"/>
          </p:cNvSpPr>
          <p:nvPr>
            <p:ph type="body" sz="quarter" idx="40"/>
          </p:nvPr>
        </p:nvSpPr>
        <p:spPr>
          <a:solidFill>
            <a:srgbClr val="ED5A3E"/>
          </a:solidFill>
        </p:spPr>
        <p:txBody>
          <a:bodyPr/>
          <a:lstStyle/>
          <a:p>
            <a:r>
              <a:rPr lang="en-US" sz="1400" dirty="0"/>
              <a:t>Algebra</a:t>
            </a:r>
          </a:p>
        </p:txBody>
      </p:sp>
      <p:sp>
        <p:nvSpPr>
          <p:cNvPr id="6" name="Text Placeholder 5">
            <a:extLst>
              <a:ext uri="{FF2B5EF4-FFF2-40B4-BE49-F238E27FC236}">
                <a16:creationId xmlns:a16="http://schemas.microsoft.com/office/drawing/2014/main" id="{25C07CEA-84F6-8C26-6F95-D4919D0C9E00}"/>
              </a:ext>
            </a:extLst>
          </p:cNvPr>
          <p:cNvSpPr>
            <a:spLocks noGrp="1"/>
          </p:cNvSpPr>
          <p:nvPr>
            <p:ph type="body" sz="quarter" idx="46"/>
          </p:nvPr>
        </p:nvSpPr>
        <p:spPr/>
        <p:txBody>
          <a:bodyPr>
            <a:normAutofit/>
          </a:bodyPr>
          <a:lstStyle/>
          <a:p>
            <a:r>
              <a:rPr lang="en-US" sz="900" b="1" dirty="0"/>
              <a:t>Algebra uses symbol systems to express the structure of mathematical relationships.</a:t>
            </a:r>
          </a:p>
          <a:p>
            <a:r>
              <a:rPr lang="en-US" sz="900" dirty="0"/>
              <a:t>Algebra is the study of structures abstracted from computations and relations, and provides a way to make </a:t>
            </a:r>
            <a:r>
              <a:rPr lang="en-US" sz="900" dirty="0" err="1"/>
              <a:t>generalisations</a:t>
            </a:r>
            <a:r>
              <a:rPr lang="en-US" sz="900" dirty="0"/>
              <a:t>. Algebraic thinking moves away from context to structure and relationships. This powerful approach provides learners with the means to abstract important features and to detect and express mathematical structures of situations in order to solve problems. Algebra is a unifying thread running through the fabric of mathematics.</a:t>
            </a:r>
          </a:p>
          <a:p>
            <a:r>
              <a:rPr lang="en-US" sz="900" dirty="0"/>
              <a:t>Algebraic thinking is essential for reasoning, modelling and solving problems in mathematics and in a wide range of real-world contexts, including technology and finance. Making connections between arithmetic and algebra develops skills for abstract reasoning from an early age.</a:t>
            </a:r>
          </a:p>
          <a:p>
            <a:endParaRPr lang="en-US" sz="900" dirty="0"/>
          </a:p>
          <a:p>
            <a:endParaRPr lang="en-US" sz="900" dirty="0"/>
          </a:p>
        </p:txBody>
      </p:sp>
      <p:sp>
        <p:nvSpPr>
          <p:cNvPr id="7" name="Text Placeholder 6">
            <a:extLst>
              <a:ext uri="{FF2B5EF4-FFF2-40B4-BE49-F238E27FC236}">
                <a16:creationId xmlns:a16="http://schemas.microsoft.com/office/drawing/2014/main" id="{BDD7FD74-35A3-EF60-F452-855DE37DE23F}"/>
              </a:ext>
            </a:extLst>
          </p:cNvPr>
          <p:cNvSpPr>
            <a:spLocks noGrp="1"/>
          </p:cNvSpPr>
          <p:nvPr>
            <p:ph type="body" sz="quarter" idx="48"/>
          </p:nvPr>
        </p:nvSpPr>
        <p:spPr>
          <a:solidFill>
            <a:srgbClr val="ED5A3E"/>
          </a:solidFill>
        </p:spPr>
        <p:txBody>
          <a:bodyPr/>
          <a:lstStyle/>
          <a:p>
            <a:r>
              <a:rPr lang="en-US" sz="1400" dirty="0"/>
              <a:t>Statistics</a:t>
            </a:r>
          </a:p>
        </p:txBody>
      </p:sp>
      <p:sp>
        <p:nvSpPr>
          <p:cNvPr id="8" name="Text Placeholder 7">
            <a:extLst>
              <a:ext uri="{FF2B5EF4-FFF2-40B4-BE49-F238E27FC236}">
                <a16:creationId xmlns:a16="http://schemas.microsoft.com/office/drawing/2014/main" id="{97EB6683-88F8-01FA-20AA-E88062DEF1CC}"/>
              </a:ext>
            </a:extLst>
          </p:cNvPr>
          <p:cNvSpPr>
            <a:spLocks noGrp="1"/>
          </p:cNvSpPr>
          <p:nvPr>
            <p:ph type="body" sz="quarter" idx="54"/>
          </p:nvPr>
        </p:nvSpPr>
        <p:spPr/>
        <p:txBody>
          <a:bodyPr>
            <a:normAutofit/>
          </a:bodyPr>
          <a:lstStyle/>
          <a:p>
            <a:r>
              <a:rPr lang="en-US" sz="900" b="1" dirty="0"/>
              <a:t>Geometry focuses on relationships involving shape, space and position, and measurement focuses on quantifying phenomena in the physical world.</a:t>
            </a:r>
          </a:p>
          <a:p>
            <a:r>
              <a:rPr lang="en-US" sz="900" dirty="0"/>
              <a:t>Geometry involves playing with, manipulating, comparing, naming and classifying shapes and structures. The study of geometry encourages the development and use of conjecture, deductive reasoning and proof. Measurement allows the magnitude of spatial and abstract features to be quantified, using a variety of standard and non-standard units. It can also support the development of numerical reasoning.</a:t>
            </a:r>
          </a:p>
          <a:p>
            <a:r>
              <a:rPr lang="en-US" sz="900" dirty="0"/>
              <a:t>Reasoning about the sizes and properties of shapes and their surrounding spaces helps learners to make sense of the physical world and the world of mathematical shapes. Geometry and measurement have applications in many fields, including art, construction, science and technology, engineering, and astronomy.</a:t>
            </a:r>
          </a:p>
          <a:p>
            <a:endParaRPr lang="en-US" sz="900" dirty="0"/>
          </a:p>
          <a:p>
            <a:endParaRPr lang="en-US" sz="900" dirty="0"/>
          </a:p>
        </p:txBody>
      </p:sp>
      <p:sp>
        <p:nvSpPr>
          <p:cNvPr id="9" name="Text Placeholder 8">
            <a:extLst>
              <a:ext uri="{FF2B5EF4-FFF2-40B4-BE49-F238E27FC236}">
                <a16:creationId xmlns:a16="http://schemas.microsoft.com/office/drawing/2014/main" id="{EB471203-1AAC-9AB9-5F39-2F8AA3FA98B7}"/>
              </a:ext>
            </a:extLst>
          </p:cNvPr>
          <p:cNvSpPr>
            <a:spLocks noGrp="1"/>
          </p:cNvSpPr>
          <p:nvPr>
            <p:ph type="body" sz="quarter" idx="55"/>
          </p:nvPr>
        </p:nvSpPr>
        <p:spPr/>
        <p:txBody>
          <a:bodyPr>
            <a:normAutofit/>
          </a:bodyPr>
          <a:lstStyle/>
          <a:p>
            <a:r>
              <a:rPr lang="en-US" sz="900" b="1" dirty="0"/>
              <a:t>Statistics represent data, probability models chance, and both support informed inferences and decisions.</a:t>
            </a:r>
          </a:p>
          <a:p>
            <a:r>
              <a:rPr lang="en-US" sz="900" dirty="0"/>
              <a:t>Statistics is the practice of collecting, manipulating and </a:t>
            </a:r>
            <a:r>
              <a:rPr lang="en-US" sz="900" dirty="0" err="1"/>
              <a:t>analysing</a:t>
            </a:r>
            <a:r>
              <a:rPr lang="en-US" sz="900" dirty="0"/>
              <a:t> data, allowing representation and </a:t>
            </a:r>
            <a:r>
              <a:rPr lang="en-US" sz="900" dirty="0" err="1"/>
              <a:t>generalisation</a:t>
            </a:r>
            <a:r>
              <a:rPr lang="en-US" sz="900" dirty="0"/>
              <a:t> of information. Probability is the mathematical study of chance, enabling predictions of the likelihood of events occurring. Statistics and probability rely on the application and manipulation of number and algebra.</a:t>
            </a:r>
          </a:p>
          <a:p>
            <a:r>
              <a:rPr lang="en-US" sz="900" dirty="0"/>
              <a:t>Managing data and representing information effectively provide learners with the means to test hypotheses, draw conclusions and make predictions. The process of reasoning with statistics and probability, and evaluating their reliability, develops critical thinking and analytical skills that are fundamental to enabling learners to make ethical and informed decisions.</a:t>
            </a:r>
          </a:p>
          <a:p>
            <a:endParaRPr lang="en-US" sz="900" dirty="0"/>
          </a:p>
          <a:p>
            <a:endParaRPr lang="en-US" sz="900" dirty="0"/>
          </a:p>
        </p:txBody>
      </p:sp>
      <p:sp>
        <p:nvSpPr>
          <p:cNvPr id="10" name="Text Placeholder 9">
            <a:extLst>
              <a:ext uri="{FF2B5EF4-FFF2-40B4-BE49-F238E27FC236}">
                <a16:creationId xmlns:a16="http://schemas.microsoft.com/office/drawing/2014/main" id="{F7015ABF-D628-F26A-7A41-67762E172A91}"/>
              </a:ext>
            </a:extLst>
          </p:cNvPr>
          <p:cNvSpPr>
            <a:spLocks noGrp="1"/>
          </p:cNvSpPr>
          <p:nvPr>
            <p:ph type="body" sz="quarter" idx="56"/>
          </p:nvPr>
        </p:nvSpPr>
        <p:spPr/>
        <p:txBody>
          <a:bodyPr/>
          <a:lstStyle/>
          <a:p>
            <a:r>
              <a:rPr lang="en-US" dirty="0"/>
              <a:t>Statements of What Matters</a:t>
            </a:r>
          </a:p>
        </p:txBody>
      </p:sp>
    </p:spTree>
    <p:extLst>
      <p:ext uri="{BB962C8B-B14F-4D97-AF65-F5344CB8AC3E}">
        <p14:creationId xmlns:p14="http://schemas.microsoft.com/office/powerpoint/2010/main" val="24584320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a:normAutofit/>
          </a:bodyPr>
          <a:lstStyle/>
          <a:p>
            <a:pPr marL="285750" indent="-285750" fontAlgn="base">
              <a:spcBef>
                <a:spcPts val="0"/>
              </a:spcBef>
              <a:buFont typeface="Arial" panose="020B0604020202020204" pitchFamily="34" charset="0"/>
              <a:buChar char="•"/>
            </a:pPr>
            <a:r>
              <a:rPr lang="en-GB" sz="1200" dirty="0"/>
              <a:t>I have explored patterns of numbers and shape. I can recognise, copy and generate sequences of numbers and visual patterns. </a:t>
            </a:r>
            <a:endParaRPr lang="en-GB" sz="1200" dirty="0" smtClean="0"/>
          </a:p>
          <a:p>
            <a:pPr marL="285750" indent="-285750" fontAlgn="base">
              <a:spcBef>
                <a:spcPts val="0"/>
              </a:spcBef>
              <a:buFont typeface="Arial" panose="020B0604020202020204" pitchFamily="34" charset="0"/>
              <a:buChar char="•"/>
            </a:pPr>
            <a:endParaRPr lang="en-GB" sz="1200" dirty="0"/>
          </a:p>
          <a:p>
            <a:pPr marL="285750" indent="-285750" fontAlgn="base">
              <a:spcBef>
                <a:spcPts val="0"/>
              </a:spcBef>
              <a:buFont typeface="Arial" panose="020B0604020202020204" pitchFamily="34" charset="0"/>
              <a:buChar char="•"/>
            </a:pPr>
            <a:r>
              <a:rPr lang="en-GB" sz="1200" dirty="0"/>
              <a:t>I can use the equals sign to indicate that both sides of a number sentence have the same value and I can use inequality signs when comparing quantities to indicate more or less than. </a:t>
            </a:r>
          </a:p>
          <a:p>
            <a:pPr marL="285750" indent="-285750" fontAlgn="base">
              <a:spcBef>
                <a:spcPts val="0"/>
              </a:spcBef>
              <a:buFont typeface="Arial" panose="020B0604020202020204" pitchFamily="34" charset="0"/>
              <a:buChar char="•"/>
            </a:pPr>
            <a:r>
              <a:rPr lang="en-GB" sz="1200" dirty="0"/>
              <a:t>I have explored commutativity with addition and multiplication and I can recognise when two different numerical expressions describe the same situation but are written in different ways. </a:t>
            </a:r>
            <a:endParaRPr lang="en-GB" sz="1200" dirty="0" smtClean="0"/>
          </a:p>
          <a:p>
            <a:pPr marL="285750" indent="-285750" fontAlgn="base">
              <a:spcBef>
                <a:spcPts val="0"/>
              </a:spcBef>
              <a:buFont typeface="Arial" panose="020B0604020202020204" pitchFamily="34" charset="0"/>
              <a:buChar char="•"/>
            </a:pPr>
            <a:endParaRPr lang="en-GB" sz="1200" dirty="0"/>
          </a:p>
          <a:p>
            <a:pPr marL="285750" indent="-285750" fontAlgn="base">
              <a:spcBef>
                <a:spcPts val="0"/>
              </a:spcBef>
              <a:buFont typeface="Arial" panose="020B0604020202020204" pitchFamily="34" charset="0"/>
              <a:buChar char="•"/>
            </a:pPr>
            <a:r>
              <a:rPr lang="en-GB" sz="1200" dirty="0"/>
              <a:t>I can find missing numbers when number bonds and multiplication facts are not complete. </a:t>
            </a:r>
          </a:p>
          <a:p>
            <a:pPr>
              <a:spcBef>
                <a:spcPts val="0"/>
              </a:spcBef>
            </a:pPr>
            <a:endParaRPr lang="en-US" sz="800" dirty="0"/>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dirty="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a:xfrm>
            <a:off x="3741259" y="1572688"/>
            <a:ext cx="3229508" cy="5643904"/>
          </a:xfrm>
        </p:spPr>
        <p:txBody>
          <a:bodyPr>
            <a:normAutofit/>
          </a:bodyPr>
          <a:lstStyle/>
          <a:p>
            <a:pPr marL="171450" indent="-171450" fontAlgn="base">
              <a:spcBef>
                <a:spcPts val="0"/>
              </a:spcBef>
              <a:buFont typeface="Arial" panose="020B0604020202020204" pitchFamily="34" charset="0"/>
              <a:buChar char="•"/>
            </a:pPr>
            <a:r>
              <a:rPr lang="en-GB" sz="1200" dirty="0"/>
              <a:t>I have explored and created patterns of numbers and shapes and can explain in words and generalise numerical sequences and spatial patterns. </a:t>
            </a:r>
            <a:endParaRPr lang="en-GB" sz="1200" dirty="0" smtClean="0"/>
          </a:p>
          <a:p>
            <a:pPr marL="171450" indent="-171450" fontAlgn="base">
              <a:spcBef>
                <a:spcPts val="0"/>
              </a:spcBef>
              <a:buFont typeface="Arial" panose="020B0604020202020204" pitchFamily="34" charset="0"/>
              <a:buChar char="•"/>
            </a:pPr>
            <a:endParaRPr lang="en-GB" sz="1200" dirty="0"/>
          </a:p>
          <a:p>
            <a:pPr marL="171450" indent="-171450" fontAlgn="base">
              <a:spcBef>
                <a:spcPts val="0"/>
              </a:spcBef>
              <a:buFont typeface="Arial" panose="020B0604020202020204" pitchFamily="34" charset="0"/>
              <a:buChar char="•"/>
            </a:pPr>
            <a:r>
              <a:rPr lang="en-GB" sz="1200" dirty="0"/>
              <a:t>I can use commutativity, </a:t>
            </a:r>
            <a:r>
              <a:rPr lang="en-GB" sz="1200" dirty="0" err="1"/>
              <a:t>distributivity</a:t>
            </a:r>
            <a:r>
              <a:rPr lang="en-GB" sz="1200" dirty="0"/>
              <a:t> and  associativity in order to explore equality and inequality of expressions. </a:t>
            </a:r>
            <a:endParaRPr lang="en-GB" sz="1200" dirty="0" smtClean="0"/>
          </a:p>
          <a:p>
            <a:pPr marL="171450" indent="-171450" fontAlgn="base">
              <a:spcBef>
                <a:spcPts val="0"/>
              </a:spcBef>
              <a:buFont typeface="Arial" panose="020B0604020202020204" pitchFamily="34" charset="0"/>
              <a:buChar char="•"/>
            </a:pPr>
            <a:endParaRPr lang="en-GB" sz="1200" dirty="0"/>
          </a:p>
          <a:p>
            <a:pPr marL="171450" indent="-171450" fontAlgn="base">
              <a:spcBef>
                <a:spcPts val="0"/>
              </a:spcBef>
              <a:buFont typeface="Arial" panose="020B0604020202020204" pitchFamily="34" charset="0"/>
              <a:buChar char="•"/>
            </a:pPr>
            <a:endParaRPr lang="en-GB" sz="1200" dirty="0" smtClean="0"/>
          </a:p>
          <a:p>
            <a:pPr marL="171450" indent="-171450" fontAlgn="base">
              <a:spcBef>
                <a:spcPts val="0"/>
              </a:spcBef>
              <a:buFont typeface="Arial" panose="020B0604020202020204" pitchFamily="34" charset="0"/>
              <a:buChar char="•"/>
            </a:pPr>
            <a:endParaRPr lang="en-GB" sz="1200" dirty="0"/>
          </a:p>
          <a:p>
            <a:pPr marL="171450" indent="-171450" fontAlgn="base">
              <a:spcBef>
                <a:spcPts val="0"/>
              </a:spcBef>
              <a:buFont typeface="Arial" panose="020B0604020202020204" pitchFamily="34" charset="0"/>
              <a:buChar char="•"/>
            </a:pPr>
            <a:endParaRPr lang="en-GB" sz="1200" dirty="0" smtClean="0"/>
          </a:p>
          <a:p>
            <a:pPr marL="171450" indent="-171450" fontAlgn="base">
              <a:spcBef>
                <a:spcPts val="0"/>
              </a:spcBef>
              <a:buFont typeface="Arial" panose="020B0604020202020204" pitchFamily="34" charset="0"/>
              <a:buChar char="•"/>
            </a:pPr>
            <a:endParaRPr lang="en-GB" sz="1200" dirty="0"/>
          </a:p>
          <a:p>
            <a:pPr marL="171450" indent="-171450" fontAlgn="base">
              <a:spcBef>
                <a:spcPts val="0"/>
              </a:spcBef>
              <a:buFont typeface="Arial" panose="020B0604020202020204" pitchFamily="34" charset="0"/>
              <a:buChar char="•"/>
            </a:pPr>
            <a:endParaRPr lang="en-GB" sz="1200" dirty="0" smtClean="0"/>
          </a:p>
          <a:p>
            <a:pPr marL="171450" indent="-171450" fontAlgn="base">
              <a:spcBef>
                <a:spcPts val="0"/>
              </a:spcBef>
              <a:buFont typeface="Arial" panose="020B0604020202020204" pitchFamily="34" charset="0"/>
              <a:buChar char="•"/>
            </a:pPr>
            <a:endParaRPr lang="en-GB" sz="1200" dirty="0"/>
          </a:p>
          <a:p>
            <a:pPr marL="171450" indent="-171450" fontAlgn="base">
              <a:spcBef>
                <a:spcPts val="0"/>
              </a:spcBef>
              <a:buFont typeface="Arial" panose="020B0604020202020204" pitchFamily="34" charset="0"/>
              <a:buChar char="•"/>
            </a:pPr>
            <a:endParaRPr lang="en-GB" sz="1200" dirty="0" smtClean="0"/>
          </a:p>
          <a:p>
            <a:pPr marL="171450" indent="-171450" fontAlgn="base">
              <a:spcBef>
                <a:spcPts val="0"/>
              </a:spcBef>
              <a:buFont typeface="Arial" panose="020B0604020202020204" pitchFamily="34" charset="0"/>
              <a:buChar char="•"/>
            </a:pPr>
            <a:endParaRPr lang="en-GB" sz="1200" dirty="0"/>
          </a:p>
          <a:p>
            <a:pPr marL="171450" indent="-171450" fontAlgn="base">
              <a:spcBef>
                <a:spcPts val="0"/>
              </a:spcBef>
              <a:buFont typeface="Arial" panose="020B0604020202020204" pitchFamily="34" charset="0"/>
              <a:buChar char="•"/>
            </a:pPr>
            <a:endParaRPr lang="en-GB" sz="1200" dirty="0" smtClean="0"/>
          </a:p>
          <a:p>
            <a:pPr marL="171450" indent="-171450" fontAlgn="base">
              <a:spcBef>
                <a:spcPts val="0"/>
              </a:spcBef>
              <a:buFont typeface="Arial" panose="020B0604020202020204" pitchFamily="34" charset="0"/>
              <a:buChar char="•"/>
            </a:pPr>
            <a:r>
              <a:rPr lang="en-GB" sz="1200" dirty="0" smtClean="0"/>
              <a:t>I </a:t>
            </a:r>
            <a:r>
              <a:rPr lang="en-GB" sz="1200" dirty="0"/>
              <a:t>have demonstrated an understanding of the idea of input, application of a rule (including inverse operations) and output, using a function machine or other appropriate methods, and have applied this idea to solve problems. </a:t>
            </a:r>
            <a:endParaRPr lang="en-GB" sz="1200" dirty="0" smtClean="0"/>
          </a:p>
          <a:p>
            <a:pPr marL="171450" indent="-171450" fontAlgn="base">
              <a:spcBef>
                <a:spcPts val="0"/>
              </a:spcBef>
              <a:buFont typeface="Arial" panose="020B0604020202020204" pitchFamily="34" charset="0"/>
              <a:buChar char="•"/>
            </a:pPr>
            <a:endParaRPr lang="en-GB" sz="1200" dirty="0"/>
          </a:p>
          <a:p>
            <a:pPr marL="171450" indent="-171450" fontAlgn="base">
              <a:spcBef>
                <a:spcPts val="0"/>
              </a:spcBef>
              <a:buFont typeface="Arial" panose="020B0604020202020204" pitchFamily="34" charset="0"/>
              <a:buChar char="•"/>
            </a:pPr>
            <a:r>
              <a:rPr lang="en-GB" sz="1200" dirty="0"/>
              <a:t>I can model problems using expressions and equations involving symbols or words to represent unknown values, using the conventions of algebra. I can use inverse operations to find unknown values in simple equations. </a:t>
            </a:r>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dirty="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a:normAutofit/>
          </a:bodyPr>
          <a:lstStyle/>
          <a:p>
            <a:pPr marL="285750" indent="-285750" fontAlgn="base">
              <a:spcBef>
                <a:spcPts val="0"/>
              </a:spcBef>
              <a:buFont typeface="Arial" panose="020B0604020202020204" pitchFamily="34" charset="0"/>
              <a:buChar char="•"/>
            </a:pPr>
            <a:r>
              <a:rPr lang="en-GB" sz="1200" dirty="0"/>
              <a:t>I have explored, generated, identified and represented both numerical and spatial linear sequences, including finding and using a general term. </a:t>
            </a:r>
            <a:endParaRPr lang="en-GB" sz="1200" dirty="0" smtClean="0"/>
          </a:p>
          <a:p>
            <a:pPr marL="285750" indent="-285750" fontAlgn="base">
              <a:spcBef>
                <a:spcPts val="0"/>
              </a:spcBef>
              <a:buFont typeface="Arial" panose="020B0604020202020204" pitchFamily="34" charset="0"/>
              <a:buChar char="•"/>
            </a:pPr>
            <a:endParaRPr lang="en-GB" sz="1200" dirty="0"/>
          </a:p>
          <a:p>
            <a:pPr marL="285750" indent="-285750" fontAlgn="base">
              <a:spcBef>
                <a:spcPts val="0"/>
              </a:spcBef>
              <a:buFont typeface="Arial" panose="020B0604020202020204" pitchFamily="34" charset="0"/>
              <a:buChar char="•"/>
            </a:pPr>
            <a:r>
              <a:rPr lang="en-GB" sz="1200" dirty="0"/>
              <a:t>I have demonstrated my understanding of the concept of a variable, forming linear expressions, equations and inequalities using algebraic notation. I can interpret algebraic expressions because I understand the way symbols are used to represent operations, multiples and powers. </a:t>
            </a:r>
            <a:endParaRPr lang="en-GB" sz="1200" dirty="0" smtClean="0"/>
          </a:p>
          <a:p>
            <a:pPr marL="285750" indent="-285750" fontAlgn="base">
              <a:spcBef>
                <a:spcPts val="0"/>
              </a:spcBef>
              <a:buFont typeface="Arial" panose="020B0604020202020204" pitchFamily="34" charset="0"/>
              <a:buChar char="•"/>
            </a:pPr>
            <a:endParaRPr lang="en-GB" sz="1200" dirty="0"/>
          </a:p>
          <a:p>
            <a:pPr marL="285750" indent="-285750" fontAlgn="base">
              <a:spcBef>
                <a:spcPts val="0"/>
              </a:spcBef>
              <a:buFont typeface="Arial" panose="020B0604020202020204" pitchFamily="34" charset="0"/>
              <a:buChar char="•"/>
            </a:pPr>
            <a:endParaRPr lang="en-GB" sz="1200" dirty="0" smtClean="0"/>
          </a:p>
          <a:p>
            <a:pPr marL="285750" indent="-285750" fontAlgn="base">
              <a:spcBef>
                <a:spcPts val="0"/>
              </a:spcBef>
              <a:buFont typeface="Arial" panose="020B0604020202020204" pitchFamily="34" charset="0"/>
              <a:buChar char="•"/>
            </a:pPr>
            <a:endParaRPr lang="en-GB" sz="1200" dirty="0"/>
          </a:p>
          <a:p>
            <a:pPr marL="285750" indent="-285750" fontAlgn="base">
              <a:spcBef>
                <a:spcPts val="0"/>
              </a:spcBef>
              <a:buFont typeface="Arial" panose="020B0604020202020204" pitchFamily="34" charset="0"/>
              <a:buChar char="•"/>
            </a:pPr>
            <a:endParaRPr lang="en-GB" sz="1200" dirty="0" smtClean="0"/>
          </a:p>
          <a:p>
            <a:pPr marL="285750" indent="-285750" fontAlgn="base">
              <a:spcBef>
                <a:spcPts val="0"/>
              </a:spcBef>
              <a:buFont typeface="Arial" panose="020B0604020202020204" pitchFamily="34" charset="0"/>
              <a:buChar char="•"/>
            </a:pPr>
            <a:r>
              <a:rPr lang="en-GB" sz="1200" dirty="0" smtClean="0"/>
              <a:t>I </a:t>
            </a:r>
            <a:r>
              <a:rPr lang="en-GB" sz="1200" dirty="0"/>
              <a:t>have explored and used efficient methods of solving equations and inequalities in the first degree, also applying this knowledge to rearrange formulae where the subject appears in one term.     </a:t>
            </a:r>
          </a:p>
          <a:p>
            <a:pPr marL="285750" indent="-285750" fontAlgn="base">
              <a:spcBef>
                <a:spcPts val="0"/>
              </a:spcBef>
              <a:buFont typeface="Arial" panose="020B0604020202020204" pitchFamily="34" charset="0"/>
              <a:buChar char="•"/>
            </a:pPr>
            <a:endParaRPr lang="en-GB" sz="1200" dirty="0" smtClean="0"/>
          </a:p>
          <a:p>
            <a:pPr marL="285750" indent="-285750" fontAlgn="base">
              <a:spcBef>
                <a:spcPts val="0"/>
              </a:spcBef>
              <a:buFont typeface="Arial" panose="020B0604020202020204" pitchFamily="34" charset="0"/>
              <a:buChar char="•"/>
            </a:pPr>
            <a:r>
              <a:rPr lang="en-GB" sz="1200" dirty="0" smtClean="0"/>
              <a:t>I have </a:t>
            </a:r>
            <a:r>
              <a:rPr lang="en-GB" sz="1200" dirty="0"/>
              <a:t>used equations and inequalities in the first degree to represent and model real-life situations and solve problems using a range of representations.  </a:t>
            </a:r>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dirty="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dirty="0"/>
              <a:t>Progression Steps to inform teaching</a:t>
            </a:r>
          </a:p>
        </p:txBody>
      </p:sp>
    </p:spTree>
    <p:extLst>
      <p:ext uri="{BB962C8B-B14F-4D97-AF65-F5344CB8AC3E}">
        <p14:creationId xmlns:p14="http://schemas.microsoft.com/office/powerpoint/2010/main" val="37859159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7F1C2E-7359-4E67-E2F1-060331D23AB7}"/>
              </a:ext>
            </a:extLst>
          </p:cNvPr>
          <p:cNvSpPr>
            <a:spLocks noGrp="1"/>
          </p:cNvSpPr>
          <p:nvPr>
            <p:ph type="body" sz="quarter" idx="42"/>
          </p:nvPr>
        </p:nvSpPr>
        <p:spPr/>
        <p:txBody>
          <a:bodyPr>
            <a:normAutofit/>
          </a:bodyPr>
          <a:lstStyle/>
          <a:p>
            <a:r>
              <a:rPr lang="en-GB" sz="1100" dirty="0"/>
              <a:t>Ambitious, capable learners:   communicate how to use algebra tiles effectively, generalise number to algebra, give students the ability to understand the language of algebra </a:t>
            </a:r>
          </a:p>
          <a:p>
            <a:r>
              <a:rPr lang="en-GB" sz="1100" dirty="0"/>
              <a:t>Enterprising, creative contributors:   give learners the ability to discuss the concept of an unknown variable and the opportunity to be creative in their questioning e.g. finding the area by substitution</a:t>
            </a:r>
          </a:p>
          <a:p>
            <a:r>
              <a:rPr lang="en-GB" sz="1100" dirty="0"/>
              <a:t>Ethical, informed citizens: </a:t>
            </a:r>
            <a:r>
              <a:rPr lang="en-GB" sz="1100" dirty="0">
                <a:ea typeface="+mn-lt"/>
                <a:cs typeface="+mn-lt"/>
              </a:rPr>
              <a:t>The Body Mass Index (BMI) task, involves substituting values into the BMI formula in order to make health decisions.</a:t>
            </a:r>
            <a:endParaRPr lang="en-US" sz="1100" dirty="0"/>
          </a:p>
          <a:p>
            <a:r>
              <a:rPr lang="en-GB" sz="1100" dirty="0"/>
              <a:t>Healthy, confident individuals:  look at aspects of a healthy diet and exercise, when covering the substitution values into BMI formula . Presenting findings to class in BMI task to develop confidence.</a:t>
            </a:r>
          </a:p>
          <a:p>
            <a:endParaRPr lang="en-GB" sz="1100" dirty="0"/>
          </a:p>
        </p:txBody>
      </p:sp>
      <p:sp>
        <p:nvSpPr>
          <p:cNvPr id="3" name="Text Placeholder 2">
            <a:extLst>
              <a:ext uri="{FF2B5EF4-FFF2-40B4-BE49-F238E27FC236}">
                <a16:creationId xmlns:a16="http://schemas.microsoft.com/office/drawing/2014/main" id="{4E4CDFB1-0820-4C93-85F3-A066BD1C074B}"/>
              </a:ext>
            </a:extLst>
          </p:cNvPr>
          <p:cNvSpPr>
            <a:spLocks noGrp="1"/>
          </p:cNvSpPr>
          <p:nvPr>
            <p:ph type="body" sz="quarter" idx="43"/>
          </p:nvPr>
        </p:nvSpPr>
        <p:spPr>
          <a:solidFill>
            <a:srgbClr val="ED5A3E"/>
          </a:solidFill>
        </p:spPr>
        <p:txBody>
          <a:bodyPr/>
          <a:lstStyle/>
          <a:p>
            <a:r>
              <a:rPr lang="en-US" sz="1400" dirty="0"/>
              <a:t>Four Purposes</a:t>
            </a:r>
          </a:p>
        </p:txBody>
      </p:sp>
      <p:sp>
        <p:nvSpPr>
          <p:cNvPr id="4" name="Text Placeholder 3">
            <a:extLst>
              <a:ext uri="{FF2B5EF4-FFF2-40B4-BE49-F238E27FC236}">
                <a16:creationId xmlns:a16="http://schemas.microsoft.com/office/drawing/2014/main" id="{DF4B6647-26ED-AE4F-C7C6-F118FCC94D72}"/>
              </a:ext>
            </a:extLst>
          </p:cNvPr>
          <p:cNvSpPr>
            <a:spLocks noGrp="1"/>
          </p:cNvSpPr>
          <p:nvPr>
            <p:ph type="body" sz="quarter" idx="44"/>
          </p:nvPr>
        </p:nvSpPr>
        <p:spPr/>
        <p:txBody>
          <a:bodyPr>
            <a:normAutofit/>
          </a:bodyPr>
          <a:lstStyle/>
          <a:p>
            <a:pPr>
              <a:spcBef>
                <a:spcPts val="0"/>
              </a:spcBef>
            </a:pPr>
            <a:r>
              <a:rPr lang="en-GB" sz="1100" dirty="0" smtClean="0">
                <a:ea typeface="+mn-lt"/>
                <a:cs typeface="+mn-lt"/>
              </a:rPr>
              <a:t>Literacy</a:t>
            </a:r>
          </a:p>
          <a:p>
            <a:pPr>
              <a:spcBef>
                <a:spcPts val="0"/>
              </a:spcBef>
            </a:pPr>
            <a:r>
              <a:rPr lang="en-GB" sz="1100" dirty="0" smtClean="0">
                <a:ea typeface="+mn-lt"/>
                <a:cs typeface="+mn-lt"/>
              </a:rPr>
              <a:t>Oracy</a:t>
            </a:r>
            <a:r>
              <a:rPr lang="en-GB" sz="1100" dirty="0">
                <a:ea typeface="+mn-lt"/>
                <a:cs typeface="+mn-lt"/>
              </a:rPr>
              <a:t>: present topics and ideas clearly. Used when introducing the language of algebra</a:t>
            </a:r>
            <a:endParaRPr lang="en-US" sz="1100" dirty="0"/>
          </a:p>
          <a:p>
            <a:pPr>
              <a:spcBef>
                <a:spcPts val="0"/>
              </a:spcBef>
            </a:pPr>
            <a:endParaRPr lang="en-GB" sz="1100" dirty="0">
              <a:ea typeface="+mn-lt"/>
              <a:cs typeface="+mn-lt"/>
            </a:endParaRPr>
          </a:p>
          <a:p>
            <a:pPr>
              <a:spcBef>
                <a:spcPts val="0"/>
              </a:spcBef>
            </a:pPr>
            <a:r>
              <a:rPr lang="en-GB" sz="1100" dirty="0">
                <a:ea typeface="+mn-lt"/>
                <a:cs typeface="+mn-lt"/>
              </a:rPr>
              <a:t>Oracy: respond thoughtfully to ideas of others, asking pertinent questions e.g. discussing the concept of an unknown variable and asking questions like: 'what if x is 6? </a:t>
            </a:r>
          </a:p>
          <a:p>
            <a:pPr>
              <a:spcBef>
                <a:spcPts val="0"/>
              </a:spcBef>
            </a:pPr>
            <a:endParaRPr lang="en-GB" sz="1100" dirty="0">
              <a:ea typeface="+mn-lt"/>
              <a:cs typeface="+mn-lt"/>
            </a:endParaRPr>
          </a:p>
          <a:p>
            <a:pPr>
              <a:spcBef>
                <a:spcPts val="0"/>
              </a:spcBef>
            </a:pPr>
            <a:r>
              <a:rPr lang="en-GB" sz="1100" dirty="0">
                <a:ea typeface="+mn-lt"/>
                <a:cs typeface="+mn-lt"/>
              </a:rPr>
              <a:t>Reading: Clarify and question meaning behind a text. Used when forming algebraic expressions</a:t>
            </a:r>
            <a:endParaRPr lang="en-GB" sz="1100" dirty="0"/>
          </a:p>
          <a:p>
            <a:pPr>
              <a:spcBef>
                <a:spcPts val="0"/>
              </a:spcBef>
            </a:pPr>
            <a:endParaRPr lang="en-GB" sz="1100" dirty="0"/>
          </a:p>
          <a:p>
            <a:pPr>
              <a:spcBef>
                <a:spcPts val="0"/>
              </a:spcBef>
            </a:pPr>
            <a:r>
              <a:rPr lang="en-GB" sz="1100" dirty="0">
                <a:ea typeface="+mn-lt"/>
                <a:cs typeface="+mn-lt"/>
              </a:rPr>
              <a:t>Reading: Make predictions using a text. Used when exploring sequences</a:t>
            </a:r>
            <a:endParaRPr lang="en-GB" sz="1100" dirty="0"/>
          </a:p>
          <a:p>
            <a:pPr>
              <a:spcBef>
                <a:spcPts val="0"/>
              </a:spcBef>
            </a:pPr>
            <a:endParaRPr lang="en-GB" sz="1100" dirty="0">
              <a:ea typeface="+mn-lt"/>
              <a:cs typeface="+mn-lt"/>
            </a:endParaRPr>
          </a:p>
          <a:p>
            <a:pPr>
              <a:spcBef>
                <a:spcPts val="0"/>
              </a:spcBef>
            </a:pPr>
            <a:r>
              <a:rPr lang="en-GB" sz="1100" dirty="0" smtClean="0">
                <a:ea typeface="+mn-lt"/>
                <a:cs typeface="+mn-lt"/>
              </a:rPr>
              <a:t>DCF</a:t>
            </a:r>
          </a:p>
          <a:p>
            <a:pPr>
              <a:spcBef>
                <a:spcPts val="0"/>
              </a:spcBef>
            </a:pPr>
            <a:r>
              <a:rPr lang="en-GB" sz="1100" smtClean="0">
                <a:ea typeface="+mn-lt"/>
                <a:cs typeface="+mn-lt"/>
              </a:rPr>
              <a:t>Be </a:t>
            </a:r>
            <a:r>
              <a:rPr lang="en-GB" sz="1100" dirty="0">
                <a:ea typeface="+mn-lt"/>
                <a:cs typeface="+mn-lt"/>
              </a:rPr>
              <a:t>able to break down a problem to predict its outcome, e.g. finding the next pattern.</a:t>
            </a:r>
            <a:endParaRPr lang="en-GB" sz="1100" dirty="0"/>
          </a:p>
          <a:p>
            <a:pPr>
              <a:spcBef>
                <a:spcPts val="0"/>
              </a:spcBef>
            </a:pPr>
            <a:endParaRPr lang="en-US" sz="1100" dirty="0"/>
          </a:p>
        </p:txBody>
      </p:sp>
      <p:sp>
        <p:nvSpPr>
          <p:cNvPr id="5" name="Text Placeholder 4">
            <a:extLst>
              <a:ext uri="{FF2B5EF4-FFF2-40B4-BE49-F238E27FC236}">
                <a16:creationId xmlns:a16="http://schemas.microsoft.com/office/drawing/2014/main" id="{5CAC2D8E-49A5-A9BB-0FEC-C44D831C4229}"/>
              </a:ext>
            </a:extLst>
          </p:cNvPr>
          <p:cNvSpPr>
            <a:spLocks noGrp="1"/>
          </p:cNvSpPr>
          <p:nvPr>
            <p:ph type="body" sz="quarter" idx="45"/>
          </p:nvPr>
        </p:nvSpPr>
        <p:spPr>
          <a:solidFill>
            <a:srgbClr val="ED5A3E"/>
          </a:solidFill>
        </p:spPr>
        <p:txBody>
          <a:bodyPr/>
          <a:lstStyle/>
          <a:p>
            <a:r>
              <a:rPr lang="en-US" sz="1400" dirty="0"/>
              <a:t>Cross Curricular Skills</a:t>
            </a:r>
          </a:p>
        </p:txBody>
      </p:sp>
      <p:sp>
        <p:nvSpPr>
          <p:cNvPr id="6" name="Text Placeholder 5">
            <a:extLst>
              <a:ext uri="{FF2B5EF4-FFF2-40B4-BE49-F238E27FC236}">
                <a16:creationId xmlns:a16="http://schemas.microsoft.com/office/drawing/2014/main" id="{F4750418-A6EA-A002-958C-9C1E1437E476}"/>
              </a:ext>
            </a:extLst>
          </p:cNvPr>
          <p:cNvSpPr>
            <a:spLocks noGrp="1"/>
          </p:cNvSpPr>
          <p:nvPr>
            <p:ph type="body" sz="quarter" idx="40"/>
          </p:nvPr>
        </p:nvSpPr>
        <p:spPr>
          <a:solidFill>
            <a:srgbClr val="ED5A3E"/>
          </a:solidFill>
        </p:spPr>
        <p:txBody>
          <a:bodyPr/>
          <a:lstStyle/>
          <a:p>
            <a:r>
              <a:rPr lang="en-US" sz="1400" dirty="0"/>
              <a:t>Integral Skills</a:t>
            </a:r>
          </a:p>
        </p:txBody>
      </p:sp>
      <p:sp>
        <p:nvSpPr>
          <p:cNvPr id="7" name="Text Placeholder 6">
            <a:extLst>
              <a:ext uri="{FF2B5EF4-FFF2-40B4-BE49-F238E27FC236}">
                <a16:creationId xmlns:a16="http://schemas.microsoft.com/office/drawing/2014/main" id="{2E5624FB-155B-4395-46B6-A4D8F5D58C9A}"/>
              </a:ext>
            </a:extLst>
          </p:cNvPr>
          <p:cNvSpPr>
            <a:spLocks noGrp="1"/>
          </p:cNvSpPr>
          <p:nvPr>
            <p:ph type="body" sz="quarter" idx="46"/>
          </p:nvPr>
        </p:nvSpPr>
        <p:spPr/>
        <p:txBody>
          <a:bodyPr>
            <a:normAutofit/>
          </a:bodyPr>
          <a:lstStyle/>
          <a:p>
            <a:r>
              <a:rPr lang="en-GB" sz="1100" dirty="0" smtClean="0"/>
              <a:t>Creativity &amp; innovation: exploring sequences in detail, using both diagrams and list of numbers </a:t>
            </a:r>
          </a:p>
          <a:p>
            <a:r>
              <a:rPr lang="en-GB" sz="1100" dirty="0" smtClean="0"/>
              <a:t>Personal effectiveness: give students the opportunity to ask questions, discuss misconceptions, find and explain errors. Pit stops will be used to evaluate progress and identify ways to improve.</a:t>
            </a:r>
          </a:p>
          <a:p>
            <a:r>
              <a:rPr lang="en-GB" sz="1100" dirty="0" smtClean="0"/>
              <a:t>Critical thinking and problem solving: use of algebra tiles to solve problems, reversing the process of the previous step to solve one step and two steps equations</a:t>
            </a:r>
          </a:p>
          <a:p>
            <a:r>
              <a:rPr lang="en-GB" sz="1100" dirty="0" smtClean="0"/>
              <a:t>Planning &amp; organisation: planning a journey by using algebra, e.g. function machine or substitution in the distance formula.</a:t>
            </a:r>
          </a:p>
          <a:p>
            <a:endParaRPr lang="en-GB" sz="1100" dirty="0"/>
          </a:p>
        </p:txBody>
      </p:sp>
      <p:sp>
        <p:nvSpPr>
          <p:cNvPr id="8" name="Text Placeholder 7">
            <a:extLst>
              <a:ext uri="{FF2B5EF4-FFF2-40B4-BE49-F238E27FC236}">
                <a16:creationId xmlns:a16="http://schemas.microsoft.com/office/drawing/2014/main" id="{D9F63377-DD1C-4BBD-5D28-6BF14622536D}"/>
              </a:ext>
            </a:extLst>
          </p:cNvPr>
          <p:cNvSpPr>
            <a:spLocks noGrp="1"/>
          </p:cNvSpPr>
          <p:nvPr>
            <p:ph type="body" sz="quarter" idx="47"/>
          </p:nvPr>
        </p:nvSpPr>
        <p:spPr/>
        <p:txBody>
          <a:bodyPr>
            <a:normAutofit/>
          </a:bodyPr>
          <a:lstStyle/>
          <a:p>
            <a:pPr>
              <a:spcBef>
                <a:spcPts val="0"/>
              </a:spcBef>
            </a:pPr>
            <a:r>
              <a:rPr lang="en-GB" sz="1100" dirty="0">
                <a:cs typeface="Segoe UI"/>
              </a:rPr>
              <a:t>Reinforce cross curricular responsibilities: Creating and uploading a video demonstrating new skills. (digital competency).</a:t>
            </a:r>
            <a:r>
              <a:rPr lang="en-US" sz="1100" dirty="0">
                <a:cs typeface="Segoe UI"/>
              </a:rPr>
              <a:t>​</a:t>
            </a:r>
          </a:p>
          <a:p>
            <a:pPr>
              <a:spcBef>
                <a:spcPts val="0"/>
              </a:spcBef>
            </a:pPr>
            <a:r>
              <a:rPr lang="en-GB" sz="1100" dirty="0">
                <a:cs typeface="Segoe UI"/>
              </a:rPr>
              <a:t>​</a:t>
            </a:r>
          </a:p>
          <a:p>
            <a:pPr>
              <a:spcBef>
                <a:spcPts val="0"/>
              </a:spcBef>
            </a:pPr>
            <a:r>
              <a:rPr lang="en-GB" sz="1100" dirty="0">
                <a:cs typeface="Segoe UI"/>
              </a:rPr>
              <a:t>Build on previous knowledge and experience to engage interest: use of similar methods and resources from primary to encourage learners to participate and discover the next steps. </a:t>
            </a:r>
            <a:r>
              <a:rPr lang="en-US" sz="1100" dirty="0">
                <a:cs typeface="Segoe UI"/>
              </a:rPr>
              <a:t>​</a:t>
            </a:r>
          </a:p>
          <a:p>
            <a:pPr>
              <a:spcBef>
                <a:spcPts val="0"/>
              </a:spcBef>
            </a:pPr>
            <a:r>
              <a:rPr lang="en-GB" sz="1100" dirty="0">
                <a:cs typeface="Segoe UI"/>
              </a:rPr>
              <a:t>​</a:t>
            </a:r>
          </a:p>
          <a:p>
            <a:pPr>
              <a:spcBef>
                <a:spcPts val="0"/>
              </a:spcBef>
            </a:pPr>
            <a:r>
              <a:rPr lang="en-GB" sz="1100" dirty="0">
                <a:cs typeface="Segoe UI"/>
              </a:rPr>
              <a:t>Creating authentic contexts for learning: provide opportunities to find the price of an item or to calculate someone's age when forming and solving equations.</a:t>
            </a:r>
            <a:endParaRPr lang="en-US" sz="1100" dirty="0">
              <a:cs typeface="Segoe UI"/>
            </a:endParaRPr>
          </a:p>
          <a:p>
            <a:pPr>
              <a:spcBef>
                <a:spcPts val="0"/>
              </a:spcBef>
            </a:pPr>
            <a:r>
              <a:rPr lang="en-GB" sz="1100" dirty="0">
                <a:cs typeface="Segoe UI"/>
              </a:rPr>
              <a:t>Sequences: setting chairs around tables activity.</a:t>
            </a:r>
            <a:endParaRPr lang="en-US" sz="1100" dirty="0">
              <a:cs typeface="Segoe UI"/>
            </a:endParaRPr>
          </a:p>
          <a:p>
            <a:pPr>
              <a:spcBef>
                <a:spcPts val="0"/>
              </a:spcBef>
            </a:pPr>
            <a:endParaRPr lang="en-US" sz="1100" dirty="0"/>
          </a:p>
        </p:txBody>
      </p:sp>
      <p:sp>
        <p:nvSpPr>
          <p:cNvPr id="9" name="Text Placeholder 8">
            <a:extLst>
              <a:ext uri="{FF2B5EF4-FFF2-40B4-BE49-F238E27FC236}">
                <a16:creationId xmlns:a16="http://schemas.microsoft.com/office/drawing/2014/main" id="{D3959A49-D4E2-92EF-F1C7-0058CB626234}"/>
              </a:ext>
            </a:extLst>
          </p:cNvPr>
          <p:cNvSpPr>
            <a:spLocks noGrp="1"/>
          </p:cNvSpPr>
          <p:nvPr>
            <p:ph type="body" sz="quarter" idx="48"/>
          </p:nvPr>
        </p:nvSpPr>
        <p:spPr>
          <a:solidFill>
            <a:srgbClr val="ED5A3E"/>
          </a:solidFill>
        </p:spPr>
        <p:txBody>
          <a:bodyPr/>
          <a:lstStyle/>
          <a:p>
            <a:r>
              <a:rPr lang="en-US" sz="1400" dirty="0"/>
              <a:t>Pedagogical Principles</a:t>
            </a:r>
          </a:p>
        </p:txBody>
      </p:sp>
    </p:spTree>
    <p:extLst>
      <p:ext uri="{BB962C8B-B14F-4D97-AF65-F5344CB8AC3E}">
        <p14:creationId xmlns:p14="http://schemas.microsoft.com/office/powerpoint/2010/main" val="19816512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5EE8F8-148F-B99E-40FA-43CE497387F7}"/>
              </a:ext>
            </a:extLst>
          </p:cNvPr>
          <p:cNvSpPr>
            <a:spLocks noGrp="1"/>
          </p:cNvSpPr>
          <p:nvPr>
            <p:ph type="body" sz="quarter" idx="26"/>
          </p:nvPr>
        </p:nvSpPr>
        <p:spPr/>
        <p:txBody>
          <a:bodyPr>
            <a:noAutofit/>
          </a:bodyPr>
          <a:lstStyle/>
          <a:p>
            <a:pPr>
              <a:spcBef>
                <a:spcPts val="0"/>
              </a:spcBef>
            </a:pPr>
            <a:r>
              <a:rPr lang="en-GB" sz="900" dirty="0"/>
              <a:t>Use manipulatives to develop an understanding of why we can simplify expressions (including multiplying and dividing). </a:t>
            </a:r>
            <a:r>
              <a:rPr lang="en-GB" sz="900" dirty="0" err="1"/>
              <a:t>Eg</a:t>
            </a:r>
            <a:r>
              <a:rPr lang="en-GB" sz="900" dirty="0"/>
              <a:t>. Using algebra tiles to make an array.</a:t>
            </a:r>
          </a:p>
          <a:p>
            <a:pPr>
              <a:spcBef>
                <a:spcPts val="0"/>
              </a:spcBef>
            </a:pPr>
            <a:endParaRPr lang="en-GB" sz="900" dirty="0"/>
          </a:p>
          <a:p>
            <a:pPr>
              <a:spcBef>
                <a:spcPts val="0"/>
              </a:spcBef>
            </a:pPr>
            <a:r>
              <a:rPr lang="en-GB" sz="900" dirty="0"/>
              <a:t>Use of ‘convince me’ problems when describing an array.</a:t>
            </a:r>
          </a:p>
          <a:p>
            <a:pPr>
              <a:spcBef>
                <a:spcPts val="0"/>
              </a:spcBef>
            </a:pPr>
            <a:r>
              <a:rPr lang="en-GB" sz="900" dirty="0"/>
              <a:t>Use arrays to understand how we can expand and factorise expressions. </a:t>
            </a:r>
          </a:p>
          <a:p>
            <a:pPr>
              <a:spcBef>
                <a:spcPts val="0"/>
              </a:spcBef>
            </a:pPr>
            <a:endParaRPr lang="en-GB" sz="900" dirty="0"/>
          </a:p>
          <a:p>
            <a:pPr>
              <a:spcBef>
                <a:spcPts val="0"/>
              </a:spcBef>
            </a:pPr>
            <a:r>
              <a:rPr lang="en-GB" sz="900" dirty="0"/>
              <a:t>Using letters to represent unknown numbers. </a:t>
            </a:r>
          </a:p>
          <a:p>
            <a:pPr>
              <a:spcBef>
                <a:spcPts val="0"/>
              </a:spcBef>
            </a:pPr>
            <a:r>
              <a:rPr lang="en-GB" sz="900" dirty="0"/>
              <a:t>Substitute numbers, including decimals in to expressions. </a:t>
            </a:r>
          </a:p>
          <a:p>
            <a:pPr>
              <a:spcBef>
                <a:spcPts val="0"/>
              </a:spcBef>
            </a:pPr>
            <a:endParaRPr lang="en-GB" sz="900" dirty="0"/>
          </a:p>
          <a:p>
            <a:pPr>
              <a:spcBef>
                <a:spcPts val="0"/>
              </a:spcBef>
            </a:pPr>
            <a:r>
              <a:rPr lang="en-GB" sz="900" dirty="0"/>
              <a:t>Describing links between linear sequences and times tables. </a:t>
            </a:r>
          </a:p>
          <a:p>
            <a:pPr>
              <a:spcBef>
                <a:spcPts val="0"/>
              </a:spcBef>
            </a:pPr>
            <a:endParaRPr lang="en-GB" sz="900" dirty="0"/>
          </a:p>
          <a:p>
            <a:pPr>
              <a:spcBef>
                <a:spcPts val="0"/>
              </a:spcBef>
            </a:pPr>
            <a:r>
              <a:rPr lang="en-GB" sz="900" dirty="0"/>
              <a:t>Solving simple linear equations using manipulatives. </a:t>
            </a:r>
          </a:p>
          <a:p>
            <a:pPr>
              <a:spcBef>
                <a:spcPts val="0"/>
              </a:spcBef>
            </a:pPr>
            <a:endParaRPr lang="en-US" sz="900" dirty="0"/>
          </a:p>
        </p:txBody>
      </p:sp>
      <p:sp>
        <p:nvSpPr>
          <p:cNvPr id="3" name="Text Placeholder 2">
            <a:extLst>
              <a:ext uri="{FF2B5EF4-FFF2-40B4-BE49-F238E27FC236}">
                <a16:creationId xmlns:a16="http://schemas.microsoft.com/office/drawing/2014/main" id="{750E3062-030D-B593-E798-D6C17CF402B3}"/>
              </a:ext>
            </a:extLst>
          </p:cNvPr>
          <p:cNvSpPr>
            <a:spLocks noGrp="1"/>
          </p:cNvSpPr>
          <p:nvPr>
            <p:ph type="body" sz="quarter" idx="39"/>
          </p:nvPr>
        </p:nvSpPr>
        <p:spPr>
          <a:solidFill>
            <a:srgbClr val="ED5A3E"/>
          </a:solidFill>
        </p:spPr>
        <p:txBody>
          <a:bodyPr/>
          <a:lstStyle/>
          <a:p>
            <a:r>
              <a:rPr lang="en-US" sz="1400" dirty="0"/>
              <a:t>Conceptual understanding</a:t>
            </a:r>
          </a:p>
        </p:txBody>
      </p:sp>
      <p:sp>
        <p:nvSpPr>
          <p:cNvPr id="4" name="Text Placeholder 3">
            <a:extLst>
              <a:ext uri="{FF2B5EF4-FFF2-40B4-BE49-F238E27FC236}">
                <a16:creationId xmlns:a16="http://schemas.microsoft.com/office/drawing/2014/main" id="{74C831F6-864D-BABA-AF92-E2DAAB3A976C}"/>
              </a:ext>
            </a:extLst>
          </p:cNvPr>
          <p:cNvSpPr>
            <a:spLocks noGrp="1"/>
          </p:cNvSpPr>
          <p:nvPr>
            <p:ph type="body" sz="quarter" idx="40"/>
          </p:nvPr>
        </p:nvSpPr>
        <p:spPr/>
        <p:txBody>
          <a:bodyPr>
            <a:noAutofit/>
          </a:bodyPr>
          <a:lstStyle/>
          <a:p>
            <a:pPr>
              <a:spcBef>
                <a:spcPts val="0"/>
              </a:spcBef>
            </a:pPr>
            <a:r>
              <a:rPr lang="en-GB" sz="900" dirty="0">
                <a:latin typeface="Trebuchet MS"/>
                <a:ea typeface="Calibri"/>
                <a:cs typeface="Calibri"/>
              </a:rPr>
              <a:t>Accurate language and terminology</a:t>
            </a:r>
          </a:p>
          <a:p>
            <a:pPr>
              <a:spcBef>
                <a:spcPts val="0"/>
              </a:spcBef>
            </a:pPr>
            <a:endParaRPr lang="en-GB" sz="900" dirty="0">
              <a:latin typeface="Trebuchet MS"/>
              <a:ea typeface="Calibri"/>
              <a:cs typeface="Calibri"/>
            </a:endParaRPr>
          </a:p>
          <a:p>
            <a:pPr>
              <a:spcBef>
                <a:spcPts val="0"/>
              </a:spcBef>
            </a:pPr>
            <a:r>
              <a:rPr lang="en-GB" sz="900" dirty="0">
                <a:latin typeface="Trebuchet MS"/>
                <a:ea typeface="Calibri"/>
                <a:cs typeface="Calibri"/>
              </a:rPr>
              <a:t>Use of letters to represent unknown values</a:t>
            </a:r>
          </a:p>
          <a:p>
            <a:pPr>
              <a:spcBef>
                <a:spcPts val="0"/>
              </a:spcBef>
            </a:pPr>
            <a:endParaRPr lang="en-GB" sz="900" dirty="0">
              <a:latin typeface="Trebuchet MS"/>
              <a:ea typeface="Calibri"/>
              <a:cs typeface="Calibri"/>
            </a:endParaRPr>
          </a:p>
          <a:p>
            <a:pPr>
              <a:spcBef>
                <a:spcPts val="0"/>
              </a:spcBef>
            </a:pPr>
            <a:r>
              <a:rPr lang="en-GB" sz="900" dirty="0">
                <a:latin typeface="Trebuchet MS"/>
                <a:ea typeface="Calibri"/>
                <a:cs typeface="Calibri"/>
              </a:rPr>
              <a:t>Forming and solving equations and inequalities</a:t>
            </a:r>
          </a:p>
          <a:p>
            <a:pPr>
              <a:spcBef>
                <a:spcPts val="0"/>
              </a:spcBef>
            </a:pPr>
            <a:endParaRPr lang="en-GB" sz="900" dirty="0">
              <a:latin typeface="Trebuchet MS"/>
              <a:ea typeface="Calibri"/>
              <a:cs typeface="Calibri"/>
            </a:endParaRPr>
          </a:p>
          <a:p>
            <a:pPr>
              <a:spcBef>
                <a:spcPts val="0"/>
              </a:spcBef>
            </a:pPr>
            <a:r>
              <a:rPr lang="en-GB" sz="900" dirty="0">
                <a:latin typeface="Trebuchet MS"/>
                <a:ea typeface="Calibri"/>
                <a:cs typeface="Calibri"/>
              </a:rPr>
              <a:t>Use of the correct symbols at the correct point </a:t>
            </a:r>
          </a:p>
          <a:p>
            <a:pPr>
              <a:spcBef>
                <a:spcPts val="0"/>
              </a:spcBef>
            </a:pPr>
            <a:r>
              <a:rPr lang="en-GB" sz="900" dirty="0">
                <a:latin typeface="Trebuchet MS"/>
                <a:ea typeface="Calibri"/>
                <a:cs typeface="Calibri"/>
              </a:rPr>
              <a:t>=, ≠ ,≡, &gt;, &lt;, ≥, ≤</a:t>
            </a:r>
          </a:p>
          <a:p>
            <a:pPr>
              <a:spcBef>
                <a:spcPts val="0"/>
              </a:spcBef>
            </a:pPr>
            <a:r>
              <a:rPr lang="en-GB" sz="900" dirty="0" err="1">
                <a:latin typeface="Trebuchet MS"/>
                <a:ea typeface="Calibri"/>
                <a:cs typeface="Calibri"/>
              </a:rPr>
              <a:t>Eg</a:t>
            </a:r>
            <a:r>
              <a:rPr lang="en-GB" sz="900" dirty="0">
                <a:latin typeface="Trebuchet MS"/>
                <a:ea typeface="Calibri"/>
                <a:cs typeface="Calibri"/>
              </a:rPr>
              <a:t>: do not allow 3 x 4 = 12 – 5 = 7</a:t>
            </a:r>
          </a:p>
          <a:p>
            <a:pPr>
              <a:spcBef>
                <a:spcPts val="0"/>
              </a:spcBef>
            </a:pPr>
            <a:endParaRPr lang="en-GB" sz="900" dirty="0">
              <a:latin typeface="Trebuchet MS"/>
              <a:ea typeface="Calibri"/>
              <a:cs typeface="Calibri"/>
            </a:endParaRPr>
          </a:p>
          <a:p>
            <a:pPr>
              <a:spcBef>
                <a:spcPts val="0"/>
              </a:spcBef>
            </a:pPr>
            <a:r>
              <a:rPr lang="en-GB" sz="900" dirty="0">
                <a:latin typeface="Trebuchet MS"/>
                <a:ea typeface="+mn-lt"/>
                <a:cs typeface="+mn-lt"/>
              </a:rPr>
              <a:t>If there is no coefficient (number) seen in front of a term then the coefficient is 1 , but we do not write the number 1</a:t>
            </a:r>
            <a:endParaRPr lang="en-GB" sz="900" dirty="0">
              <a:latin typeface="Trebuchet MS"/>
              <a:ea typeface="Calibri"/>
              <a:cs typeface="Calibri"/>
            </a:endParaRPr>
          </a:p>
          <a:p>
            <a:pPr>
              <a:spcBef>
                <a:spcPts val="0"/>
              </a:spcBef>
            </a:pPr>
            <a:endParaRPr lang="en-GB" sz="900" dirty="0">
              <a:latin typeface="Trebuchet MS"/>
              <a:ea typeface="+mn-lt"/>
              <a:cs typeface="+mn-lt"/>
            </a:endParaRPr>
          </a:p>
          <a:p>
            <a:pPr>
              <a:spcBef>
                <a:spcPts val="0"/>
              </a:spcBef>
            </a:pPr>
            <a:r>
              <a:rPr lang="en-GB" sz="900" dirty="0">
                <a:latin typeface="Trebuchet MS"/>
                <a:ea typeface="+mn-lt"/>
                <a:cs typeface="+mn-lt"/>
              </a:rPr>
              <a:t>Confusing the variable x with the operation x</a:t>
            </a:r>
          </a:p>
          <a:p>
            <a:pPr>
              <a:spcBef>
                <a:spcPts val="0"/>
              </a:spcBef>
            </a:pPr>
            <a:endParaRPr lang="en-US" sz="900" dirty="0"/>
          </a:p>
        </p:txBody>
      </p:sp>
      <p:sp>
        <p:nvSpPr>
          <p:cNvPr id="5" name="Text Placeholder 4">
            <a:extLst>
              <a:ext uri="{FF2B5EF4-FFF2-40B4-BE49-F238E27FC236}">
                <a16:creationId xmlns:a16="http://schemas.microsoft.com/office/drawing/2014/main" id="{9044D557-7426-4154-ED67-9A0AB6A317B7}"/>
              </a:ext>
            </a:extLst>
          </p:cNvPr>
          <p:cNvSpPr>
            <a:spLocks noGrp="1"/>
          </p:cNvSpPr>
          <p:nvPr>
            <p:ph type="body" sz="quarter" idx="41"/>
          </p:nvPr>
        </p:nvSpPr>
        <p:spPr>
          <a:solidFill>
            <a:srgbClr val="ED5A3E"/>
          </a:solidFill>
        </p:spPr>
        <p:txBody>
          <a:bodyPr/>
          <a:lstStyle/>
          <a:p>
            <a:r>
              <a:rPr lang="en-US" sz="1400" dirty="0"/>
              <a:t>Communication using Symbols</a:t>
            </a:r>
          </a:p>
        </p:txBody>
      </p:sp>
      <p:sp>
        <p:nvSpPr>
          <p:cNvPr id="6" name="Text Placeholder 5">
            <a:extLst>
              <a:ext uri="{FF2B5EF4-FFF2-40B4-BE49-F238E27FC236}">
                <a16:creationId xmlns:a16="http://schemas.microsoft.com/office/drawing/2014/main" id="{BBFAC2B0-088A-A742-E984-08816EB2A534}"/>
              </a:ext>
            </a:extLst>
          </p:cNvPr>
          <p:cNvSpPr>
            <a:spLocks noGrp="1"/>
          </p:cNvSpPr>
          <p:nvPr>
            <p:ph type="body" sz="quarter" idx="42"/>
          </p:nvPr>
        </p:nvSpPr>
        <p:spPr/>
        <p:txBody>
          <a:bodyPr>
            <a:noAutofit/>
          </a:bodyPr>
          <a:lstStyle/>
          <a:p>
            <a:pPr>
              <a:spcBef>
                <a:spcPts val="0"/>
              </a:spcBef>
            </a:pPr>
            <a:r>
              <a:rPr lang="en-GB" sz="900" dirty="0"/>
              <a:t>Knowing what the question is asking by recognising key words (factorise, expand, solve)</a:t>
            </a:r>
          </a:p>
          <a:p>
            <a:pPr>
              <a:spcBef>
                <a:spcPts val="0"/>
              </a:spcBef>
            </a:pPr>
            <a:endParaRPr lang="en-GB" sz="900" dirty="0"/>
          </a:p>
          <a:p>
            <a:pPr>
              <a:spcBef>
                <a:spcPts val="0"/>
              </a:spcBef>
            </a:pPr>
            <a:r>
              <a:rPr lang="en-GB" sz="900" dirty="0"/>
              <a:t>Understanding language and key terms</a:t>
            </a:r>
          </a:p>
          <a:p>
            <a:pPr>
              <a:spcBef>
                <a:spcPts val="0"/>
              </a:spcBef>
            </a:pPr>
            <a:endParaRPr lang="en-GB" sz="900" dirty="0"/>
          </a:p>
          <a:p>
            <a:pPr>
              <a:spcBef>
                <a:spcPts val="0"/>
              </a:spcBef>
            </a:pPr>
            <a:r>
              <a:rPr lang="en-GB" sz="900" dirty="0"/>
              <a:t>Clear and consistent use of the key terms by staff and learners (enforced by staff)</a:t>
            </a:r>
          </a:p>
          <a:p>
            <a:pPr>
              <a:spcBef>
                <a:spcPts val="0"/>
              </a:spcBef>
            </a:pPr>
            <a:endParaRPr lang="en-GB" sz="900" dirty="0"/>
          </a:p>
          <a:p>
            <a:pPr>
              <a:spcBef>
                <a:spcPts val="0"/>
              </a:spcBef>
            </a:pPr>
            <a:r>
              <a:rPr lang="en-GB" sz="900" dirty="0" err="1"/>
              <a:t>Eg</a:t>
            </a:r>
            <a:r>
              <a:rPr lang="en-GB" sz="900" dirty="0"/>
              <a:t>: convince me that 3x + 12 is an equivalent expression to 3(x + 4).</a:t>
            </a:r>
          </a:p>
          <a:p>
            <a:pPr>
              <a:spcBef>
                <a:spcPts val="0"/>
              </a:spcBef>
            </a:pPr>
            <a:endParaRPr lang="en-GB" sz="900" dirty="0"/>
          </a:p>
          <a:p>
            <a:pPr>
              <a:spcBef>
                <a:spcPts val="0"/>
              </a:spcBef>
            </a:pPr>
            <a:r>
              <a:rPr lang="en-GB" sz="900" dirty="0"/>
              <a:t>Form expressions and equations</a:t>
            </a:r>
            <a:endParaRPr lang="en-US" sz="900" dirty="0"/>
          </a:p>
        </p:txBody>
      </p:sp>
      <p:sp>
        <p:nvSpPr>
          <p:cNvPr id="7" name="Text Placeholder 6">
            <a:extLst>
              <a:ext uri="{FF2B5EF4-FFF2-40B4-BE49-F238E27FC236}">
                <a16:creationId xmlns:a16="http://schemas.microsoft.com/office/drawing/2014/main" id="{6D151D57-2E3A-43E4-43B2-B655D6685C16}"/>
              </a:ext>
            </a:extLst>
          </p:cNvPr>
          <p:cNvSpPr>
            <a:spLocks noGrp="1"/>
          </p:cNvSpPr>
          <p:nvPr>
            <p:ph type="body" sz="quarter" idx="43"/>
          </p:nvPr>
        </p:nvSpPr>
        <p:spPr>
          <a:solidFill>
            <a:srgbClr val="ED5A3E"/>
          </a:solidFill>
        </p:spPr>
        <p:txBody>
          <a:bodyPr/>
          <a:lstStyle/>
          <a:p>
            <a:r>
              <a:rPr lang="en-US" sz="1400" dirty="0"/>
              <a:t>Strategic competence</a:t>
            </a:r>
          </a:p>
        </p:txBody>
      </p:sp>
      <p:sp>
        <p:nvSpPr>
          <p:cNvPr id="8" name="Text Placeholder 7">
            <a:extLst>
              <a:ext uri="{FF2B5EF4-FFF2-40B4-BE49-F238E27FC236}">
                <a16:creationId xmlns:a16="http://schemas.microsoft.com/office/drawing/2014/main" id="{1A0B331B-F5E4-62D1-2A23-E352BA5F1D14}"/>
              </a:ext>
            </a:extLst>
          </p:cNvPr>
          <p:cNvSpPr>
            <a:spLocks noGrp="1"/>
          </p:cNvSpPr>
          <p:nvPr>
            <p:ph type="body" sz="quarter" idx="55"/>
          </p:nvPr>
        </p:nvSpPr>
        <p:spPr>
          <a:xfrm>
            <a:off x="236255" y="329337"/>
            <a:ext cx="10129852" cy="590435"/>
          </a:xfrm>
        </p:spPr>
        <p:txBody>
          <a:bodyPr/>
          <a:lstStyle/>
          <a:p>
            <a:r>
              <a:rPr lang="en-US" dirty="0"/>
              <a:t>Principles of Progression</a:t>
            </a:r>
          </a:p>
        </p:txBody>
      </p:sp>
      <p:sp>
        <p:nvSpPr>
          <p:cNvPr id="9" name="Text Placeholder 8">
            <a:extLst>
              <a:ext uri="{FF2B5EF4-FFF2-40B4-BE49-F238E27FC236}">
                <a16:creationId xmlns:a16="http://schemas.microsoft.com/office/drawing/2014/main" id="{FAC0EE1F-6170-8836-2429-E17EDAC6A750}"/>
              </a:ext>
            </a:extLst>
          </p:cNvPr>
          <p:cNvSpPr>
            <a:spLocks noGrp="1"/>
          </p:cNvSpPr>
          <p:nvPr>
            <p:ph type="body" sz="quarter" idx="57"/>
          </p:nvPr>
        </p:nvSpPr>
        <p:spPr/>
        <p:txBody>
          <a:bodyPr>
            <a:normAutofit/>
          </a:bodyPr>
          <a:lstStyle/>
          <a:p>
            <a:pPr>
              <a:spcBef>
                <a:spcPts val="0"/>
              </a:spcBef>
            </a:pPr>
            <a:r>
              <a:rPr lang="en-GB" sz="900" dirty="0"/>
              <a:t>Describe sequences, including those from real life contexts.</a:t>
            </a:r>
          </a:p>
          <a:p>
            <a:pPr>
              <a:spcBef>
                <a:spcPts val="0"/>
              </a:spcBef>
            </a:pPr>
            <a:endParaRPr lang="en-GB" sz="900" dirty="0"/>
          </a:p>
          <a:p>
            <a:pPr>
              <a:spcBef>
                <a:spcPts val="0"/>
              </a:spcBef>
            </a:pPr>
            <a:r>
              <a:rPr lang="en-GB" sz="900" dirty="0"/>
              <a:t>Writing expressions in different ways (a + a = 2a),</a:t>
            </a:r>
          </a:p>
          <a:p>
            <a:pPr>
              <a:spcBef>
                <a:spcPts val="0"/>
              </a:spcBef>
            </a:pPr>
            <a:endParaRPr lang="en-GB" sz="900" dirty="0"/>
          </a:p>
          <a:p>
            <a:pPr>
              <a:spcBef>
                <a:spcPts val="0"/>
              </a:spcBef>
            </a:pPr>
            <a:r>
              <a:rPr lang="en-GB" sz="900" dirty="0"/>
              <a:t>“describe back to me”</a:t>
            </a:r>
          </a:p>
          <a:p>
            <a:pPr>
              <a:spcBef>
                <a:spcPts val="0"/>
              </a:spcBef>
            </a:pPr>
            <a:endParaRPr lang="en-GB" sz="900" dirty="0"/>
          </a:p>
          <a:p>
            <a:pPr>
              <a:spcBef>
                <a:spcPts val="0"/>
              </a:spcBef>
            </a:pPr>
            <a:r>
              <a:rPr lang="en-GB" sz="900" dirty="0"/>
              <a:t>Use of linear graphs and the link to sequences. </a:t>
            </a:r>
          </a:p>
          <a:p>
            <a:pPr>
              <a:spcBef>
                <a:spcPts val="0"/>
              </a:spcBef>
            </a:pPr>
            <a:r>
              <a:rPr lang="en-GB" sz="900" dirty="0"/>
              <a:t>‘What is the same, what is different’</a:t>
            </a:r>
          </a:p>
          <a:p>
            <a:pPr>
              <a:spcBef>
                <a:spcPts val="0"/>
              </a:spcBef>
            </a:pPr>
            <a:endParaRPr lang="en-GB" sz="900" dirty="0"/>
          </a:p>
          <a:p>
            <a:pPr>
              <a:spcBef>
                <a:spcPts val="0"/>
              </a:spcBef>
            </a:pPr>
            <a:r>
              <a:rPr lang="en-GB" sz="900" dirty="0"/>
              <a:t>For an array be able to make the link between describing using ‘rows of…’ and expanded and factorised expressions. </a:t>
            </a:r>
          </a:p>
          <a:p>
            <a:pPr>
              <a:spcBef>
                <a:spcPts val="0"/>
              </a:spcBef>
            </a:pPr>
            <a:endParaRPr lang="en-GB" sz="900" dirty="0"/>
          </a:p>
          <a:p>
            <a:pPr>
              <a:spcBef>
                <a:spcPts val="0"/>
              </a:spcBef>
            </a:pPr>
            <a:r>
              <a:rPr lang="en-GB" sz="900" dirty="0"/>
              <a:t>Use of highest common factor to determine the number of rows. </a:t>
            </a:r>
          </a:p>
          <a:p>
            <a:pPr>
              <a:spcBef>
                <a:spcPts val="0"/>
              </a:spcBef>
            </a:pPr>
            <a:endParaRPr lang="en-US" sz="900" dirty="0"/>
          </a:p>
        </p:txBody>
      </p:sp>
      <p:sp>
        <p:nvSpPr>
          <p:cNvPr id="10" name="Text Placeholder 9">
            <a:extLst>
              <a:ext uri="{FF2B5EF4-FFF2-40B4-BE49-F238E27FC236}">
                <a16:creationId xmlns:a16="http://schemas.microsoft.com/office/drawing/2014/main" id="{8CCEE344-0963-BFBC-8D36-D4E9022D6BD6}"/>
              </a:ext>
            </a:extLst>
          </p:cNvPr>
          <p:cNvSpPr>
            <a:spLocks noGrp="1"/>
          </p:cNvSpPr>
          <p:nvPr>
            <p:ph type="body" sz="quarter" idx="58"/>
          </p:nvPr>
        </p:nvSpPr>
        <p:spPr>
          <a:solidFill>
            <a:srgbClr val="ED5A3E"/>
          </a:solidFill>
        </p:spPr>
        <p:txBody>
          <a:bodyPr/>
          <a:lstStyle/>
          <a:p>
            <a:r>
              <a:rPr lang="en-US" sz="1400" dirty="0"/>
              <a:t>Fluency</a:t>
            </a:r>
          </a:p>
        </p:txBody>
      </p:sp>
      <p:sp>
        <p:nvSpPr>
          <p:cNvPr id="11" name="Text Placeholder 10">
            <a:extLst>
              <a:ext uri="{FF2B5EF4-FFF2-40B4-BE49-F238E27FC236}">
                <a16:creationId xmlns:a16="http://schemas.microsoft.com/office/drawing/2014/main" id="{BE434E36-C7AA-5216-328F-AB4594226D84}"/>
              </a:ext>
            </a:extLst>
          </p:cNvPr>
          <p:cNvSpPr>
            <a:spLocks noGrp="1"/>
          </p:cNvSpPr>
          <p:nvPr>
            <p:ph type="body" sz="quarter" idx="59"/>
          </p:nvPr>
        </p:nvSpPr>
        <p:spPr/>
        <p:txBody>
          <a:bodyPr>
            <a:noAutofit/>
          </a:bodyPr>
          <a:lstStyle/>
          <a:p>
            <a:pPr>
              <a:spcBef>
                <a:spcPts val="0"/>
              </a:spcBef>
            </a:pPr>
            <a:r>
              <a:rPr lang="en-GB" sz="800" dirty="0"/>
              <a:t>Looking for patterns. Including in nature.</a:t>
            </a:r>
          </a:p>
          <a:p>
            <a:pPr>
              <a:spcBef>
                <a:spcPts val="0"/>
              </a:spcBef>
            </a:pPr>
            <a:endParaRPr lang="en-GB" sz="800" dirty="0"/>
          </a:p>
          <a:p>
            <a:pPr>
              <a:spcBef>
                <a:spcPts val="0"/>
              </a:spcBef>
            </a:pPr>
            <a:r>
              <a:rPr lang="en-GB" sz="800" dirty="0"/>
              <a:t>Following rules and steps when solving equations, describing sequences. </a:t>
            </a:r>
          </a:p>
          <a:p>
            <a:pPr>
              <a:spcBef>
                <a:spcPts val="0"/>
              </a:spcBef>
            </a:pPr>
            <a:endParaRPr lang="en-GB" sz="800" dirty="0"/>
          </a:p>
          <a:p>
            <a:pPr>
              <a:spcBef>
                <a:spcPts val="0"/>
              </a:spcBef>
            </a:pPr>
            <a:r>
              <a:rPr lang="en-GB" sz="800" dirty="0"/>
              <a:t>Understand that </a:t>
            </a:r>
            <a:r>
              <a:rPr lang="en-GB" sz="800" dirty="0" err="1"/>
              <a:t>a+b</a:t>
            </a:r>
            <a:r>
              <a:rPr lang="en-GB" sz="800" dirty="0"/>
              <a:t> = </a:t>
            </a:r>
            <a:r>
              <a:rPr lang="en-GB" sz="800" dirty="0" err="1"/>
              <a:t>b+a</a:t>
            </a:r>
            <a:r>
              <a:rPr lang="en-GB" sz="800" dirty="0"/>
              <a:t>. Be able to demonstrate this using algebra. </a:t>
            </a:r>
          </a:p>
          <a:p>
            <a:pPr>
              <a:spcBef>
                <a:spcPts val="0"/>
              </a:spcBef>
            </a:pPr>
            <a:endParaRPr lang="en-GB" sz="800" dirty="0"/>
          </a:p>
          <a:p>
            <a:pPr>
              <a:spcBef>
                <a:spcPts val="0"/>
              </a:spcBef>
            </a:pPr>
            <a:r>
              <a:rPr lang="en-GB" sz="800" dirty="0"/>
              <a:t>Use inverse calculations to find inputs and solve equations. </a:t>
            </a:r>
          </a:p>
          <a:p>
            <a:pPr>
              <a:spcBef>
                <a:spcPts val="0"/>
              </a:spcBef>
            </a:pPr>
            <a:endParaRPr lang="en-GB" sz="800" dirty="0"/>
          </a:p>
          <a:p>
            <a:pPr>
              <a:spcBef>
                <a:spcPts val="0"/>
              </a:spcBef>
            </a:pPr>
            <a:r>
              <a:rPr lang="en-GB" sz="800" dirty="0"/>
              <a:t>Understand how to model worded/real life situations algebraically. </a:t>
            </a:r>
          </a:p>
          <a:p>
            <a:pPr>
              <a:spcBef>
                <a:spcPts val="0"/>
              </a:spcBef>
            </a:pPr>
            <a:endParaRPr lang="en-GB" sz="900" dirty="0"/>
          </a:p>
          <a:p>
            <a:pPr>
              <a:spcBef>
                <a:spcPts val="0"/>
              </a:spcBef>
            </a:pPr>
            <a:r>
              <a:rPr lang="en-GB" sz="800" dirty="0"/>
              <a:t>Travel &amp; conversion graphs.</a:t>
            </a:r>
          </a:p>
          <a:p>
            <a:pPr>
              <a:spcBef>
                <a:spcPts val="0"/>
              </a:spcBef>
            </a:pPr>
            <a:endParaRPr lang="en-GB" sz="800" dirty="0"/>
          </a:p>
          <a:p>
            <a:pPr>
              <a:spcBef>
                <a:spcPts val="0"/>
              </a:spcBef>
            </a:pPr>
            <a:r>
              <a:rPr lang="en-GB" sz="800" dirty="0"/>
              <a:t>Use of input &amp; output when using function machines </a:t>
            </a:r>
          </a:p>
          <a:p>
            <a:pPr>
              <a:spcBef>
                <a:spcPts val="0"/>
              </a:spcBef>
            </a:pPr>
            <a:endParaRPr lang="en-US" sz="800" dirty="0"/>
          </a:p>
        </p:txBody>
      </p:sp>
      <p:sp>
        <p:nvSpPr>
          <p:cNvPr id="12" name="Text Placeholder 11">
            <a:extLst>
              <a:ext uri="{FF2B5EF4-FFF2-40B4-BE49-F238E27FC236}">
                <a16:creationId xmlns:a16="http://schemas.microsoft.com/office/drawing/2014/main" id="{ABAE37EF-F0F8-F208-F750-DE385FD64802}"/>
              </a:ext>
            </a:extLst>
          </p:cNvPr>
          <p:cNvSpPr>
            <a:spLocks noGrp="1"/>
          </p:cNvSpPr>
          <p:nvPr>
            <p:ph type="body" sz="quarter" idx="60"/>
          </p:nvPr>
        </p:nvSpPr>
        <p:spPr>
          <a:solidFill>
            <a:srgbClr val="ED5A3E"/>
          </a:solidFill>
        </p:spPr>
        <p:txBody>
          <a:bodyPr/>
          <a:lstStyle/>
          <a:p>
            <a:r>
              <a:rPr lang="en-US" sz="1400" dirty="0"/>
              <a:t>Logical reasoning </a:t>
            </a:r>
          </a:p>
        </p:txBody>
      </p:sp>
      <p:sp>
        <p:nvSpPr>
          <p:cNvPr id="13" name="Text Placeholder 12">
            <a:extLst>
              <a:ext uri="{FF2B5EF4-FFF2-40B4-BE49-F238E27FC236}">
                <a16:creationId xmlns:a16="http://schemas.microsoft.com/office/drawing/2014/main" id="{12040E28-C6F5-B532-A029-B5A6A5E6B1EC}"/>
              </a:ext>
            </a:extLst>
          </p:cNvPr>
          <p:cNvSpPr>
            <a:spLocks noGrp="1"/>
          </p:cNvSpPr>
          <p:nvPr>
            <p:ph type="body" sz="quarter" idx="61"/>
          </p:nvPr>
        </p:nvSpPr>
        <p:spPr/>
        <p:txBody>
          <a:bodyPr>
            <a:normAutofit/>
          </a:bodyPr>
          <a:lstStyle/>
          <a:p>
            <a:pPr>
              <a:lnSpc>
                <a:spcPct val="115000"/>
              </a:lnSpc>
              <a:spcBef>
                <a:spcPts val="0"/>
              </a:spcBef>
            </a:pPr>
            <a:r>
              <a:rPr lang="en-GB" sz="900" dirty="0">
                <a:latin typeface="Trebuchet MS"/>
                <a:ea typeface="Times New Roman" panose="02020603050405020304" pitchFamily="18" charset="0"/>
                <a:cs typeface="Lucida Sans Unicode"/>
              </a:rPr>
              <a:t>Recognise that different letters are used to represent different values. </a:t>
            </a:r>
            <a:endParaRPr lang="en-GB" sz="900" dirty="0">
              <a:latin typeface="Trebuchet MS"/>
              <a:ea typeface="Times New Roman" panose="02020603050405020304" pitchFamily="18" charset="0"/>
              <a:cs typeface="Lucida Sans Unicode" panose="020B0602030504020204" pitchFamily="34" charset="0"/>
            </a:endParaRPr>
          </a:p>
          <a:p>
            <a:pPr>
              <a:lnSpc>
                <a:spcPct val="115000"/>
              </a:lnSpc>
              <a:spcBef>
                <a:spcPts val="0"/>
              </a:spcBef>
            </a:pPr>
            <a:endParaRPr lang="en-GB" sz="900" dirty="0">
              <a:latin typeface="Trebuchet MS"/>
              <a:ea typeface="Times New Roman" panose="02020603050405020304" pitchFamily="18" charset="0"/>
              <a:cs typeface="Lucida Sans Unicode" panose="020B0602030504020204" pitchFamily="34" charset="0"/>
            </a:endParaRPr>
          </a:p>
          <a:p>
            <a:pPr>
              <a:lnSpc>
                <a:spcPct val="115000"/>
              </a:lnSpc>
              <a:spcBef>
                <a:spcPts val="0"/>
              </a:spcBef>
            </a:pPr>
            <a:r>
              <a:rPr lang="en-GB" sz="900" dirty="0">
                <a:latin typeface="Trebuchet MS"/>
                <a:ea typeface="Times New Roman" panose="02020603050405020304" pitchFamily="18" charset="0"/>
                <a:cs typeface="Lucida Sans Unicode"/>
              </a:rPr>
              <a:t>Incorrect writing terms algebraically. </a:t>
            </a:r>
            <a:endParaRPr lang="en-GB" sz="900" dirty="0">
              <a:latin typeface="Trebuchet MS"/>
              <a:ea typeface="Times New Roman" panose="02020603050405020304" pitchFamily="18" charset="0"/>
              <a:cs typeface="Lucida Sans Unicode" panose="020B0602030504020204" pitchFamily="34" charset="0"/>
            </a:endParaRPr>
          </a:p>
          <a:p>
            <a:pPr>
              <a:lnSpc>
                <a:spcPct val="115000"/>
              </a:lnSpc>
              <a:spcBef>
                <a:spcPts val="0"/>
              </a:spcBef>
            </a:pPr>
            <a:endParaRPr lang="en-GB" sz="900" dirty="0">
              <a:latin typeface="Trebuchet MS"/>
              <a:ea typeface="Times New Roman" panose="02020603050405020304" pitchFamily="18" charset="0"/>
              <a:cs typeface="Lucida Sans Unicode" panose="020B0602030504020204" pitchFamily="34" charset="0"/>
            </a:endParaRPr>
          </a:p>
          <a:p>
            <a:pPr>
              <a:lnSpc>
                <a:spcPct val="115000"/>
              </a:lnSpc>
              <a:spcBef>
                <a:spcPts val="0"/>
              </a:spcBef>
            </a:pPr>
            <a:r>
              <a:rPr lang="en-GB" sz="900" dirty="0">
                <a:latin typeface="Trebuchet MS"/>
                <a:ea typeface="Times New Roman" panose="02020603050405020304" pitchFamily="18" charset="0"/>
                <a:cs typeface="Lucida Sans Unicode"/>
              </a:rPr>
              <a:t>Adding or subtracting the difference when finding the nth term.</a:t>
            </a:r>
          </a:p>
          <a:p>
            <a:pPr>
              <a:lnSpc>
                <a:spcPct val="114999"/>
              </a:lnSpc>
              <a:spcBef>
                <a:spcPts val="0"/>
              </a:spcBef>
            </a:pPr>
            <a:endParaRPr lang="en-GB" sz="900" dirty="0">
              <a:latin typeface="Trebuchet MS"/>
              <a:ea typeface="+mn-lt"/>
              <a:cs typeface="Lucida Sans Unicode"/>
            </a:endParaRPr>
          </a:p>
          <a:p>
            <a:pPr>
              <a:lnSpc>
                <a:spcPct val="114999"/>
              </a:lnSpc>
              <a:spcBef>
                <a:spcPts val="0"/>
              </a:spcBef>
            </a:pPr>
            <a:r>
              <a:rPr lang="en-GB" sz="900" dirty="0">
                <a:latin typeface="Trebuchet MS" panose="020B0603020202020204"/>
                <a:ea typeface="Calibri"/>
                <a:cs typeface="Lucida Sans Unicode"/>
              </a:rPr>
              <a:t>Interpreting variables as constants</a:t>
            </a:r>
          </a:p>
          <a:p>
            <a:pPr>
              <a:spcBef>
                <a:spcPts val="0"/>
              </a:spcBef>
            </a:pPr>
            <a:endParaRPr lang="en-US" sz="900" dirty="0"/>
          </a:p>
        </p:txBody>
      </p:sp>
      <p:sp>
        <p:nvSpPr>
          <p:cNvPr id="14" name="Text Placeholder 13">
            <a:extLst>
              <a:ext uri="{FF2B5EF4-FFF2-40B4-BE49-F238E27FC236}">
                <a16:creationId xmlns:a16="http://schemas.microsoft.com/office/drawing/2014/main" id="{9AFB7CF2-BCBA-931D-E15D-CDF2C22E6CB7}"/>
              </a:ext>
            </a:extLst>
          </p:cNvPr>
          <p:cNvSpPr>
            <a:spLocks noGrp="1"/>
          </p:cNvSpPr>
          <p:nvPr>
            <p:ph type="body" sz="quarter" idx="62"/>
          </p:nvPr>
        </p:nvSpPr>
        <p:spPr>
          <a:solidFill>
            <a:srgbClr val="ED5A3E"/>
          </a:solidFill>
        </p:spPr>
        <p:txBody>
          <a:bodyPr/>
          <a:lstStyle/>
          <a:p>
            <a:r>
              <a:rPr lang="en-US" sz="1400" dirty="0"/>
              <a:t>Additional notes &amp; Misconceptions</a:t>
            </a:r>
          </a:p>
        </p:txBody>
      </p:sp>
    </p:spTree>
    <p:extLst>
      <p:ext uri="{BB962C8B-B14F-4D97-AF65-F5344CB8AC3E}">
        <p14:creationId xmlns:p14="http://schemas.microsoft.com/office/powerpoint/2010/main" val="2744657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E6C883F-1227-F311-38A5-B4E17D09B7AB}"/>
              </a:ext>
            </a:extLst>
          </p:cNvPr>
          <p:cNvSpPr>
            <a:spLocks noGrp="1"/>
          </p:cNvSpPr>
          <p:nvPr>
            <p:ph type="body" sz="quarter" idx="42"/>
          </p:nvPr>
        </p:nvSpPr>
        <p:spPr/>
        <p:txBody>
          <a:bodyPr>
            <a:normAutofit/>
          </a:bodyPr>
          <a:lstStyle/>
          <a:p>
            <a:pPr marL="171450" indent="-171450">
              <a:buFont typeface="Arial" panose="020B0604020202020204" pitchFamily="34" charset="0"/>
              <a:buChar char="•"/>
            </a:pPr>
            <a:r>
              <a:rPr lang="en-GB" sz="1100" dirty="0"/>
              <a:t>Zero pairs</a:t>
            </a:r>
          </a:p>
          <a:p>
            <a:pPr marL="171450" indent="-171450">
              <a:buFont typeface="Arial" panose="020B0604020202020204" pitchFamily="34" charset="0"/>
              <a:buChar char="•"/>
            </a:pPr>
            <a:r>
              <a:rPr lang="en-GB" sz="1100" dirty="0"/>
              <a:t>Square numbers, factors, multiples, primes, </a:t>
            </a:r>
            <a:r>
              <a:rPr lang="en-GB" sz="1100" dirty="0" err="1"/>
              <a:t>etc</a:t>
            </a:r>
            <a:endParaRPr lang="en-GB" sz="1100" dirty="0"/>
          </a:p>
          <a:p>
            <a:pPr marL="171450" indent="-171450">
              <a:buFont typeface="Arial" panose="020B0604020202020204" pitchFamily="34" charset="0"/>
              <a:buChar char="•"/>
            </a:pPr>
            <a:r>
              <a:rPr lang="en-GB" sz="1100" dirty="0"/>
              <a:t>Area of rectangles</a:t>
            </a:r>
          </a:p>
          <a:p>
            <a:pPr marL="171450" indent="-171450">
              <a:buFont typeface="Arial" panose="020B0604020202020204" pitchFamily="34" charset="0"/>
              <a:buChar char="•"/>
            </a:pPr>
            <a:r>
              <a:rPr lang="en-GB" sz="1100" dirty="0"/>
              <a:t>Order of operations</a:t>
            </a:r>
          </a:p>
          <a:p>
            <a:pPr marL="171450" indent="-171450">
              <a:buFont typeface="Arial" panose="020B0604020202020204" pitchFamily="34" charset="0"/>
              <a:buChar char="•"/>
            </a:pPr>
            <a:r>
              <a:rPr lang="en-GB" sz="1100" dirty="0"/>
              <a:t>Understand HCF and LCM</a:t>
            </a:r>
          </a:p>
          <a:p>
            <a:endParaRPr lang="en-US" sz="1100" dirty="0"/>
          </a:p>
        </p:txBody>
      </p:sp>
      <p:sp>
        <p:nvSpPr>
          <p:cNvPr id="3" name="Text Placeholder 2">
            <a:extLst>
              <a:ext uri="{FF2B5EF4-FFF2-40B4-BE49-F238E27FC236}">
                <a16:creationId xmlns:a16="http://schemas.microsoft.com/office/drawing/2014/main" id="{CC3244B6-E92F-B404-9AC4-5DA0BA144407}"/>
              </a:ext>
            </a:extLst>
          </p:cNvPr>
          <p:cNvSpPr>
            <a:spLocks noGrp="1"/>
          </p:cNvSpPr>
          <p:nvPr>
            <p:ph type="body" sz="quarter" idx="43"/>
          </p:nvPr>
        </p:nvSpPr>
        <p:spPr>
          <a:solidFill>
            <a:srgbClr val="ED5A3E"/>
          </a:solidFill>
        </p:spPr>
        <p:txBody>
          <a:bodyPr/>
          <a:lstStyle/>
          <a:p>
            <a:r>
              <a:rPr lang="en-US" sz="1400" dirty="0"/>
              <a:t>Prerequisite knowledge</a:t>
            </a:r>
          </a:p>
        </p:txBody>
      </p:sp>
      <p:sp>
        <p:nvSpPr>
          <p:cNvPr id="4" name="Text Placeholder 3">
            <a:extLst>
              <a:ext uri="{FF2B5EF4-FFF2-40B4-BE49-F238E27FC236}">
                <a16:creationId xmlns:a16="http://schemas.microsoft.com/office/drawing/2014/main" id="{235860F6-C416-1E2E-120E-314D539F4A7E}"/>
              </a:ext>
            </a:extLst>
          </p:cNvPr>
          <p:cNvSpPr>
            <a:spLocks noGrp="1"/>
          </p:cNvSpPr>
          <p:nvPr>
            <p:ph type="body" sz="quarter" idx="44"/>
          </p:nvPr>
        </p:nvSpPr>
        <p:spPr/>
        <p:txBody>
          <a:bodyPr>
            <a:noAutofit/>
          </a:bodyPr>
          <a:lstStyle/>
          <a:p>
            <a:pPr marL="171450" indent="-171450">
              <a:spcBef>
                <a:spcPts val="0"/>
              </a:spcBef>
              <a:buFont typeface="Arial" panose="020B0604020202020204" pitchFamily="34" charset="0"/>
              <a:buChar char="•"/>
            </a:pPr>
            <a:r>
              <a:rPr lang="en-GB" sz="1100" dirty="0">
                <a:latin typeface="MASSILIA VF"/>
              </a:rPr>
              <a:t>Sequences</a:t>
            </a:r>
            <a:endParaRPr lang="en-US" sz="1100" dirty="0">
              <a:latin typeface="MASSILIA VF"/>
            </a:endParaRPr>
          </a:p>
          <a:p>
            <a:pPr marL="628650" lvl="1" indent="-171450">
              <a:spcBef>
                <a:spcPts val="0"/>
              </a:spcBef>
            </a:pPr>
            <a:r>
              <a:rPr lang="en-GB" sz="1100" dirty="0">
                <a:solidFill>
                  <a:srgbClr val="006758"/>
                </a:solidFill>
                <a:latin typeface="MASSILIA VF"/>
              </a:rPr>
              <a:t>Form and describe linear sequences</a:t>
            </a:r>
          </a:p>
          <a:p>
            <a:pPr marL="628650" lvl="1" indent="-171450">
              <a:spcBef>
                <a:spcPts val="0"/>
              </a:spcBef>
            </a:pPr>
            <a:r>
              <a:rPr lang="en-GB" sz="1100" dirty="0">
                <a:solidFill>
                  <a:srgbClr val="006758"/>
                </a:solidFill>
                <a:latin typeface="MASSILIA VF"/>
              </a:rPr>
              <a:t>Find and use the nth term of a linear sequence</a:t>
            </a:r>
          </a:p>
          <a:p>
            <a:pPr marL="628650" lvl="1" indent="-171450">
              <a:spcBef>
                <a:spcPts val="0"/>
              </a:spcBef>
            </a:pPr>
            <a:r>
              <a:rPr lang="en-GB" sz="1100" dirty="0">
                <a:solidFill>
                  <a:srgbClr val="006758"/>
                </a:solidFill>
                <a:latin typeface="MASSILIA VF"/>
              </a:rPr>
              <a:t>Find and describe patterns.</a:t>
            </a:r>
          </a:p>
          <a:p>
            <a:pPr marL="171450" indent="-171450">
              <a:spcBef>
                <a:spcPts val="0"/>
              </a:spcBef>
              <a:buFont typeface="Arial" panose="020B0604020202020204" pitchFamily="34" charset="0"/>
              <a:buChar char="•"/>
            </a:pPr>
            <a:r>
              <a:rPr lang="en-GB" sz="1100" dirty="0">
                <a:latin typeface="MASSILIA VF"/>
              </a:rPr>
              <a:t>Use of algebra tiles to represent unknown values</a:t>
            </a:r>
          </a:p>
          <a:p>
            <a:pPr marL="171450" indent="-171450">
              <a:spcBef>
                <a:spcPts val="0"/>
              </a:spcBef>
              <a:buFont typeface="Arial" panose="020B0604020202020204" pitchFamily="34" charset="0"/>
              <a:buChar char="•"/>
            </a:pPr>
            <a:r>
              <a:rPr lang="en-GB" sz="1100" dirty="0">
                <a:latin typeface="MASSILIA VF"/>
              </a:rPr>
              <a:t>Simplify expressions using +, - , x and ÷ and collecting like terms</a:t>
            </a:r>
          </a:p>
          <a:p>
            <a:pPr marL="171450" indent="-171450">
              <a:spcBef>
                <a:spcPts val="0"/>
              </a:spcBef>
              <a:buFont typeface="Arial" panose="020B0604020202020204" pitchFamily="34" charset="0"/>
              <a:buChar char="•"/>
            </a:pPr>
            <a:r>
              <a:rPr lang="en-GB" sz="1100" dirty="0">
                <a:latin typeface="MASSILIA VF"/>
              </a:rPr>
              <a:t>Describe arrays in a variety of ways</a:t>
            </a:r>
          </a:p>
          <a:p>
            <a:pPr marL="171450" indent="-171450">
              <a:spcBef>
                <a:spcPts val="0"/>
              </a:spcBef>
              <a:buFont typeface="Arial" panose="020B0604020202020204" pitchFamily="34" charset="0"/>
              <a:buChar char="•"/>
            </a:pPr>
            <a:r>
              <a:rPr lang="en-GB" sz="1100" dirty="0">
                <a:latin typeface="MASSILIA VF"/>
              </a:rPr>
              <a:t>Expand and factorise expressions using algebra tiles (up to x(x + 2) for more able learners)</a:t>
            </a:r>
          </a:p>
          <a:p>
            <a:pPr marL="171450" indent="-171450">
              <a:spcBef>
                <a:spcPts val="0"/>
              </a:spcBef>
              <a:buFont typeface="Arial" panose="020B0604020202020204" pitchFamily="34" charset="0"/>
              <a:buChar char="•"/>
            </a:pPr>
            <a:r>
              <a:rPr lang="en-GB" sz="1100" dirty="0">
                <a:latin typeface="MASSILIA VF"/>
              </a:rPr>
              <a:t>Forming expressions</a:t>
            </a:r>
          </a:p>
          <a:p>
            <a:pPr marL="171450" indent="-171450">
              <a:spcBef>
                <a:spcPts val="0"/>
              </a:spcBef>
              <a:buFont typeface="Arial" panose="020B0604020202020204" pitchFamily="34" charset="0"/>
              <a:buChar char="•"/>
            </a:pPr>
            <a:r>
              <a:rPr lang="en-GB" sz="1100" dirty="0">
                <a:latin typeface="MASSILIA VF"/>
              </a:rPr>
              <a:t>Use a function machine to find inputs, outputs and expressions </a:t>
            </a:r>
          </a:p>
          <a:p>
            <a:pPr marL="171450" indent="-171450">
              <a:spcBef>
                <a:spcPts val="0"/>
              </a:spcBef>
              <a:buFont typeface="Arial" panose="020B0604020202020204" pitchFamily="34" charset="0"/>
              <a:buChar char="•"/>
            </a:pPr>
            <a:r>
              <a:rPr lang="en-GB" sz="1100" dirty="0">
                <a:latin typeface="MASSILIA VF"/>
              </a:rPr>
              <a:t>Solve equations</a:t>
            </a:r>
          </a:p>
          <a:p>
            <a:pPr marL="628650" lvl="1" indent="-171450">
              <a:spcBef>
                <a:spcPts val="0"/>
              </a:spcBef>
            </a:pPr>
            <a:r>
              <a:rPr lang="en-GB" sz="1100" dirty="0">
                <a:solidFill>
                  <a:srgbClr val="006758"/>
                </a:solidFill>
                <a:latin typeface="MASSILIA VF"/>
              </a:rPr>
              <a:t>One step </a:t>
            </a:r>
          </a:p>
          <a:p>
            <a:pPr marL="628650" lvl="1" indent="-171450">
              <a:spcBef>
                <a:spcPts val="0"/>
              </a:spcBef>
            </a:pPr>
            <a:r>
              <a:rPr lang="en-GB" sz="1100" dirty="0">
                <a:solidFill>
                  <a:srgbClr val="006758"/>
                </a:solidFill>
                <a:latin typeface="MASSILIA VF"/>
              </a:rPr>
              <a:t>Two step</a:t>
            </a:r>
          </a:p>
          <a:p>
            <a:pPr marL="628650" lvl="1" indent="-171450">
              <a:spcBef>
                <a:spcPts val="0"/>
              </a:spcBef>
            </a:pPr>
            <a:r>
              <a:rPr lang="en-GB" sz="1100" dirty="0">
                <a:solidFill>
                  <a:srgbClr val="006758"/>
                </a:solidFill>
                <a:latin typeface="MASSILIA VF"/>
              </a:rPr>
              <a:t>Unknowns on both sides</a:t>
            </a:r>
          </a:p>
          <a:p>
            <a:pPr marL="171450" indent="-171450">
              <a:spcBef>
                <a:spcPts val="0"/>
              </a:spcBef>
              <a:buFont typeface="Arial" panose="020B0604020202020204" pitchFamily="34" charset="0"/>
              <a:buChar char="•"/>
            </a:pPr>
            <a:r>
              <a:rPr lang="en-GB" sz="1100" dirty="0">
                <a:latin typeface="MASSILIA VF"/>
              </a:rPr>
              <a:t>Forming and solving equations </a:t>
            </a:r>
          </a:p>
        </p:txBody>
      </p:sp>
      <p:sp>
        <p:nvSpPr>
          <p:cNvPr id="5" name="Text Placeholder 4">
            <a:extLst>
              <a:ext uri="{FF2B5EF4-FFF2-40B4-BE49-F238E27FC236}">
                <a16:creationId xmlns:a16="http://schemas.microsoft.com/office/drawing/2014/main" id="{AC425D63-3C70-EBFA-F9DF-7D1D6C745018}"/>
              </a:ext>
            </a:extLst>
          </p:cNvPr>
          <p:cNvSpPr>
            <a:spLocks noGrp="1"/>
          </p:cNvSpPr>
          <p:nvPr>
            <p:ph type="body" sz="quarter" idx="45"/>
          </p:nvPr>
        </p:nvSpPr>
        <p:spPr>
          <a:solidFill>
            <a:srgbClr val="ED5A3E"/>
          </a:solidFill>
        </p:spPr>
        <p:txBody>
          <a:bodyPr/>
          <a:lstStyle/>
          <a:p>
            <a:r>
              <a:rPr lang="en-US" sz="1400" dirty="0"/>
              <a:t>Key concepts &amp; learning intentions</a:t>
            </a:r>
          </a:p>
        </p:txBody>
      </p:sp>
      <p:sp>
        <p:nvSpPr>
          <p:cNvPr id="6" name="Text Placeholder 5">
            <a:extLst>
              <a:ext uri="{FF2B5EF4-FFF2-40B4-BE49-F238E27FC236}">
                <a16:creationId xmlns:a16="http://schemas.microsoft.com/office/drawing/2014/main" id="{560AD94C-42F5-B494-900B-09F8A0410E89}"/>
              </a:ext>
            </a:extLst>
          </p:cNvPr>
          <p:cNvSpPr>
            <a:spLocks noGrp="1"/>
          </p:cNvSpPr>
          <p:nvPr>
            <p:ph type="body" sz="quarter" idx="38"/>
          </p:nvPr>
        </p:nvSpPr>
        <p:spPr>
          <a:solidFill>
            <a:srgbClr val="ED5A3E"/>
          </a:solidFill>
        </p:spPr>
        <p:txBody>
          <a:bodyPr/>
          <a:lstStyle/>
          <a:p>
            <a:r>
              <a:rPr lang="en-US" sz="1400" dirty="0"/>
              <a:t>How will skills be taught in this topic?</a:t>
            </a:r>
          </a:p>
        </p:txBody>
      </p:sp>
      <p:sp>
        <p:nvSpPr>
          <p:cNvPr id="7" name="Text Placeholder 6">
            <a:extLst>
              <a:ext uri="{FF2B5EF4-FFF2-40B4-BE49-F238E27FC236}">
                <a16:creationId xmlns:a16="http://schemas.microsoft.com/office/drawing/2014/main" id="{D2177034-8AED-5622-8B3F-A129306164C9}"/>
              </a:ext>
            </a:extLst>
          </p:cNvPr>
          <p:cNvSpPr>
            <a:spLocks noGrp="1"/>
          </p:cNvSpPr>
          <p:nvPr>
            <p:ph type="body" sz="quarter" idx="40"/>
          </p:nvPr>
        </p:nvSpPr>
        <p:spPr>
          <a:solidFill>
            <a:srgbClr val="ED5A3E"/>
          </a:solidFill>
        </p:spPr>
        <p:txBody>
          <a:bodyPr/>
          <a:lstStyle/>
          <a:p>
            <a:r>
              <a:rPr lang="en-US" sz="1400" dirty="0"/>
              <a:t>Making connections &amp; Authentic Contexts</a:t>
            </a:r>
          </a:p>
        </p:txBody>
      </p:sp>
      <p:sp>
        <p:nvSpPr>
          <p:cNvPr id="8" name="Text Placeholder 7">
            <a:extLst>
              <a:ext uri="{FF2B5EF4-FFF2-40B4-BE49-F238E27FC236}">
                <a16:creationId xmlns:a16="http://schemas.microsoft.com/office/drawing/2014/main" id="{AC997629-6706-57C1-778D-3D4098E07AD6}"/>
              </a:ext>
            </a:extLst>
          </p:cNvPr>
          <p:cNvSpPr>
            <a:spLocks noGrp="1"/>
          </p:cNvSpPr>
          <p:nvPr>
            <p:ph type="body" sz="quarter" idx="55"/>
          </p:nvPr>
        </p:nvSpPr>
        <p:spPr>
          <a:solidFill>
            <a:srgbClr val="ED5A3E"/>
          </a:solidFill>
        </p:spPr>
        <p:txBody>
          <a:bodyPr/>
          <a:lstStyle/>
          <a:p>
            <a:r>
              <a:rPr lang="en-US" sz="1400" dirty="0"/>
              <a:t>Key vocabulary</a:t>
            </a:r>
          </a:p>
        </p:txBody>
      </p:sp>
      <p:sp>
        <p:nvSpPr>
          <p:cNvPr id="9" name="Text Placeholder 8">
            <a:extLst>
              <a:ext uri="{FF2B5EF4-FFF2-40B4-BE49-F238E27FC236}">
                <a16:creationId xmlns:a16="http://schemas.microsoft.com/office/drawing/2014/main" id="{E5C5155A-67AA-9F8F-5734-B567AC294D97}"/>
              </a:ext>
            </a:extLst>
          </p:cNvPr>
          <p:cNvSpPr>
            <a:spLocks noGrp="1"/>
          </p:cNvSpPr>
          <p:nvPr>
            <p:ph type="body" sz="quarter" idx="56"/>
          </p:nvPr>
        </p:nvSpPr>
        <p:spPr/>
        <p:txBody>
          <a:bodyPr numCol="1">
            <a:normAutofit/>
          </a:bodyPr>
          <a:lstStyle/>
          <a:p>
            <a:pPr marL="171450" indent="-171450">
              <a:buFont typeface="Arial" panose="020B0604020202020204" pitchFamily="34" charset="0"/>
              <a:buChar char="•"/>
            </a:pPr>
            <a:r>
              <a:rPr lang="en-GB" sz="1100" dirty="0"/>
              <a:t>Use two coloured counters to allow learners to explore patterns and links between times tables and linear sequences. </a:t>
            </a:r>
          </a:p>
          <a:p>
            <a:pPr marL="171450" indent="-171450">
              <a:buFont typeface="Arial" panose="020B0604020202020204" pitchFamily="34" charset="0"/>
              <a:buChar char="•"/>
            </a:pPr>
            <a:r>
              <a:rPr lang="en-GB" sz="1100" dirty="0"/>
              <a:t>Algebra tiles and shapes for simplifying expressions. </a:t>
            </a:r>
          </a:p>
          <a:p>
            <a:pPr marL="171450" indent="-171450">
              <a:buFont typeface="Arial" panose="020B0604020202020204" pitchFamily="34" charset="0"/>
              <a:buChar char="•"/>
            </a:pPr>
            <a:r>
              <a:rPr lang="en-GB" sz="1100" dirty="0"/>
              <a:t>Algebra tiles for expanding and factorising expressions. </a:t>
            </a:r>
          </a:p>
          <a:p>
            <a:endParaRPr lang="en-US" sz="1100" dirty="0"/>
          </a:p>
        </p:txBody>
      </p:sp>
      <p:sp>
        <p:nvSpPr>
          <p:cNvPr id="10" name="Text Placeholder 9">
            <a:extLst>
              <a:ext uri="{FF2B5EF4-FFF2-40B4-BE49-F238E27FC236}">
                <a16:creationId xmlns:a16="http://schemas.microsoft.com/office/drawing/2014/main" id="{59B49D29-3501-5F1D-BF03-49B083B72B1A}"/>
              </a:ext>
            </a:extLst>
          </p:cNvPr>
          <p:cNvSpPr>
            <a:spLocks noGrp="1"/>
          </p:cNvSpPr>
          <p:nvPr>
            <p:ph type="body" sz="quarter" idx="57"/>
          </p:nvPr>
        </p:nvSpPr>
        <p:spPr/>
        <p:txBody>
          <a:bodyPr numCol="5">
            <a:normAutofit/>
          </a:bodyPr>
          <a:lstStyle/>
          <a:p>
            <a:pPr marL="171450" indent="-171450">
              <a:buFont typeface="Arial" panose="020B0604020202020204" pitchFamily="34" charset="0"/>
              <a:buChar char="•"/>
            </a:pPr>
            <a:r>
              <a:rPr lang="en-GB" sz="1000" dirty="0"/>
              <a:t>Sequence</a:t>
            </a:r>
          </a:p>
          <a:p>
            <a:pPr marL="171450" indent="-171450">
              <a:buFont typeface="Arial" panose="020B0604020202020204" pitchFamily="34" charset="0"/>
              <a:buChar char="•"/>
            </a:pPr>
            <a:r>
              <a:rPr lang="en-GB" sz="1000" dirty="0"/>
              <a:t>Linear</a:t>
            </a:r>
          </a:p>
          <a:p>
            <a:pPr marL="171450" indent="-171450">
              <a:buFont typeface="Arial" panose="020B0604020202020204" pitchFamily="34" charset="0"/>
              <a:buChar char="•"/>
            </a:pPr>
            <a:r>
              <a:rPr lang="en-GB" sz="1000" dirty="0"/>
              <a:t>Unknown</a:t>
            </a:r>
          </a:p>
          <a:p>
            <a:pPr marL="171450" indent="-171450">
              <a:buFont typeface="Arial" panose="020B0604020202020204" pitchFamily="34" charset="0"/>
              <a:buChar char="•"/>
            </a:pPr>
            <a:r>
              <a:rPr lang="en-GB" sz="1000" dirty="0"/>
              <a:t>Simplify</a:t>
            </a:r>
          </a:p>
          <a:p>
            <a:pPr marL="171450" indent="-171450">
              <a:buFont typeface="Arial" panose="020B0604020202020204" pitchFamily="34" charset="0"/>
              <a:buChar char="•"/>
            </a:pPr>
            <a:r>
              <a:rPr lang="en-GB" sz="1000" dirty="0"/>
              <a:t>Array </a:t>
            </a:r>
          </a:p>
          <a:p>
            <a:pPr marL="171450" indent="-171450">
              <a:buFont typeface="Arial" panose="020B0604020202020204" pitchFamily="34" charset="0"/>
              <a:buChar char="•"/>
            </a:pPr>
            <a:r>
              <a:rPr lang="en-GB" sz="1000" dirty="0"/>
              <a:t>Expand</a:t>
            </a:r>
          </a:p>
          <a:p>
            <a:pPr marL="171450" indent="-171450">
              <a:buFont typeface="Arial" panose="020B0604020202020204" pitchFamily="34" charset="0"/>
              <a:buChar char="•"/>
            </a:pPr>
            <a:r>
              <a:rPr lang="en-GB" sz="1000" dirty="0"/>
              <a:t>Factorise </a:t>
            </a:r>
          </a:p>
          <a:p>
            <a:pPr marL="171450" indent="-171450">
              <a:buFont typeface="Arial" panose="020B0604020202020204" pitchFamily="34" charset="0"/>
              <a:buChar char="•"/>
            </a:pPr>
            <a:r>
              <a:rPr lang="en-GB" sz="1000" dirty="0"/>
              <a:t>Equation</a:t>
            </a:r>
          </a:p>
          <a:p>
            <a:pPr marL="171450" indent="-171450">
              <a:buFont typeface="Arial" panose="020B0604020202020204" pitchFamily="34" charset="0"/>
              <a:buChar char="•"/>
            </a:pPr>
            <a:r>
              <a:rPr lang="en-GB" sz="1000" dirty="0"/>
              <a:t>Expression</a:t>
            </a:r>
          </a:p>
          <a:p>
            <a:pPr marL="171450" indent="-171450">
              <a:buFont typeface="Arial" panose="020B0604020202020204" pitchFamily="34" charset="0"/>
              <a:buChar char="•"/>
            </a:pPr>
            <a:r>
              <a:rPr lang="en-GB" sz="1000" dirty="0"/>
              <a:t>Solve</a:t>
            </a:r>
          </a:p>
          <a:p>
            <a:pPr marL="171450" indent="-171450">
              <a:buFont typeface="Arial" panose="020B0604020202020204" pitchFamily="34" charset="0"/>
              <a:buChar char="•"/>
            </a:pPr>
            <a:r>
              <a:rPr lang="en-GB" sz="1000" dirty="0"/>
              <a:t>Form</a:t>
            </a:r>
          </a:p>
          <a:p>
            <a:pPr marL="171450" indent="-171450">
              <a:buFont typeface="Arial" panose="020B0604020202020204" pitchFamily="34" charset="0"/>
              <a:buChar char="•"/>
            </a:pPr>
            <a:r>
              <a:rPr lang="en-GB" sz="1000" dirty="0"/>
              <a:t>Formulae</a:t>
            </a:r>
          </a:p>
          <a:p>
            <a:pPr marL="171450" indent="-171450">
              <a:buFont typeface="Arial" panose="020B0604020202020204" pitchFamily="34" charset="0"/>
              <a:buChar char="•"/>
            </a:pPr>
            <a:r>
              <a:rPr lang="en-GB" sz="1000" dirty="0"/>
              <a:t>Variable</a:t>
            </a:r>
          </a:p>
          <a:p>
            <a:pPr marL="171450" indent="-171450">
              <a:buFont typeface="Arial" panose="020B0604020202020204" pitchFamily="34" charset="0"/>
              <a:buChar char="•"/>
            </a:pPr>
            <a:r>
              <a:rPr lang="en-GB" sz="1000" dirty="0"/>
              <a:t>Constant</a:t>
            </a:r>
          </a:p>
          <a:p>
            <a:endParaRPr lang="en-US" sz="1000" dirty="0"/>
          </a:p>
        </p:txBody>
      </p:sp>
      <p:sp>
        <p:nvSpPr>
          <p:cNvPr id="11" name="Text Placeholder 10">
            <a:extLst>
              <a:ext uri="{FF2B5EF4-FFF2-40B4-BE49-F238E27FC236}">
                <a16:creationId xmlns:a16="http://schemas.microsoft.com/office/drawing/2014/main" id="{73CA8E55-50A9-4198-412B-A239F349004B}"/>
              </a:ext>
            </a:extLst>
          </p:cNvPr>
          <p:cNvSpPr>
            <a:spLocks noGrp="1"/>
          </p:cNvSpPr>
          <p:nvPr>
            <p:ph type="body" sz="quarter" idx="58"/>
          </p:nvPr>
        </p:nvSpPr>
        <p:spPr/>
        <p:txBody>
          <a:bodyPr>
            <a:normAutofit/>
          </a:bodyPr>
          <a:lstStyle/>
          <a:p>
            <a:pPr marL="171450" indent="-171450">
              <a:buFont typeface="Arial" panose="020B0604020202020204" pitchFamily="34" charset="0"/>
              <a:buChar char="•"/>
            </a:pPr>
            <a:r>
              <a:rPr lang="en-GB" sz="1100" dirty="0"/>
              <a:t>Sequences from real life contexts. </a:t>
            </a:r>
            <a:r>
              <a:rPr lang="en-GB" sz="1100" dirty="0" err="1"/>
              <a:t>Eg</a:t>
            </a:r>
            <a:r>
              <a:rPr lang="en-GB" sz="1100" dirty="0"/>
              <a:t> setting chairs around tables. </a:t>
            </a:r>
          </a:p>
          <a:p>
            <a:pPr marL="171450" indent="-171450">
              <a:buFont typeface="Arial" panose="020B0604020202020204" pitchFamily="34" charset="0"/>
              <a:buChar char="•"/>
            </a:pPr>
            <a:r>
              <a:rPr lang="en-GB" sz="1100" dirty="0"/>
              <a:t>Forming expressions and equations for real life situations. </a:t>
            </a:r>
          </a:p>
          <a:p>
            <a:pPr marL="171450" indent="-171450">
              <a:buFont typeface="Arial" panose="020B0604020202020204" pitchFamily="34" charset="0"/>
              <a:buChar char="•"/>
            </a:pPr>
            <a:r>
              <a:rPr lang="en-GB" sz="1100" dirty="0"/>
              <a:t>Using formulae in real life contexts. </a:t>
            </a:r>
            <a:r>
              <a:rPr lang="en-GB" sz="1100" dirty="0" err="1"/>
              <a:t>Eg</a:t>
            </a:r>
            <a:r>
              <a:rPr lang="en-GB" sz="1100" dirty="0"/>
              <a:t> cost of items + delivery charge.</a:t>
            </a:r>
          </a:p>
          <a:p>
            <a:endParaRPr lang="en-US" sz="1100" dirty="0"/>
          </a:p>
        </p:txBody>
      </p:sp>
    </p:spTree>
    <p:extLst>
      <p:ext uri="{BB962C8B-B14F-4D97-AF65-F5344CB8AC3E}">
        <p14:creationId xmlns:p14="http://schemas.microsoft.com/office/powerpoint/2010/main" val="632769890"/>
      </p:ext>
    </p:extLst>
  </p:cSld>
  <p:clrMapOvr>
    <a:masterClrMapping/>
  </p:clrMapOvr>
</p:sld>
</file>

<file path=ppt/theme/theme1.xml><?xml version="1.0" encoding="utf-8"?>
<a:theme xmlns:a="http://schemas.openxmlformats.org/drawingml/2006/main" name="Page Templates">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Cover Pag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Introductio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dd53f9ed-aba7-4473-9642-666960874982">
      <Terms xmlns="http://schemas.microsoft.com/office/infopath/2007/PartnerControls"/>
    </lcf76f155ced4ddcb4097134ff3c332f>
    <TaxCatchAll xmlns="c9827502-ad03-49b1-85da-f0239239a6b1"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C588EE8F5A3D1A4C98C27545CDBECDC0" ma:contentTypeVersion="15" ma:contentTypeDescription="Create a new document." ma:contentTypeScope="" ma:versionID="1f6643f1ab55012f02a1960ff865cf12">
  <xsd:schema xmlns:xsd="http://www.w3.org/2001/XMLSchema" xmlns:xs="http://www.w3.org/2001/XMLSchema" xmlns:p="http://schemas.microsoft.com/office/2006/metadata/properties" xmlns:ns2="dd53f9ed-aba7-4473-9642-666960874982" xmlns:ns3="c9827502-ad03-49b1-85da-f0239239a6b1" targetNamespace="http://schemas.microsoft.com/office/2006/metadata/properties" ma:root="true" ma:fieldsID="9d91ab6234ec6386e944942263fe3cad" ns2:_="" ns3:_="">
    <xsd:import namespace="dd53f9ed-aba7-4473-9642-666960874982"/>
    <xsd:import namespace="c9827502-ad03-49b1-85da-f0239239a6b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53f9ed-aba7-4473-9642-6669608749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c9d5bde-1af6-4f6d-98fc-69a428dc8ef9"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9827502-ad03-49b1-85da-f0239239a6b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b0930b9a-b89e-47ac-8990-ac4a638a2d74}" ma:internalName="TaxCatchAll" ma:showField="CatchAllData" ma:web="c9827502-ad03-49b1-85da-f0239239a6b1">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5B19871-5CF5-4751-917E-048756547829}">
  <ds:schemaRefs>
    <ds:schemaRef ds:uri="c9827502-ad03-49b1-85da-f0239239a6b1"/>
    <ds:schemaRef ds:uri="http://schemas.microsoft.com/office/infopath/2007/PartnerControls"/>
    <ds:schemaRef ds:uri="http://purl.org/dc/terms/"/>
    <ds:schemaRef ds:uri="http://schemas.microsoft.com/office/2006/documentManagement/types"/>
    <ds:schemaRef ds:uri="dd53f9ed-aba7-4473-9642-666960874982"/>
    <ds:schemaRef ds:uri="http://purl.org/dc/elements/1.1/"/>
    <ds:schemaRef ds:uri="http://schemas.microsoft.com/office/2006/metadata/properties"/>
    <ds:schemaRef ds:uri="http://schemas.openxmlformats.org/package/2006/metadata/core-properties"/>
    <ds:schemaRef ds:uri="http://www.w3.org/XML/1998/namespace"/>
    <ds:schemaRef ds:uri="http://purl.org/dc/dcmitype/"/>
  </ds:schemaRefs>
</ds:datastoreItem>
</file>

<file path=customXml/itemProps2.xml><?xml version="1.0" encoding="utf-8"?>
<ds:datastoreItem xmlns:ds="http://schemas.openxmlformats.org/officeDocument/2006/customXml" ds:itemID="{05FE959A-ED39-4700-9D77-A069B4D720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d53f9ed-aba7-4473-9642-666960874982"/>
    <ds:schemaRef ds:uri="c9827502-ad03-49b1-85da-f0239239a6b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D478130-1243-438D-B441-EECCCE21675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2013 - 2022 Theme</Template>
  <TotalTime>4724</TotalTime>
  <Words>2126</Words>
  <Application>Microsoft Office PowerPoint</Application>
  <PresentationFormat>Custom</PresentationFormat>
  <Paragraphs>205</Paragraphs>
  <Slides>6</Slides>
  <Notes>0</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6</vt:i4>
      </vt:variant>
    </vt:vector>
  </HeadingPairs>
  <TitlesOfParts>
    <vt:vector size="16" baseType="lpstr">
      <vt:lpstr>Arial</vt:lpstr>
      <vt:lpstr>Calibri</vt:lpstr>
      <vt:lpstr>Lucida Sans Unicode</vt:lpstr>
      <vt:lpstr>MASSILIA VF</vt:lpstr>
      <vt:lpstr>Segoe UI</vt:lpstr>
      <vt:lpstr>Times New Roman</vt:lpstr>
      <vt:lpstr>Trebuchet MS</vt:lpstr>
      <vt:lpstr>Page Templates</vt:lpstr>
      <vt:lpstr>Cover Pages</vt:lpstr>
      <vt:lpstr>Introduction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dc:creator>
  <cp:lastModifiedBy>Christopher Henry</cp:lastModifiedBy>
  <cp:revision>16</cp:revision>
  <dcterms:created xsi:type="dcterms:W3CDTF">2024-02-26T09:08:58Z</dcterms:created>
  <dcterms:modified xsi:type="dcterms:W3CDTF">2024-07-03T18:38:48Z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0x010100C588EE8F5A3D1A4C98C27545CDBECDC0</vt:lpwstr>
  </property>
</Properties>
</file>