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4" d="100"/>
          <a:sy n="84" d="100"/>
        </p:scale>
        <p:origin x="10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7</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sz="2400" dirty="0" smtClean="0"/>
              <a:t>Multiplication &amp; Division</a:t>
            </a:r>
            <a:endParaRPr lang="en-US" sz="2400"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fontAlgn="base">
              <a:buFont typeface="Arial" panose="020B0604020202020204" pitchFamily="34" charset="0"/>
              <a:buChar char="•"/>
            </a:pPr>
            <a:r>
              <a:rPr lang="en-GB" sz="1200" dirty="0"/>
              <a:t>I have explored and can use my understanding of multiplicative relationships to multiply and divide whole numbers, using a range of representations, including sharing, grouping and arrays. </a:t>
            </a:r>
          </a:p>
          <a:p>
            <a:pPr marL="285750" indent="-285750" fontAlgn="base">
              <a:buFont typeface="Arial" panose="020B0604020202020204" pitchFamily="34" charset="0"/>
              <a:buChar char="•"/>
            </a:pPr>
            <a:r>
              <a:rPr lang="en-GB" sz="1200" dirty="0"/>
              <a:t>I can use my understanding of multiplication to recall some multiplication facts and tables starting with 2, 3, 4, 5 and 10 and can use the term ‘multiples’. </a:t>
            </a:r>
          </a:p>
          <a:p>
            <a:pPr marL="285750" indent="-285750" fontAlgn="base">
              <a:buFont typeface="Arial" panose="020B0604020202020204" pitchFamily="34" charset="0"/>
              <a:buChar char="•"/>
            </a:pPr>
            <a:r>
              <a:rPr lang="en-GB" sz="1200" dirty="0"/>
              <a:t>I have explored and can use my understanding of multiplicative relationships to multiply and divide whole numbers, using a range of representations, including sharing, grouping and arrays. </a:t>
            </a:r>
          </a:p>
          <a:p>
            <a:pPr fontAlgn="base"/>
            <a:r>
              <a:rPr lang="en-GB" sz="1200" dirty="0"/>
              <a:t> </a:t>
            </a:r>
          </a:p>
          <a:p>
            <a:endParaRPr lang="en-US" sz="9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fontAlgn="base">
              <a:buFont typeface="Arial" panose="020B0604020202020204" pitchFamily="34" charset="0"/>
              <a:buChar char="•"/>
            </a:pPr>
            <a:r>
              <a:rPr lang="en-GB" sz="1200" dirty="0"/>
              <a:t>I have become increasingly confident, efficient and accurate in using all four arithmetic operations with integers and decimals, and can combine these using distributive, associative and commutative laws where appropriate. </a:t>
            </a:r>
          </a:p>
          <a:p>
            <a:pPr marL="285750" indent="-285750" fontAlgn="base">
              <a:buFont typeface="Arial" panose="020B0604020202020204" pitchFamily="34" charset="0"/>
              <a:buChar char="•"/>
            </a:pPr>
            <a:r>
              <a:rPr lang="en-GB" sz="1200" dirty="0"/>
              <a:t>I can fluently recall multiplication facts up to at least 10 x 10 and use these to derive related facts. </a:t>
            </a:r>
          </a:p>
          <a:p>
            <a:pPr marL="285750" indent="-285750" fontAlgn="base">
              <a:buFont typeface="Arial" panose="020B0604020202020204" pitchFamily="34" charset="0"/>
              <a:buChar char="•"/>
            </a:pPr>
            <a:endParaRPr lang="en-GB" sz="1200" dirty="0"/>
          </a:p>
          <a:p>
            <a:pPr marL="285750" indent="-285750" fontAlgn="base">
              <a:buFont typeface="Arial" panose="020B0604020202020204" pitchFamily="34" charset="0"/>
              <a:buChar char="•"/>
            </a:pPr>
            <a:r>
              <a:rPr lang="en-GB" sz="1200" dirty="0"/>
              <a:t>I have experienced and explored simple multiplicative relationships which allow me to discuss the properties of number, including factors, multiples, primes and square numbers. </a:t>
            </a:r>
          </a:p>
          <a:p>
            <a:pPr marL="285750" indent="-285750" fontAlgn="base">
              <a:buFont typeface="Arial" panose="020B0604020202020204" pitchFamily="34" charset="0"/>
              <a:buChar char="•"/>
            </a:pPr>
            <a:r>
              <a:rPr lang="en-GB" sz="1200" dirty="0"/>
              <a:t>I have used efficient methods for finding the area of two-dimensional shapes, understanding how basic formulae are derived. </a:t>
            </a:r>
          </a:p>
          <a:p>
            <a:pPr fontAlgn="base"/>
            <a:r>
              <a:rPr lang="en-GB" dirty="0"/>
              <a:t> </a:t>
            </a:r>
          </a:p>
          <a:p>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fontAlgn="base">
              <a:buFont typeface="Arial" panose="020B0604020202020204" pitchFamily="34" charset="0"/>
              <a:buChar char="•"/>
            </a:pPr>
            <a:r>
              <a:rPr lang="en-GB" sz="1200" dirty="0"/>
              <a:t>I can fluently and accurately apply the four arithmetic operations, in the correct order, with integers, decimals and fractions, consolidating my understanding of reciprocals when dividing fractions. </a:t>
            </a:r>
          </a:p>
          <a:p>
            <a:pPr marL="285750" indent="-285750" fontAlgn="base">
              <a:buFont typeface="Arial" panose="020B0604020202020204" pitchFamily="34" charset="0"/>
              <a:buChar char="•"/>
            </a:pPr>
            <a:endParaRPr lang="en-GB" sz="1200" dirty="0"/>
          </a:p>
          <a:p>
            <a:pPr marL="285750" indent="-285750" fontAlgn="base">
              <a:buFont typeface="Arial" panose="020B0604020202020204" pitchFamily="34" charset="0"/>
              <a:buChar char="•"/>
            </a:pPr>
            <a:endParaRPr lang="en-GB" sz="1200" dirty="0"/>
          </a:p>
          <a:p>
            <a:pPr marL="285750" indent="-285750" fontAlgn="base">
              <a:buFont typeface="Arial" panose="020B0604020202020204" pitchFamily="34" charset="0"/>
              <a:buChar char="•"/>
            </a:pPr>
            <a:endParaRPr lang="en-GB" sz="1200" dirty="0" smtClean="0"/>
          </a:p>
          <a:p>
            <a:pPr marL="285750" indent="-285750" fontAlgn="base">
              <a:buFont typeface="Arial" panose="020B0604020202020204" pitchFamily="34" charset="0"/>
              <a:buChar char="•"/>
            </a:pPr>
            <a:endParaRPr lang="en-GB" sz="1200" dirty="0"/>
          </a:p>
          <a:p>
            <a:pPr marL="285750" indent="-285750" fontAlgn="base">
              <a:buFont typeface="Arial" panose="020B0604020202020204" pitchFamily="34" charset="0"/>
              <a:buChar char="•"/>
            </a:pPr>
            <a:endParaRPr lang="en-GB" sz="1200" dirty="0" smtClean="0"/>
          </a:p>
          <a:p>
            <a:pPr marL="285750" indent="-285750" fontAlgn="base">
              <a:buFont typeface="Arial" panose="020B0604020202020204" pitchFamily="34" charset="0"/>
              <a:buChar char="•"/>
            </a:pPr>
            <a:endParaRPr lang="en-GB" sz="1200" dirty="0"/>
          </a:p>
          <a:p>
            <a:pPr marL="285750" indent="-285750" fontAlgn="base">
              <a:buFont typeface="Arial" panose="020B0604020202020204" pitchFamily="34" charset="0"/>
              <a:buChar char="•"/>
            </a:pPr>
            <a:endParaRPr lang="en-GB" sz="1200" dirty="0" smtClean="0"/>
          </a:p>
          <a:p>
            <a:pPr marL="285750" indent="-285750" fontAlgn="base">
              <a:buFont typeface="Arial" panose="020B0604020202020204" pitchFamily="34" charset="0"/>
              <a:buChar char="•"/>
            </a:pPr>
            <a:r>
              <a:rPr lang="en-GB" sz="1200" dirty="0" smtClean="0"/>
              <a:t>I </a:t>
            </a:r>
            <a:r>
              <a:rPr lang="en-GB" sz="1200" dirty="0"/>
              <a:t>have explored and calculated the areas of simple and compound two-dimensional shapes, including circles, and have demonstrated an understanding of pi (π) as the ratio of the circumference of a circle to its diameter. I can apply my understanding of area to be able to calculate the surface area of simple prisms. </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050" dirty="0"/>
              <a:t>Ambitious, capable learners:   Exposure to GCSE questions throughout – look at stretching with grouped mean questions and repeated percentage change. Allow opportunities for learners to research current exchange rates and then apply to problems. </a:t>
            </a:r>
          </a:p>
          <a:p>
            <a:r>
              <a:rPr lang="en-GB" sz="1050" dirty="0"/>
              <a:t>Enterprising, creative contributors:   Look for sales and businesses that offer percentage discount and investigate how this could increase profit. How could buying products in different countries effect profit and business.</a:t>
            </a:r>
          </a:p>
          <a:p>
            <a:r>
              <a:rPr lang="en-GB" sz="1050" dirty="0"/>
              <a:t>Ethical, informed citizens: engage in discussions regarding exchange rates – why are they different? What factors could lead to changes? Etc. Engage in discussion regarding tax – why do we have the system; what is it used for etc.</a:t>
            </a:r>
          </a:p>
          <a:p>
            <a:r>
              <a:rPr lang="en-GB" sz="1050" dirty="0"/>
              <a:t>Healthy, confident individuals:  look at what percentage of nutrients (fat, protein, carbs, </a:t>
            </a:r>
            <a:r>
              <a:rPr lang="en-GB" sz="1050" dirty="0" err="1"/>
              <a:t>etc</a:t>
            </a:r>
            <a:r>
              <a:rPr lang="en-GB" sz="1050" dirty="0"/>
              <a:t>) are in food, what are the recommended? Does our current diet reflect that?</a:t>
            </a:r>
          </a:p>
          <a:p>
            <a:endParaRPr lang="en-GB" sz="105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fontAlgn="base">
              <a:spcBef>
                <a:spcPts val="0"/>
              </a:spcBef>
            </a:pPr>
            <a:r>
              <a:rPr lang="en-GB" sz="1050" dirty="0"/>
              <a:t>Literacy: </a:t>
            </a:r>
          </a:p>
          <a:p>
            <a:pPr fontAlgn="base">
              <a:spcBef>
                <a:spcPts val="0"/>
              </a:spcBef>
            </a:pPr>
            <a:r>
              <a:rPr lang="en-GB" sz="1050" dirty="0"/>
              <a:t>Understanding, response and analysis</a:t>
            </a:r>
          </a:p>
          <a:p>
            <a:pPr fontAlgn="base">
              <a:spcBef>
                <a:spcPts val="0"/>
              </a:spcBef>
            </a:pPr>
            <a:r>
              <a:rPr lang="en-GB" sz="1050" dirty="0"/>
              <a:t>I can identify the topic/theme and show my understanding of the main ideas of the text. </a:t>
            </a:r>
          </a:p>
          <a:p>
            <a:pPr fontAlgn="base">
              <a:spcBef>
                <a:spcPts val="0"/>
              </a:spcBef>
            </a:pPr>
            <a:endParaRPr lang="en-GB" sz="1050" dirty="0"/>
          </a:p>
          <a:p>
            <a:pPr fontAlgn="base">
              <a:spcBef>
                <a:spcPts val="0"/>
              </a:spcBef>
            </a:pPr>
            <a:r>
              <a:rPr lang="en-GB" sz="1050" dirty="0"/>
              <a:t>Digital Competency:</a:t>
            </a:r>
          </a:p>
          <a:p>
            <a:pPr fontAlgn="base">
              <a:spcBef>
                <a:spcPts val="0"/>
              </a:spcBef>
            </a:pPr>
            <a:r>
              <a:rPr lang="en-GB" sz="1050" dirty="0"/>
              <a:t>Extract and evaluate information from tables and graphs to answer questions.</a:t>
            </a:r>
          </a:p>
          <a:p>
            <a:pPr fontAlgn="base">
              <a:spcBef>
                <a:spcPts val="0"/>
              </a:spcBef>
            </a:pPr>
            <a:r>
              <a:rPr lang="en-GB" sz="1050" dirty="0"/>
              <a:t>Break down problems to predict its outcome. </a:t>
            </a: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050" smtClean="0"/>
              <a:t>Creativity &amp; innovation: Convince me that multiplication is the inverse of division. Finding different ways to articulate and show this.</a:t>
            </a:r>
          </a:p>
          <a:p>
            <a:r>
              <a:rPr lang="en-GB" sz="1050" smtClean="0"/>
              <a:t>Personal effectiveness: confidence in asking and answering questions. FB and FF on pit stops and formal assessments to support learners to evaluate learning &amp; mistakes and identify ways to improve.</a:t>
            </a:r>
          </a:p>
          <a:p>
            <a:r>
              <a:rPr lang="en-GB" sz="1050" smtClean="0"/>
              <a:t>Critical thinking and problem solving: links to strategic competence, using Numeracy and Reasoning questions to think about the steps for problem solving.</a:t>
            </a:r>
          </a:p>
          <a:p>
            <a:r>
              <a:rPr lang="en-GB" sz="1050" smtClean="0"/>
              <a:t>Planning &amp; organisation: Practise of OCW questions and looking at the organisation of their work. Planning excursions abroad using exchange rates to find the cheapest options.</a:t>
            </a:r>
          </a:p>
          <a:p>
            <a:endParaRPr lang="en-GB" sz="105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a:spcBef>
                <a:spcPts val="0"/>
              </a:spcBef>
            </a:pPr>
            <a:r>
              <a:rPr lang="en-GB" sz="1050" dirty="0">
                <a:cs typeface="Segoe UI"/>
              </a:rPr>
              <a:t>Build on previous knowledge and experience to engage interest: use of similar methods and resources from previous learning programs to encourage learners to participate and discover the next steps. </a:t>
            </a:r>
            <a:r>
              <a:rPr lang="en-US" sz="1050" dirty="0">
                <a:cs typeface="Segoe UI"/>
              </a:rPr>
              <a:t>​</a:t>
            </a:r>
          </a:p>
          <a:p>
            <a:pPr>
              <a:spcBef>
                <a:spcPts val="0"/>
              </a:spcBef>
            </a:pPr>
            <a:r>
              <a:rPr lang="en-GB" sz="1050" dirty="0" smtClean="0">
                <a:cs typeface="Segoe UI"/>
              </a:rPr>
              <a:t>​</a:t>
            </a:r>
            <a:endParaRPr lang="en-GB" sz="1050" dirty="0">
              <a:cs typeface="Segoe UI"/>
            </a:endParaRPr>
          </a:p>
          <a:p>
            <a:pPr>
              <a:spcBef>
                <a:spcPts val="0"/>
              </a:spcBef>
            </a:pPr>
            <a:r>
              <a:rPr lang="en-GB" sz="1050" dirty="0">
                <a:cs typeface="Segoe UI"/>
              </a:rPr>
              <a:t>Sustained pupil effort to reach high but achievable targets: use of FB and FF to help improve learning. Structured exposure to exam questions to allow for success at all levels e.g. multiplication is repeated addition.</a:t>
            </a:r>
            <a:endParaRPr lang="en-US" sz="1050" dirty="0">
              <a:cs typeface="Segoe UI"/>
            </a:endParaRPr>
          </a:p>
          <a:p>
            <a:pPr>
              <a:spcBef>
                <a:spcPts val="0"/>
              </a:spcBef>
            </a:pPr>
            <a:r>
              <a:rPr lang="en-GB" sz="1050" dirty="0" smtClean="0">
                <a:cs typeface="Segoe UI"/>
              </a:rPr>
              <a:t>​​</a:t>
            </a:r>
            <a:endParaRPr lang="en-GB" sz="1050" dirty="0">
              <a:cs typeface="Segoe UI"/>
            </a:endParaRPr>
          </a:p>
          <a:p>
            <a:pPr>
              <a:spcBef>
                <a:spcPts val="0"/>
              </a:spcBef>
            </a:pPr>
            <a:r>
              <a:rPr lang="en-GB" sz="1050" dirty="0">
                <a:cs typeface="Segoe UI"/>
              </a:rPr>
              <a:t>Creating authentic contexts for learning: use of current tax bands; currency conversions, real life data to find averages, </a:t>
            </a:r>
            <a:r>
              <a:rPr lang="en-GB" sz="1050" dirty="0" err="1">
                <a:cs typeface="Segoe UI"/>
              </a:rPr>
              <a:t>etc</a:t>
            </a:r>
            <a:r>
              <a:rPr lang="en-GB" sz="1050" dirty="0">
                <a:cs typeface="Segoe UI"/>
              </a:rPr>
              <a:t> within problems. </a:t>
            </a:r>
            <a:r>
              <a:rPr lang="en-US" sz="1050" dirty="0">
                <a:cs typeface="Segoe UI"/>
              </a:rPr>
              <a:t>​</a:t>
            </a:r>
          </a:p>
          <a:p>
            <a:pPr>
              <a:spcBef>
                <a:spcPts val="0"/>
              </a:spcBef>
            </a:pPr>
            <a:r>
              <a:rPr lang="en-GB" sz="900" dirty="0">
                <a:cs typeface="Segoe UI"/>
              </a:rPr>
              <a:t>​</a:t>
            </a:r>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a:spcBef>
                <a:spcPts val="0"/>
              </a:spcBef>
            </a:pPr>
            <a:r>
              <a:rPr lang="en-GB" sz="1000" dirty="0"/>
              <a:t>Powers of 10, inverse operations, estimate, partitioning, doubling/halving, percentages </a:t>
            </a:r>
          </a:p>
          <a:p>
            <a:pPr>
              <a:spcBef>
                <a:spcPts val="0"/>
              </a:spcBef>
            </a:pPr>
            <a:endParaRPr lang="en-GB" sz="1000" dirty="0"/>
          </a:p>
          <a:p>
            <a:pPr>
              <a:spcBef>
                <a:spcPts val="0"/>
              </a:spcBef>
            </a:pPr>
            <a:r>
              <a:rPr lang="en-GB" sz="1000" dirty="0"/>
              <a:t>Link multiplication/addition and division/subtraction.</a:t>
            </a:r>
          </a:p>
          <a:p>
            <a:pPr>
              <a:spcBef>
                <a:spcPts val="0"/>
              </a:spcBef>
            </a:pPr>
            <a:endParaRPr lang="en-GB" sz="1000" dirty="0"/>
          </a:p>
          <a:p>
            <a:pPr>
              <a:spcBef>
                <a:spcPts val="0"/>
              </a:spcBef>
            </a:pPr>
            <a:r>
              <a:rPr lang="en-GB" sz="1000" dirty="0"/>
              <a:t>Linking the negative numbers and tiles to use with multiplication &amp; division. </a:t>
            </a:r>
          </a:p>
          <a:p>
            <a:pPr>
              <a:spcBef>
                <a:spcPts val="0"/>
              </a:spcBef>
            </a:pPr>
            <a:endParaRPr lang="en-GB" sz="1000" dirty="0"/>
          </a:p>
          <a:p>
            <a:pPr>
              <a:spcBef>
                <a:spcPts val="0"/>
              </a:spcBef>
            </a:pPr>
            <a:r>
              <a:rPr lang="en-GB" sz="1000" dirty="0"/>
              <a:t>Use of diagrams of the area of shapes to develop an understanding of what area is. </a:t>
            </a:r>
          </a:p>
          <a:p>
            <a:pPr>
              <a:spcBef>
                <a:spcPts val="0"/>
              </a:spcBef>
            </a:pPr>
            <a:endParaRPr lang="en-GB" sz="1000" dirty="0"/>
          </a:p>
          <a:p>
            <a:pPr>
              <a:spcBef>
                <a:spcPts val="0"/>
              </a:spcBef>
            </a:pPr>
            <a:r>
              <a:rPr lang="en-GB" sz="1000" dirty="0"/>
              <a:t>Value for money. </a:t>
            </a:r>
          </a:p>
          <a:p>
            <a:pPr>
              <a:spcBef>
                <a:spcPts val="0"/>
              </a:spcBef>
            </a:pPr>
            <a:endParaRPr lang="en-GB" sz="1000" dirty="0"/>
          </a:p>
          <a:p>
            <a:pPr>
              <a:spcBef>
                <a:spcPts val="0"/>
              </a:spcBef>
            </a:pPr>
            <a:r>
              <a:rPr lang="en-GB" sz="1000" dirty="0"/>
              <a:t>Understand that you need to have the same value or amount. </a:t>
            </a:r>
          </a:p>
          <a:p>
            <a:pPr>
              <a:spcBef>
                <a:spcPts val="0"/>
              </a:spcBef>
            </a:pPr>
            <a:endParaRPr lang="en-US" sz="10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a:spcBef>
                <a:spcPts val="0"/>
              </a:spcBef>
            </a:pPr>
            <a:r>
              <a:rPr lang="en-GB" sz="1000" dirty="0"/>
              <a:t>Inverse operations, algebra, missing symbols, correct use of equals sign, square/cube root, indices</a:t>
            </a:r>
          </a:p>
          <a:p>
            <a:pPr>
              <a:spcBef>
                <a:spcPts val="0"/>
              </a:spcBef>
            </a:pPr>
            <a:endParaRPr lang="en-GB" sz="1000" dirty="0"/>
          </a:p>
          <a:p>
            <a:pPr>
              <a:spcBef>
                <a:spcPts val="0"/>
              </a:spcBef>
            </a:pPr>
            <a:r>
              <a:rPr lang="en-GB" sz="1000" dirty="0"/>
              <a:t>Order of operations – what does each symbol mean? what is its importance?</a:t>
            </a:r>
          </a:p>
          <a:p>
            <a:pPr>
              <a:spcBef>
                <a:spcPts val="0"/>
              </a:spcBef>
            </a:pPr>
            <a:endParaRPr lang="en-GB" sz="1000" dirty="0"/>
          </a:p>
          <a:p>
            <a:pPr>
              <a:spcBef>
                <a:spcPts val="0"/>
              </a:spcBef>
            </a:pPr>
            <a:r>
              <a:rPr lang="en-GB" sz="1000" dirty="0"/>
              <a:t>Use of cm</a:t>
            </a:r>
            <a:r>
              <a:rPr lang="en-GB" sz="1000" baseline="30000" dirty="0"/>
              <a:t>2</a:t>
            </a:r>
            <a:r>
              <a:rPr lang="en-GB" sz="1000" dirty="0"/>
              <a:t>, mm</a:t>
            </a:r>
            <a:r>
              <a:rPr lang="en-GB" sz="1000" baseline="30000" dirty="0"/>
              <a:t>2</a:t>
            </a:r>
            <a:r>
              <a:rPr lang="en-GB" sz="1000" dirty="0"/>
              <a:t> and m</a:t>
            </a:r>
            <a:r>
              <a:rPr lang="en-GB" sz="1000" baseline="30000" dirty="0"/>
              <a:t>2</a:t>
            </a:r>
            <a:r>
              <a:rPr lang="en-GB" sz="1000" dirty="0"/>
              <a:t> for area questions.</a:t>
            </a: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a:spcBef>
                <a:spcPts val="0"/>
              </a:spcBef>
            </a:pPr>
            <a:r>
              <a:rPr lang="en-GB" sz="1000" dirty="0">
                <a:cs typeface="Segoe UI"/>
              </a:rPr>
              <a:t>Need to plan opportunities for problem solving style questions, where learners need to be able to recognise the Maths that’s needed, select appropriate  strategies, and techniques to solve unfamiliar and non-routine problems. E.g. </a:t>
            </a:r>
            <a:r>
              <a:rPr lang="en-US" sz="1000" dirty="0">
                <a:cs typeface="Segoe UI"/>
              </a:rPr>
              <a:t>​</a:t>
            </a:r>
          </a:p>
          <a:p>
            <a:pPr>
              <a:spcBef>
                <a:spcPts val="0"/>
              </a:spcBef>
            </a:pPr>
            <a:r>
              <a:rPr lang="en-GB" sz="1000" dirty="0">
                <a:cs typeface="Segoe UI"/>
              </a:rPr>
              <a:t>​</a:t>
            </a:r>
          </a:p>
          <a:p>
            <a:pPr>
              <a:spcBef>
                <a:spcPts val="0"/>
              </a:spcBef>
            </a:pPr>
            <a:r>
              <a:rPr lang="en-GB" sz="1000" dirty="0">
                <a:cs typeface="Segoe UI"/>
              </a:rPr>
              <a:t>Ability to apply multiplication to problems e.g. within area problems extending to costing</a:t>
            </a:r>
            <a:r>
              <a:rPr lang="en-US" sz="1000" dirty="0">
                <a:cs typeface="Segoe UI"/>
              </a:rPr>
              <a:t>​</a:t>
            </a:r>
          </a:p>
          <a:p>
            <a:pPr>
              <a:spcBef>
                <a:spcPts val="0"/>
              </a:spcBef>
            </a:pPr>
            <a:r>
              <a:rPr lang="en-GB" sz="1000" dirty="0">
                <a:cs typeface="Segoe UI"/>
              </a:rPr>
              <a:t>​</a:t>
            </a:r>
          </a:p>
          <a:p>
            <a:pPr>
              <a:spcBef>
                <a:spcPts val="0"/>
              </a:spcBef>
            </a:pPr>
            <a:r>
              <a:rPr lang="en-GB" sz="1000" dirty="0">
                <a:cs typeface="Segoe UI"/>
              </a:rPr>
              <a:t>Solving exchange rate exam problems with only certain notes available to convert into</a:t>
            </a:r>
            <a:r>
              <a:rPr lang="en-US" sz="1000" dirty="0">
                <a:cs typeface="Segoe UI"/>
              </a:rPr>
              <a:t>​</a:t>
            </a:r>
          </a:p>
          <a:p>
            <a:pPr>
              <a:spcBef>
                <a:spcPts val="0"/>
              </a:spcBef>
            </a:pPr>
            <a:r>
              <a:rPr lang="en-GB" sz="1000" dirty="0">
                <a:cs typeface="Segoe UI"/>
              </a:rPr>
              <a:t>​</a:t>
            </a:r>
          </a:p>
          <a:p>
            <a:pPr>
              <a:spcBef>
                <a:spcPts val="0"/>
              </a:spcBef>
            </a:pPr>
            <a:r>
              <a:rPr lang="en-GB" sz="1000" dirty="0">
                <a:cs typeface="Segoe UI"/>
              </a:rPr>
              <a:t>Can solve percentage tax problems, when there are different levels of tax brackets.</a:t>
            </a:r>
            <a:r>
              <a:rPr lang="en-US" sz="1000" dirty="0">
                <a:cs typeface="Segoe UI"/>
              </a:rPr>
              <a:t>​</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a:spcBef>
                <a:spcPts val="0"/>
              </a:spcBef>
            </a:pPr>
            <a:r>
              <a:rPr lang="en-GB" sz="1000" dirty="0"/>
              <a:t>Column, grid, Chinese, bus stop, chunking, number bonds, repeated addition/subtraction</a:t>
            </a:r>
          </a:p>
          <a:p>
            <a:pPr>
              <a:spcBef>
                <a:spcPts val="0"/>
              </a:spcBef>
            </a:pPr>
            <a:endParaRPr lang="en-GB" sz="1000" dirty="0">
              <a:ea typeface="Calibri" panose="020F0502020204030204" pitchFamily="34" charset="0"/>
              <a:cs typeface="Times New Roman" panose="02020603050405020304" pitchFamily="18" charset="0"/>
            </a:endParaRPr>
          </a:p>
          <a:p>
            <a:pPr>
              <a:spcBef>
                <a:spcPts val="0"/>
              </a:spcBef>
            </a:pPr>
            <a:r>
              <a:rPr lang="en-GB" sz="1000" dirty="0">
                <a:ea typeface="Calibri" panose="020F0502020204030204" pitchFamily="34" charset="0"/>
                <a:cs typeface="Times New Roman" panose="02020603050405020304" pitchFamily="18" charset="0"/>
              </a:rPr>
              <a:t>Retrieval practise to link previous topics to those we are teaching. EG: repeated addition linked to multiplication.</a:t>
            </a:r>
          </a:p>
          <a:p>
            <a:pPr>
              <a:spcBef>
                <a:spcPts val="0"/>
              </a:spcBef>
            </a:pPr>
            <a:endParaRPr lang="en-GB" sz="1000" dirty="0">
              <a:ea typeface="Calibri" panose="020F0502020204030204" pitchFamily="34" charset="0"/>
              <a:cs typeface="Times New Roman" panose="02020603050405020304" pitchFamily="18" charset="0"/>
            </a:endParaRPr>
          </a:p>
          <a:p>
            <a:pPr>
              <a:spcBef>
                <a:spcPts val="0"/>
              </a:spcBef>
            </a:pPr>
            <a:r>
              <a:rPr lang="en-GB" sz="1000" dirty="0">
                <a:ea typeface="Calibri" panose="020F0502020204030204" pitchFamily="34" charset="0"/>
                <a:cs typeface="Times New Roman" panose="02020603050405020304" pitchFamily="18" charset="0"/>
              </a:rPr>
              <a:t>Multiples starting as the times tables.</a:t>
            </a:r>
          </a:p>
          <a:p>
            <a:pPr>
              <a:spcBef>
                <a:spcPts val="0"/>
              </a:spcBef>
            </a:pPr>
            <a:endParaRPr lang="en-GB" sz="1000" dirty="0">
              <a:ea typeface="Calibri"/>
              <a:cs typeface="Times New Roman"/>
            </a:endParaRPr>
          </a:p>
          <a:p>
            <a:pPr>
              <a:spcBef>
                <a:spcPts val="0"/>
              </a:spcBef>
            </a:pPr>
            <a:r>
              <a:rPr lang="en-GB" sz="1000" dirty="0">
                <a:ea typeface="Calibri" panose="020F0502020204030204" pitchFamily="34" charset="0"/>
                <a:cs typeface="Times New Roman" panose="02020603050405020304" pitchFamily="18" charset="0"/>
              </a:rPr>
              <a:t>Factors as pairs and why a number has odd factors. </a:t>
            </a:r>
          </a:p>
          <a:p>
            <a:pPr>
              <a:spcBef>
                <a:spcPts val="0"/>
              </a:spcBef>
            </a:pPr>
            <a:endParaRPr lang="en-GB" sz="1000" dirty="0">
              <a:ea typeface="Calibri" panose="020F0502020204030204" pitchFamily="34" charset="0"/>
              <a:cs typeface="Times New Roman" panose="02020603050405020304" pitchFamily="18" charset="0"/>
            </a:endParaRPr>
          </a:p>
          <a:p>
            <a:pPr>
              <a:spcBef>
                <a:spcPts val="0"/>
              </a:spcBef>
            </a:pPr>
            <a:r>
              <a:rPr lang="en-GB" sz="1000" dirty="0">
                <a:ea typeface="Calibri" panose="020F0502020204030204" pitchFamily="34" charset="0"/>
                <a:cs typeface="Times New Roman" panose="02020603050405020304" pitchFamily="18" charset="0"/>
              </a:rPr>
              <a:t>Factors linked to prime numbers.  </a:t>
            </a:r>
          </a:p>
          <a:p>
            <a:pPr>
              <a:spcBef>
                <a:spcPts val="0"/>
              </a:spcBef>
            </a:pPr>
            <a:endParaRPr lang="en-GB" sz="1000" dirty="0">
              <a:ea typeface="Calibri" panose="020F0502020204030204" pitchFamily="34" charset="0"/>
              <a:cs typeface="Times New Roman" panose="02020603050405020304" pitchFamily="18" charset="0"/>
            </a:endParaRPr>
          </a:p>
          <a:p>
            <a:pPr>
              <a:spcBef>
                <a:spcPts val="0"/>
              </a:spcBef>
            </a:pPr>
            <a:r>
              <a:rPr lang="en-GB" sz="1000" dirty="0">
                <a:ea typeface="Calibri" panose="020F0502020204030204" pitchFamily="34" charset="0"/>
                <a:cs typeface="Times New Roman" panose="02020603050405020304" pitchFamily="18" charset="0"/>
              </a:rPr>
              <a:t>Use of % circles to calculate percentages without a calculator. </a:t>
            </a:r>
          </a:p>
          <a:p>
            <a:pPr>
              <a:spcBef>
                <a:spcPts val="0"/>
              </a:spcBef>
            </a:pPr>
            <a:endParaRPr lang="en-US" sz="10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a:spcBef>
                <a:spcPts val="0"/>
              </a:spcBef>
            </a:pPr>
            <a:r>
              <a:rPr lang="en-GB" sz="1000" dirty="0"/>
              <a:t>Spot and Explain the mistake in multiplication and division methods.</a:t>
            </a:r>
          </a:p>
          <a:p>
            <a:pPr>
              <a:spcBef>
                <a:spcPts val="0"/>
              </a:spcBef>
            </a:pPr>
            <a:endParaRPr lang="en-GB" sz="1000" dirty="0"/>
          </a:p>
          <a:p>
            <a:pPr>
              <a:spcBef>
                <a:spcPts val="0"/>
              </a:spcBef>
            </a:pPr>
            <a:r>
              <a:rPr lang="en-GB" sz="1000" dirty="0"/>
              <a:t>Justify why multiplying an integer by a number less than one gives a smaller number.</a:t>
            </a:r>
          </a:p>
          <a:p>
            <a:pPr>
              <a:spcBef>
                <a:spcPts val="0"/>
              </a:spcBef>
            </a:pPr>
            <a:endParaRPr lang="en-GB" sz="1000" dirty="0"/>
          </a:p>
          <a:p>
            <a:pPr>
              <a:spcBef>
                <a:spcPts val="0"/>
              </a:spcBef>
            </a:pPr>
            <a:r>
              <a:rPr lang="en-GB" sz="1000" dirty="0"/>
              <a:t>Prove that dividing by a number by  a number less than one makes the number larger.</a:t>
            </a:r>
          </a:p>
          <a:p>
            <a:pPr>
              <a:spcBef>
                <a:spcPts val="0"/>
              </a:spcBef>
            </a:pPr>
            <a:endParaRPr lang="en-US" sz="10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a:lnSpc>
                <a:spcPct val="115000"/>
              </a:lnSpc>
              <a:spcBef>
                <a:spcPts val="0"/>
              </a:spcBef>
            </a:pPr>
            <a:r>
              <a:rPr lang="en-GB" sz="1000" dirty="0">
                <a:latin typeface="Calibri"/>
                <a:ea typeface="Times New Roman" panose="02020603050405020304" pitchFamily="18" charset="0"/>
                <a:cs typeface="Lucida Sans Unicode"/>
              </a:rPr>
              <a:t>Multiplying decimals – not sure where decimal point goes.</a:t>
            </a:r>
          </a:p>
          <a:p>
            <a:pPr marL="171450" indent="-171450">
              <a:lnSpc>
                <a:spcPct val="114999"/>
              </a:lnSpc>
              <a:spcBef>
                <a:spcPts val="0"/>
              </a:spcBef>
              <a:buFont typeface="Arial" panose="020B0604020202020204" pitchFamily="34" charset="0"/>
              <a:buChar char="•"/>
            </a:pPr>
            <a:endParaRPr lang="en-GB" sz="1000" dirty="0">
              <a:latin typeface="Calibri"/>
              <a:ea typeface="Times New Roman" panose="02020603050405020304" pitchFamily="18" charset="0"/>
              <a:cs typeface="Lucida Sans Unicode"/>
            </a:endParaRPr>
          </a:p>
          <a:p>
            <a:pPr>
              <a:lnSpc>
                <a:spcPct val="115000"/>
              </a:lnSpc>
              <a:spcBef>
                <a:spcPts val="0"/>
              </a:spcBef>
            </a:pPr>
            <a:r>
              <a:rPr lang="en-GB" sz="1000" dirty="0">
                <a:latin typeface="Calibri"/>
                <a:ea typeface="Times New Roman" panose="02020603050405020304" pitchFamily="18" charset="0"/>
                <a:cs typeface="Lucida Sans Unicode"/>
              </a:rPr>
              <a:t>Confusing methods of multiplication</a:t>
            </a:r>
          </a:p>
          <a:p>
            <a:pPr marL="171450" indent="-171450">
              <a:lnSpc>
                <a:spcPct val="114999"/>
              </a:lnSpc>
              <a:spcBef>
                <a:spcPts val="0"/>
              </a:spcBef>
              <a:buFont typeface="Arial" panose="020B0604020202020204" pitchFamily="34" charset="0"/>
              <a:buChar char="•"/>
            </a:pPr>
            <a:endParaRPr lang="en-GB" sz="1000" dirty="0">
              <a:latin typeface="Calibri" panose="020F0502020204030204" pitchFamily="34" charset="0"/>
              <a:ea typeface="Times New Roman" panose="02020603050405020304" pitchFamily="18" charset="0"/>
              <a:cs typeface="Lucida Sans Unicode" panose="020B0602030504020204" pitchFamily="34" charset="0"/>
            </a:endParaRPr>
          </a:p>
          <a:p>
            <a:pPr>
              <a:lnSpc>
                <a:spcPct val="114999"/>
              </a:lnSpc>
              <a:spcBef>
                <a:spcPts val="0"/>
              </a:spcBef>
            </a:pPr>
            <a:r>
              <a:rPr lang="en-GB" sz="1000" dirty="0">
                <a:latin typeface="Calibri"/>
                <a:ea typeface="Times New Roman" panose="02020603050405020304" pitchFamily="18" charset="0"/>
                <a:cs typeface="Lucida Sans Unicode"/>
              </a:rPr>
              <a:t>What to do with decimals in the bus stop method. (adding .0000)</a:t>
            </a:r>
            <a:endParaRPr lang="en-GB" sz="1000" dirty="0">
              <a:latin typeface="Calibri" panose="020F0502020204030204" pitchFamily="34" charset="0"/>
              <a:ea typeface="Times New Roman" panose="02020603050405020304" pitchFamily="18" charset="0"/>
              <a:cs typeface="Lucida Sans Unicode" panose="020B0602030504020204" pitchFamily="34" charset="0"/>
            </a:endParaRPr>
          </a:p>
          <a:p>
            <a:pPr>
              <a:spcBef>
                <a:spcPts val="0"/>
              </a:spcBef>
            </a:pPr>
            <a:endParaRPr lang="en-US" sz="10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panose="020B0604020202020204" pitchFamily="34" charset="0"/>
              <a:buChar char="•"/>
            </a:pPr>
            <a:r>
              <a:rPr lang="en-GB" sz="900" dirty="0"/>
              <a:t>Times tables from 1’s to 12’s </a:t>
            </a:r>
          </a:p>
          <a:p>
            <a:pPr marL="171450" indent="-171450" fontAlgn="base">
              <a:buFont typeface="Arial" panose="020B0604020202020204" pitchFamily="34" charset="0"/>
              <a:buChar char="•"/>
            </a:pPr>
            <a:r>
              <a:rPr lang="en-GB" sz="900" dirty="0"/>
              <a:t>Understanding of place value </a:t>
            </a:r>
          </a:p>
          <a:p>
            <a:pPr marL="171450" indent="-171450" fontAlgn="base">
              <a:buFont typeface="Arial" panose="020B0604020202020204" pitchFamily="34" charset="0"/>
              <a:buChar char="•"/>
            </a:pPr>
            <a:r>
              <a:rPr lang="en-GB" sz="900" dirty="0"/>
              <a:t>Find area of rectangles by counting squares </a:t>
            </a:r>
          </a:p>
          <a:p>
            <a:pPr marL="171450" indent="-171450" fontAlgn="base">
              <a:buFont typeface="Arial" panose="020B0604020202020204" pitchFamily="34" charset="0"/>
              <a:buChar char="•"/>
            </a:pPr>
            <a:r>
              <a:rPr lang="en-GB" sz="900" dirty="0"/>
              <a:t>Double and halve numbers </a:t>
            </a:r>
          </a:p>
          <a:p>
            <a:pPr marL="171450" indent="-171450" fontAlgn="base">
              <a:buFont typeface="Arial" panose="020B0604020202020204" pitchFamily="34" charset="0"/>
              <a:buChar char="•"/>
            </a:pPr>
            <a:r>
              <a:rPr lang="en-GB" sz="900" dirty="0"/>
              <a:t>Multiply by repeated addition </a:t>
            </a:r>
          </a:p>
          <a:p>
            <a:pPr marL="171450" indent="-171450" fontAlgn="base">
              <a:buFont typeface="Arial" panose="020B0604020202020204" pitchFamily="34" charset="0"/>
              <a:buChar char="•"/>
            </a:pPr>
            <a:r>
              <a:rPr lang="en-GB" sz="900" dirty="0"/>
              <a:t>Divide by sharing in to equal group</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01345"/>
            <a:ext cx="4190383" cy="2923008"/>
          </a:xfrm>
        </p:spPr>
        <p:txBody>
          <a:bodyPr>
            <a:noAutofit/>
          </a:bodyPr>
          <a:lstStyle/>
          <a:p>
            <a:pPr marL="285750" indent="-285750">
              <a:spcBef>
                <a:spcPts val="0"/>
              </a:spcBef>
              <a:buFont typeface="Arial" panose="020B0604020202020204" pitchFamily="34" charset="0"/>
              <a:buChar char="•"/>
            </a:pPr>
            <a:r>
              <a:rPr lang="en-GB" sz="1000" dirty="0"/>
              <a:t>Understand how multiplying and dividing by powers of 10 affects the place value of digits in the number.</a:t>
            </a:r>
          </a:p>
          <a:p>
            <a:pPr marL="285750" indent="-285750">
              <a:spcBef>
                <a:spcPts val="0"/>
              </a:spcBef>
              <a:buFont typeface="Arial" panose="020B0604020202020204" pitchFamily="34" charset="0"/>
              <a:buChar char="•"/>
            </a:pPr>
            <a:r>
              <a:rPr lang="en-GB" sz="1000" dirty="0"/>
              <a:t>Multiplying by multiples of 10 and decimals.</a:t>
            </a:r>
          </a:p>
          <a:p>
            <a:pPr marL="285750" indent="-285750">
              <a:spcBef>
                <a:spcPts val="0"/>
              </a:spcBef>
              <a:buFont typeface="Arial" panose="020B0604020202020204" pitchFamily="34" charset="0"/>
              <a:buChar char="•"/>
            </a:pPr>
            <a:r>
              <a:rPr lang="en-GB" sz="1000" dirty="0"/>
              <a:t>Using effective mental and written methods for division.</a:t>
            </a:r>
          </a:p>
          <a:p>
            <a:pPr marL="285750" indent="-285750">
              <a:spcBef>
                <a:spcPts val="0"/>
              </a:spcBef>
              <a:buFont typeface="Arial" panose="020B0604020202020204" pitchFamily="34" charset="0"/>
              <a:buChar char="•"/>
            </a:pPr>
            <a:r>
              <a:rPr lang="en-GB" sz="1000" dirty="0"/>
              <a:t>Multiply and divide negative numbers.</a:t>
            </a:r>
          </a:p>
          <a:p>
            <a:pPr marL="285750" indent="-285750">
              <a:spcBef>
                <a:spcPts val="0"/>
              </a:spcBef>
              <a:buFont typeface="Arial" panose="020B0604020202020204" pitchFamily="34" charset="0"/>
              <a:buChar char="•"/>
            </a:pPr>
            <a:r>
              <a:rPr lang="en-GB" sz="1000" dirty="0"/>
              <a:t>Understand that percentages mean out of 100. </a:t>
            </a:r>
          </a:p>
          <a:p>
            <a:pPr marL="285750" indent="-285750">
              <a:spcBef>
                <a:spcPts val="0"/>
              </a:spcBef>
              <a:buFont typeface="Arial" panose="020B0604020202020204" pitchFamily="34" charset="0"/>
              <a:buChar char="•"/>
            </a:pPr>
            <a:r>
              <a:rPr lang="en-GB" sz="1000" dirty="0"/>
              <a:t>Find calculators without a calculator.</a:t>
            </a:r>
          </a:p>
          <a:p>
            <a:pPr marL="285750" indent="-285750">
              <a:spcBef>
                <a:spcPts val="0"/>
              </a:spcBef>
              <a:buFont typeface="Arial" panose="020B0604020202020204" pitchFamily="34" charset="0"/>
              <a:buChar char="•"/>
            </a:pPr>
            <a:r>
              <a:rPr lang="en-GB" sz="1000" dirty="0"/>
              <a:t>Find and use the area of squares and rectangles.</a:t>
            </a:r>
          </a:p>
          <a:p>
            <a:pPr marL="285750" indent="-285750">
              <a:spcBef>
                <a:spcPts val="0"/>
              </a:spcBef>
              <a:buFont typeface="Arial" panose="020B0604020202020204" pitchFamily="34" charset="0"/>
              <a:buChar char="•"/>
            </a:pPr>
            <a:r>
              <a:rPr lang="en-GB" sz="1000" dirty="0"/>
              <a:t>Derive the formula for area of a triangle. </a:t>
            </a:r>
          </a:p>
          <a:p>
            <a:pPr marL="285750" indent="-285750">
              <a:spcBef>
                <a:spcPts val="0"/>
              </a:spcBef>
              <a:buFont typeface="Arial" panose="020B0604020202020204" pitchFamily="34" charset="0"/>
              <a:buChar char="•"/>
            </a:pPr>
            <a:r>
              <a:rPr lang="en-GB" sz="1000" dirty="0"/>
              <a:t>Understand the difference between factors and multiples. </a:t>
            </a:r>
          </a:p>
          <a:p>
            <a:pPr marL="285750" indent="-285750">
              <a:spcBef>
                <a:spcPts val="0"/>
              </a:spcBef>
              <a:buFont typeface="Arial" panose="020B0604020202020204" pitchFamily="34" charset="0"/>
              <a:buChar char="•"/>
            </a:pPr>
            <a:r>
              <a:rPr lang="en-GB" sz="1000" dirty="0"/>
              <a:t>Know how to decide if a number is prime.</a:t>
            </a:r>
          </a:p>
          <a:p>
            <a:pPr marL="285750" indent="-285750">
              <a:spcBef>
                <a:spcPts val="0"/>
              </a:spcBef>
              <a:buFont typeface="Arial" panose="020B0604020202020204" pitchFamily="34" charset="0"/>
              <a:buChar char="•"/>
            </a:pPr>
            <a:r>
              <a:rPr lang="en-GB" sz="1000" dirty="0"/>
              <a:t>Be able to calculate HCF and LCM and use these to solve problems. </a:t>
            </a:r>
          </a:p>
          <a:p>
            <a:pPr marL="285750" indent="-285750">
              <a:spcBef>
                <a:spcPts val="0"/>
              </a:spcBef>
              <a:buFont typeface="Arial" panose="020B0604020202020204" pitchFamily="34" charset="0"/>
              <a:buChar char="•"/>
            </a:pPr>
            <a:r>
              <a:rPr lang="en-GB" sz="1000" dirty="0"/>
              <a:t>Decompose a number into a product of its prime factors. </a:t>
            </a:r>
          </a:p>
          <a:p>
            <a:pPr marL="285750" indent="-285750">
              <a:spcBef>
                <a:spcPts val="0"/>
              </a:spcBef>
              <a:buFont typeface="Arial" panose="020B0604020202020204" pitchFamily="34" charset="0"/>
              <a:buChar char="•"/>
            </a:pPr>
            <a:r>
              <a:rPr lang="en-GB" sz="1000" dirty="0"/>
              <a:t>Find the mean. Understand the positive and negative aspects of these. </a:t>
            </a:r>
          </a:p>
          <a:p>
            <a:pPr marL="285750" indent="-285750">
              <a:spcBef>
                <a:spcPts val="0"/>
              </a:spcBef>
              <a:buFont typeface="Arial" panose="020B0604020202020204" pitchFamily="34" charset="0"/>
              <a:buChar char="•"/>
            </a:pPr>
            <a:r>
              <a:rPr lang="en-GB" sz="1000" dirty="0"/>
              <a:t>Compare averages and decide which is best to use. </a:t>
            </a:r>
          </a:p>
          <a:p>
            <a:pPr marL="285750" indent="-285750">
              <a:spcBef>
                <a:spcPts val="0"/>
              </a:spcBef>
              <a:buFont typeface="Arial" panose="020B0604020202020204" pitchFamily="34" charset="0"/>
              <a:buChar char="•"/>
            </a:pPr>
            <a:r>
              <a:rPr lang="en-GB" sz="1000" dirty="0"/>
              <a:t>Calculate </a:t>
            </a:r>
            <a:r>
              <a:rPr lang="en-GB" sz="1000" dirty="0">
                <a:ea typeface="Calibri" panose="020F0502020204030204" pitchFamily="34" charset="0"/>
                <a:cs typeface="Times New Roman" panose="02020603050405020304" pitchFamily="18" charset="0"/>
              </a:rPr>
              <a:t>percentages of an amount without a calculator. </a:t>
            </a:r>
          </a:p>
          <a:p>
            <a:pPr marL="285750" indent="-285750">
              <a:spcBef>
                <a:spcPts val="0"/>
              </a:spcBef>
              <a:buFont typeface="Arial" panose="020B0604020202020204" pitchFamily="34" charset="0"/>
              <a:buChar char="•"/>
            </a:pPr>
            <a:r>
              <a:rPr lang="en-GB" sz="1000" dirty="0"/>
              <a:t>Calculate percentage increases and decreases without a calculator.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r>
              <a:rPr lang="en-US" sz="900" dirty="0"/>
              <a:t>Methods for multiplication - Chinese, Box and Column addition.</a:t>
            </a:r>
          </a:p>
          <a:p>
            <a:r>
              <a:rPr lang="en-US" sz="900" dirty="0"/>
              <a:t>Links to the 'How To' sheets for all these are on the intranet.</a:t>
            </a:r>
          </a:p>
          <a:p>
            <a:r>
              <a:rPr lang="en-US" sz="900" dirty="0"/>
              <a:t>Number grids for reminder of simple multiplication.</a:t>
            </a:r>
          </a:p>
          <a:p>
            <a:r>
              <a:rPr lang="en-US" sz="900" dirty="0"/>
              <a:t>Bus stop method for division, again with access to number grids.</a:t>
            </a:r>
          </a:p>
          <a:p>
            <a:r>
              <a:rPr lang="en-US" sz="900" dirty="0"/>
              <a:t>In the most basic of cases, bricks, number bonds can be used.</a:t>
            </a:r>
          </a:p>
          <a:p>
            <a:r>
              <a:rPr lang="en-GB" sz="900" dirty="0">
                <a:ea typeface="Calibri" panose="020F0502020204030204" pitchFamily="34" charset="0"/>
                <a:cs typeface="Times New Roman" panose="02020603050405020304" pitchFamily="18" charset="0"/>
              </a:rPr>
              <a:t>Use of % circles to calculate percentages without a calculator. </a:t>
            </a:r>
          </a:p>
          <a:p>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a:buFont typeface="Arial" panose="020B0604020202020204" pitchFamily="34" charset="0"/>
              <a:buChar char="•"/>
            </a:pPr>
            <a:r>
              <a:rPr lang="en-GB" sz="1000" dirty="0" smtClean="0"/>
              <a:t>Multiply </a:t>
            </a:r>
            <a:endParaRPr lang="en-GB" sz="1000" dirty="0"/>
          </a:p>
          <a:p>
            <a:pPr marL="171450" indent="-171450">
              <a:buFont typeface="Arial" panose="020B0604020202020204" pitchFamily="34" charset="0"/>
              <a:buChar char="•"/>
            </a:pPr>
            <a:r>
              <a:rPr lang="en-GB" sz="1000" dirty="0" smtClean="0"/>
              <a:t>Product </a:t>
            </a:r>
            <a:endParaRPr lang="en-GB" sz="1000" dirty="0"/>
          </a:p>
          <a:p>
            <a:pPr marL="171450" indent="-171450">
              <a:buFont typeface="Arial" panose="020B0604020202020204" pitchFamily="34" charset="0"/>
              <a:buChar char="•"/>
            </a:pPr>
            <a:r>
              <a:rPr lang="en-GB" sz="1000" dirty="0"/>
              <a:t>T</a:t>
            </a:r>
            <a:r>
              <a:rPr lang="en-GB" sz="1000" dirty="0" smtClean="0"/>
              <a:t>imes</a:t>
            </a:r>
            <a:endParaRPr lang="en-GB" sz="1000" dirty="0"/>
          </a:p>
          <a:p>
            <a:pPr marL="171450" indent="-171450">
              <a:buFont typeface="Arial" panose="020B0604020202020204" pitchFamily="34" charset="0"/>
              <a:buChar char="•"/>
            </a:pPr>
            <a:r>
              <a:rPr lang="en-GB" sz="1000" dirty="0"/>
              <a:t>D</a:t>
            </a:r>
            <a:r>
              <a:rPr lang="en-GB" sz="1000" dirty="0" smtClean="0"/>
              <a:t>ivide </a:t>
            </a:r>
            <a:endParaRPr lang="en-GB" sz="1000" dirty="0"/>
          </a:p>
          <a:p>
            <a:pPr marL="171450" indent="-171450">
              <a:buFont typeface="Arial" panose="020B0604020202020204" pitchFamily="34" charset="0"/>
              <a:buChar char="•"/>
            </a:pPr>
            <a:r>
              <a:rPr lang="en-GB" sz="1000" dirty="0"/>
              <a:t>P</a:t>
            </a:r>
            <a:r>
              <a:rPr lang="en-GB" sz="1000" dirty="0" smtClean="0"/>
              <a:t>ercentage</a:t>
            </a:r>
            <a:endParaRPr lang="en-GB" sz="1000" dirty="0"/>
          </a:p>
          <a:p>
            <a:pPr marL="171450" indent="-171450">
              <a:buFont typeface="Arial" panose="020B0604020202020204" pitchFamily="34" charset="0"/>
              <a:buChar char="•"/>
            </a:pPr>
            <a:r>
              <a:rPr lang="en-GB" sz="1000" dirty="0"/>
              <a:t>V</a:t>
            </a:r>
            <a:r>
              <a:rPr lang="en-GB" sz="1000" dirty="0" smtClean="0"/>
              <a:t>alue </a:t>
            </a:r>
            <a:endParaRPr lang="en-GB" sz="1000" dirty="0"/>
          </a:p>
          <a:p>
            <a:pPr marL="171450" indent="-171450">
              <a:buFont typeface="Arial" panose="020B0604020202020204" pitchFamily="34" charset="0"/>
              <a:buChar char="•"/>
            </a:pPr>
            <a:r>
              <a:rPr lang="en-GB" sz="1000" dirty="0"/>
              <a:t>A</a:t>
            </a:r>
            <a:r>
              <a:rPr lang="en-GB" sz="1000" dirty="0" smtClean="0"/>
              <a:t>rea</a:t>
            </a:r>
            <a:endParaRPr lang="en-GB" sz="1000" dirty="0"/>
          </a:p>
          <a:p>
            <a:pPr marL="171450" indent="-171450">
              <a:buFont typeface="Arial" panose="020B0604020202020204" pitchFamily="34" charset="0"/>
              <a:buChar char="•"/>
            </a:pPr>
            <a:r>
              <a:rPr lang="en-GB" sz="1000" dirty="0" smtClean="0"/>
              <a:t>Factor</a:t>
            </a:r>
            <a:endParaRPr lang="en-GB" sz="1000" dirty="0"/>
          </a:p>
          <a:p>
            <a:pPr marL="171450" indent="-171450">
              <a:buFont typeface="Arial" panose="020B0604020202020204" pitchFamily="34" charset="0"/>
              <a:buChar char="•"/>
            </a:pPr>
            <a:r>
              <a:rPr lang="en-GB" sz="1000" dirty="0"/>
              <a:t>M</a:t>
            </a:r>
            <a:r>
              <a:rPr lang="en-GB" sz="1000" dirty="0" smtClean="0"/>
              <a:t>ultiple </a:t>
            </a:r>
            <a:endParaRPr lang="en-GB" sz="1000" dirty="0"/>
          </a:p>
          <a:p>
            <a:pPr marL="171450" indent="-171450">
              <a:buFont typeface="Arial" panose="020B0604020202020204" pitchFamily="34" charset="0"/>
              <a:buChar char="•"/>
            </a:pPr>
            <a:r>
              <a:rPr lang="en-GB" sz="1000" dirty="0"/>
              <a:t>P</a:t>
            </a:r>
            <a:r>
              <a:rPr lang="en-GB" sz="1000" dirty="0" smtClean="0"/>
              <a:t>rime </a:t>
            </a:r>
            <a:endParaRPr lang="en-GB" sz="1000" dirty="0"/>
          </a:p>
          <a:p>
            <a:pPr marL="171450" indent="-171450">
              <a:buFont typeface="Arial" panose="020B0604020202020204" pitchFamily="34" charset="0"/>
              <a:buChar char="•"/>
            </a:pPr>
            <a:r>
              <a:rPr lang="en-GB" sz="1000" dirty="0"/>
              <a:t>HCF </a:t>
            </a:r>
          </a:p>
          <a:p>
            <a:pPr marL="171450" indent="-171450">
              <a:buFont typeface="Arial" panose="020B0604020202020204" pitchFamily="34" charset="0"/>
              <a:buChar char="•"/>
            </a:pPr>
            <a:r>
              <a:rPr lang="en-GB" sz="1000" dirty="0"/>
              <a:t>LCM</a:t>
            </a:r>
          </a:p>
          <a:p>
            <a:pPr marL="171450" indent="-171450">
              <a:buFont typeface="Arial" panose="020B0604020202020204" pitchFamily="34" charset="0"/>
              <a:buChar char="•"/>
            </a:pPr>
            <a:r>
              <a:rPr lang="en-GB" sz="1000" dirty="0"/>
              <a:t>M</a:t>
            </a:r>
            <a:r>
              <a:rPr lang="en-GB" sz="1000" smtClean="0"/>
              <a:t>ean</a:t>
            </a:r>
            <a:endParaRPr lang="en-GB" sz="1000"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Autofit/>
          </a:bodyPr>
          <a:lstStyle/>
          <a:p>
            <a:pPr marL="171450" indent="-171450" fontAlgn="base">
              <a:spcBef>
                <a:spcPts val="0"/>
              </a:spcBef>
              <a:buFont typeface="Arial"/>
              <a:buChar char="•"/>
            </a:pPr>
            <a:r>
              <a:rPr lang="en-GB" sz="1000" dirty="0"/>
              <a:t>Finding the cost of sales and increases using percentages.</a:t>
            </a:r>
          </a:p>
          <a:p>
            <a:pPr>
              <a:spcBef>
                <a:spcPts val="0"/>
              </a:spcBef>
            </a:pPr>
            <a:endParaRPr lang="en-GB" sz="1000" dirty="0"/>
          </a:p>
          <a:p>
            <a:pPr marL="171450" indent="-171450">
              <a:spcBef>
                <a:spcPts val="0"/>
              </a:spcBef>
              <a:buFont typeface="Arial"/>
              <a:buChar char="•"/>
            </a:pPr>
            <a:r>
              <a:rPr lang="en-GB" sz="1000" dirty="0"/>
              <a:t>Calculating tax from salaries – can use the UK tax bands for examples</a:t>
            </a:r>
          </a:p>
          <a:p>
            <a:pPr>
              <a:spcBef>
                <a:spcPts val="0"/>
              </a:spcBef>
            </a:pPr>
            <a:endParaRPr lang="en-GB" sz="1000" dirty="0"/>
          </a:p>
          <a:p>
            <a:pPr marL="171450" indent="-171450">
              <a:spcBef>
                <a:spcPts val="0"/>
              </a:spcBef>
              <a:buFont typeface="Arial"/>
              <a:buChar char="•"/>
            </a:pPr>
            <a:r>
              <a:rPr lang="en-GB" sz="1000" dirty="0"/>
              <a:t>Percentage of nutrients in food.</a:t>
            </a:r>
          </a:p>
          <a:p>
            <a:pPr>
              <a:spcBef>
                <a:spcPts val="0"/>
              </a:spcBef>
            </a:pPr>
            <a:endParaRPr lang="en-GB" sz="1000" dirty="0"/>
          </a:p>
          <a:p>
            <a:pPr marL="171450" indent="-171450">
              <a:spcBef>
                <a:spcPts val="0"/>
              </a:spcBef>
              <a:buFont typeface="Arial"/>
              <a:buChar char="•"/>
            </a:pPr>
            <a:r>
              <a:rPr lang="en-GB" sz="1000" dirty="0"/>
              <a:t>Use of current exchange rates (collected from the internet) for examples and questions. Plan a journey abroad, with excursions, using exchange rates.</a:t>
            </a:r>
          </a:p>
          <a:p>
            <a:pPr>
              <a:spcBef>
                <a:spcPts val="0"/>
              </a:spcBef>
            </a:pPr>
            <a:endParaRPr lang="en-GB" sz="1000" dirty="0"/>
          </a:p>
          <a:p>
            <a:pPr marL="171450" indent="-171450">
              <a:spcBef>
                <a:spcPts val="0"/>
              </a:spcBef>
              <a:buFont typeface="Arial"/>
              <a:buChar char="•"/>
            </a:pPr>
            <a:r>
              <a:rPr lang="en-GB" sz="1000" dirty="0"/>
              <a:t>Using averages to compare sets of data. Rainfall, ice cream sales, etc.</a:t>
            </a:r>
          </a:p>
          <a:p>
            <a:pPr>
              <a:spcBef>
                <a:spcPts val="0"/>
              </a:spcBef>
            </a:pPr>
            <a:endParaRPr lang="en-US" sz="10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c9827502-ad03-49b1-85da-f0239239a6b1"/>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4721</TotalTime>
  <Words>2163</Words>
  <Application>Microsoft Office PowerPoint</Application>
  <PresentationFormat>Custom</PresentationFormat>
  <Paragraphs>177</Paragraphs>
  <Slides>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Lucida Sans Unicode</vt:lpstr>
      <vt:lpstr>MASSILIA VF</vt:lpstr>
      <vt:lpstr>Segoe UI</vt:lpstr>
      <vt:lpstr>Times New Roman</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17</cp:revision>
  <dcterms:created xsi:type="dcterms:W3CDTF">2024-02-26T09:08:58Z</dcterms:created>
  <dcterms:modified xsi:type="dcterms:W3CDTF">2024-07-03T18:38:31Z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