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D8A03C-BB0C-5CFA-424F-33B7D9F4D907}" v="2" dt="2024-07-19T09:50:04.745"/>
    <p1510:client id="{79ECFB6B-A953-7C3B-4A23-9FDDA1FE29F8}" v="1" dt="2024-07-19T09:51:08.8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4" d="100"/>
          <a:sy n="84" d="100"/>
        </p:scale>
        <p:origin x="10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7D8A03C-BB0C-5CFA-424F-33B7D9F4D907}"/>
    <pc:docChg chg="modSld">
      <pc:chgData name="" userId="" providerId="" clId="Web-{47D8A03C-BB0C-5CFA-424F-33B7D9F4D907}" dt="2024-07-19T09:50:04.745" v="1" actId="20577"/>
      <pc:docMkLst>
        <pc:docMk/>
      </pc:docMkLst>
      <pc:sldChg chg="modSp">
        <pc:chgData name="" userId="" providerId="" clId="Web-{47D8A03C-BB0C-5CFA-424F-33B7D9F4D907}" dt="2024-07-19T09:50:04.745" v="1" actId="20577"/>
        <pc:sldMkLst>
          <pc:docMk/>
          <pc:sldMk cId="1193017164" sldId="264"/>
        </pc:sldMkLst>
        <pc:spChg chg="mod">
          <ac:chgData name="" userId="" providerId="" clId="Web-{47D8A03C-BB0C-5CFA-424F-33B7D9F4D907}" dt="2024-07-19T09:50:04.745" v="1" actId="20577"/>
          <ac:spMkLst>
            <pc:docMk/>
            <pc:sldMk cId="1193017164" sldId="264"/>
            <ac:spMk id="2" creationId="{6FBBF8BF-A92B-F120-E43F-4B32EFFAC58A}"/>
          </ac:spMkLst>
        </pc:spChg>
      </pc:sldChg>
    </pc:docChg>
  </pc:docChgLst>
  <pc:docChgLst>
    <pc:chgData clId="Web-{79ECFB6B-A953-7C3B-4A23-9FDDA1FE29F8}"/>
    <pc:docChg chg="modSld">
      <pc:chgData name="" userId="" providerId="" clId="Web-{79ECFB6B-A953-7C3B-4A23-9FDDA1FE29F8}" dt="2024-07-19T09:51:08.892" v="0" actId="20577"/>
      <pc:docMkLst>
        <pc:docMk/>
      </pc:docMkLst>
      <pc:sldChg chg="modSp">
        <pc:chgData name="" userId="" providerId="" clId="Web-{79ECFB6B-A953-7C3B-4A23-9FDDA1FE29F8}" dt="2024-07-19T09:51:08.892" v="0" actId="20577"/>
        <pc:sldMkLst>
          <pc:docMk/>
          <pc:sldMk cId="1193017164" sldId="264"/>
        </pc:sldMkLst>
        <pc:spChg chg="mod">
          <ac:chgData name="" userId="" providerId="" clId="Web-{79ECFB6B-A953-7C3B-4A23-9FDDA1FE29F8}" dt="2024-07-19T09:51:08.892" v="0" actId="20577"/>
          <ac:spMkLst>
            <pc:docMk/>
            <pc:sldMk cId="1193017164" sldId="264"/>
            <ac:spMk id="2" creationId="{6FBBF8BF-A92B-F120-E43F-4B32EFFAC58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www.openmiddle.com/converting-a-fraction-to-a-decimal/" TargetMode="External"/><Relationship Id="rId2" Type="http://schemas.openxmlformats.org/officeDocument/2006/relationships/hyperlink" Target="https://www.openmiddle.com/place-value/"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a:latin typeface="MASSILIA VF"/>
              </a:rPr>
              <a:t>7</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a:xfrm>
            <a:off x="6533924" y="6660145"/>
            <a:ext cx="4069760" cy="522000"/>
          </a:xfrm>
        </p:spPr>
        <p:txBody>
          <a:bodyPr/>
          <a:lstStyle/>
          <a:p>
            <a:r>
              <a:rPr lang="en-US" dirty="0"/>
              <a:t>Addition &amp; Subtraction</a:t>
            </a:r>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a:t>Mathematics and Numeracy</a:t>
            </a:r>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Autofit/>
          </a:bodyPr>
          <a:lstStyle/>
          <a:p>
            <a:pPr marL="171450" indent="-171450" fontAlgn="t">
              <a:spcBef>
                <a:spcPts val="0"/>
              </a:spcBef>
              <a:buFont typeface="Arial" panose="020B0604020202020204" pitchFamily="34" charset="0"/>
              <a:buChar char="•"/>
            </a:pPr>
            <a:r>
              <a:rPr lang="en-GB" sz="1050" dirty="0"/>
              <a:t>I can read, write and interpret larger numbers, up to at least 1000, using digits and words. I can understand that number value can be             determined by the position of the digits used.</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engaged in practical tasks to estimate and round numbers to the nearest 10 and 100.</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can order and sequence numbers, including odd and even numbers and can count on and back in uniform steps of any size.</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explored additive relationships using a range of representations. I can add and subtract whole numbers using a variety of written and mental methods.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can understand the equivalence and value of coins and notes to make appropriate transactions in role play.</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explored two-dimensional and three-dimensional shapes and their properties in a range of contexts.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am beginning to tell the time using a variety of devices. I have explored and used different ways of showing the passing of time, including calendars, timelines, simple timetables and schedules.</a:t>
            </a:r>
          </a:p>
          <a:p>
            <a:endParaRPr lang="en-US" sz="5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fontAlgn="t">
              <a:spcBef>
                <a:spcPts val="0"/>
              </a:spcBef>
              <a:buFont typeface="Arial" panose="020B0604020202020204" pitchFamily="34" charset="0"/>
              <a:buChar char="•"/>
            </a:pPr>
            <a:r>
              <a:rPr lang="en-GB" sz="1050" dirty="0"/>
              <a:t>I have used a range of representations to develop and secure my understanding that the value of a digit is related to its position. I can read, record and interpret numbers, using figures and words up to at least one million.</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can apply my understanding of number value to round and approximate appropriately.</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extended my understanding of the number system, through a range of representations to include negative values, decimals.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become increasingly confident, efficient and accurate in using all four arithmetic operations with integers and decimals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demonstrated an understanding of income and expenditure, and I can apply calculations to explore profit and loss.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have used efficient methods for finding the perimeter of two-dimensional shapes.</a:t>
            </a:r>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endParaRPr lang="en-GB" sz="1050" dirty="0"/>
          </a:p>
          <a:p>
            <a:pPr marL="171450" indent="-171450" fontAlgn="t">
              <a:spcBef>
                <a:spcPts val="0"/>
              </a:spcBef>
              <a:buFont typeface="Arial" panose="020B0604020202020204" pitchFamily="34" charset="0"/>
              <a:buChar char="•"/>
            </a:pPr>
            <a:r>
              <a:rPr lang="en-GB" sz="1050" dirty="0"/>
              <a:t>I can read analogue and digital clocks accurately and I can make interpretations and perform calculations involving time. </a:t>
            </a:r>
          </a:p>
          <a:p>
            <a:pPr marL="171450" indent="-171450" fontAlgn="t">
              <a:spcBef>
                <a:spcPts val="0"/>
              </a:spcBef>
              <a:buFont typeface="Arial" panose="020B0604020202020204" pitchFamily="34" charset="0"/>
              <a:buChar char="•"/>
            </a:pPr>
            <a:endParaRPr lang="en-GB" sz="1050" dirty="0"/>
          </a:p>
          <a:p>
            <a:pPr marL="171450" indent="-171450">
              <a:buFont typeface="Arial" panose="020B0604020202020204" pitchFamily="34" charset="0"/>
              <a:buChar char="•"/>
            </a:pPr>
            <a:endParaRPr lang="en-US" sz="5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572688"/>
            <a:ext cx="3229200" cy="5806520"/>
          </a:xfrm>
        </p:spPr>
        <p:txBody>
          <a:bodyPr>
            <a:normAutofit/>
          </a:bodyPr>
          <a:lstStyle/>
          <a:p>
            <a:pPr marL="285750" indent="-285750" fontAlgn="t">
              <a:spcBef>
                <a:spcPts val="0"/>
              </a:spcBef>
              <a:buFont typeface="Arial" panose="020B0604020202020204" pitchFamily="34" charset="0"/>
              <a:buChar char="•"/>
            </a:pPr>
            <a:r>
              <a:rPr lang="en-GB" sz="1050" dirty="0"/>
              <a:t>I can use standard index form to represent large and small numbers, performing calculations in context. I can use appropriate rounding methods, including significant figures, to estimate values.</a:t>
            </a:r>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r>
              <a:rPr lang="en-GB" sz="1050" dirty="0"/>
              <a:t>I can apply percentages and ratio to solve problems including simple and compound interest, appreciation and depreciation, calculating budgets, foreign currencies, and basic taxation on goods and services. I have developed my understanding of finance in personal, local and global contexts.</a:t>
            </a:r>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r>
              <a:rPr lang="en-GB" sz="1050" dirty="0"/>
              <a:t>demonstrated an understanding of pi (π) as the ratio of the circumference of a circle to its diameter.</a:t>
            </a:r>
          </a:p>
          <a:p>
            <a:pPr marL="285750" indent="-285750" fontAlgn="t">
              <a:spcBef>
                <a:spcPts val="0"/>
              </a:spcBef>
              <a:buFont typeface="Arial" panose="020B0604020202020204" pitchFamily="34" charset="0"/>
              <a:buChar char="•"/>
            </a:pPr>
            <a:endParaRPr lang="en-GB" sz="1050" dirty="0"/>
          </a:p>
          <a:p>
            <a:pPr marL="285750" indent="-285750" fontAlgn="t">
              <a:spcBef>
                <a:spcPts val="0"/>
              </a:spcBef>
              <a:buFont typeface="Arial" panose="020B0604020202020204" pitchFamily="34" charset="0"/>
              <a:buChar char="•"/>
            </a:pPr>
            <a:endParaRPr lang="en-GB" sz="1050" dirty="0"/>
          </a:p>
          <a:p>
            <a:pPr marL="285750" indent="-285750">
              <a:spcBef>
                <a:spcPts val="0"/>
              </a:spcBef>
              <a:buFont typeface="Arial" panose="020B0604020202020204" pitchFamily="34" charset="0"/>
              <a:buChar char="•"/>
            </a:pPr>
            <a:r>
              <a:rPr lang="en-GB" sz="1050" dirty="0"/>
              <a:t>I have understood that different averages can be used to compare data, including grouped data, recognising the advantages and disadvantages of each average.</a:t>
            </a:r>
          </a:p>
          <a:p>
            <a:pPr marL="171450" indent="-171450">
              <a:buFont typeface="Arial" panose="020B0604020202020204" pitchFamily="34" charset="0"/>
              <a:buChar char="•"/>
            </a:pPr>
            <a:endParaRPr lang="en-US" sz="5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900" dirty="0"/>
              <a:t>Ambitious, capable learners: communicate how to use negative number tiles effectively. How can you use similar ideas to solve more complex problems?</a:t>
            </a:r>
          </a:p>
          <a:p>
            <a:r>
              <a:rPr lang="en-GB" sz="900" dirty="0"/>
              <a:t>Enterprising, creative contributors: reframe problems so they can be accessed by more people.   </a:t>
            </a:r>
          </a:p>
          <a:p>
            <a:r>
              <a:rPr lang="en-GB" sz="900" dirty="0"/>
              <a:t>Ethical, informed citizens: analyse data to make informed decisions, reading timetables, analogue clocks.</a:t>
            </a:r>
          </a:p>
          <a:p>
            <a:r>
              <a:rPr lang="en-GB" sz="900" dirty="0"/>
              <a:t>Healthy, confident individuals: use of number to calculate profit and loss, to support learners being able to budget.   </a:t>
            </a:r>
          </a:p>
          <a:p>
            <a:endParaRPr lang="en-GB" sz="900" dirty="0"/>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lnSpcReduction="10000"/>
          </a:bodyPr>
          <a:lstStyle/>
          <a:p>
            <a:pPr fontAlgn="base"/>
            <a:r>
              <a:rPr lang="en-GB" sz="900" dirty="0"/>
              <a:t>Literacy: </a:t>
            </a:r>
          </a:p>
          <a:p>
            <a:pPr fontAlgn="base"/>
            <a:r>
              <a:rPr lang="en-GB" sz="900" dirty="0"/>
              <a:t>I can deduce ideas and information by linking explicit statements, e.g. cause and effect, sequence. </a:t>
            </a:r>
          </a:p>
          <a:p>
            <a:pPr fontAlgn="base"/>
            <a:r>
              <a:rPr lang="en-GB" sz="900" dirty="0"/>
              <a:t>I can use talk purposefully to contribute to group discussion sharing ideas and information.</a:t>
            </a:r>
          </a:p>
          <a:p>
            <a:r>
              <a:rPr lang="en-GB" sz="900" dirty="0"/>
              <a:t>Listen to and identify the main points of a process, sequence of viewpoint.</a:t>
            </a:r>
          </a:p>
          <a:p>
            <a:endParaRPr lang="en-GB" sz="900" dirty="0"/>
          </a:p>
          <a:p>
            <a:r>
              <a:rPr lang="en-GB" sz="900" dirty="0"/>
              <a:t>Digital Competency:</a:t>
            </a:r>
          </a:p>
          <a:p>
            <a:r>
              <a:rPr lang="en-GB" sz="900" dirty="0"/>
              <a:t>Be able to give an opinion about my own work and suggest improvements based on the success criteria.</a:t>
            </a:r>
          </a:p>
          <a:p>
            <a:r>
              <a:rPr lang="en-GB" sz="900" dirty="0"/>
              <a:t>Be able to break down a problem to predict its outcome.</a:t>
            </a:r>
          </a:p>
          <a:p>
            <a:r>
              <a:rPr lang="en-GB" sz="900" dirty="0"/>
              <a:t>Be able to extract and evaluate information from tables and graphs to answer questions.</a:t>
            </a: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900" dirty="0"/>
              <a:t>Creativity &amp; innovation: convince me using the negative tiles/bar models. </a:t>
            </a:r>
          </a:p>
          <a:p>
            <a:r>
              <a:rPr lang="en-GB" sz="900" dirty="0"/>
              <a:t>Personal effectiveness: confidence in asking and answering questions. FB &amp; FF on pit stops support learners to evaluate learning &amp; mistakes and identify ways to improve. </a:t>
            </a:r>
          </a:p>
          <a:p>
            <a:r>
              <a:rPr lang="en-GB" sz="900" dirty="0"/>
              <a:t>Critical thinking and problem solving: use of negative number tiles to solve problems. Averages to compare and analyse data. </a:t>
            </a:r>
          </a:p>
          <a:p>
            <a:r>
              <a:rPr lang="en-GB" sz="900" dirty="0"/>
              <a:t>Planning &amp; organisation: planning journey using times &amp; distances. </a:t>
            </a: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r>
              <a:rPr lang="en-GB" sz="900" dirty="0"/>
              <a:t>Reinforce cross curricular responsibilities: Creating and uploading a video demonstrating new skills. (digital competency).</a:t>
            </a:r>
          </a:p>
          <a:p>
            <a:r>
              <a:rPr lang="en-GB" sz="900" dirty="0"/>
              <a:t>Build on previous knowledge and experience to engage interest: use of similar methods and resources from primary to encourage learners to participate and discover the next steps. </a:t>
            </a:r>
          </a:p>
          <a:p>
            <a:r>
              <a:rPr lang="en-GB" sz="900" dirty="0"/>
              <a:t>Creating authentic contexts for learning: provide opportunities to find perimeters in real life situations and solve problems involving these. For example, in a garden. </a:t>
            </a:r>
          </a:p>
          <a:p>
            <a:r>
              <a:rPr lang="en-GB" sz="900" dirty="0"/>
              <a:t>Using time in planning a journey/event.</a:t>
            </a:r>
          </a:p>
          <a:p>
            <a:r>
              <a:rPr lang="en-GB" sz="900" dirty="0"/>
              <a:t>Finding profit and loss in a variety of situations. </a:t>
            </a: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a:spcBef>
                <a:spcPts val="0"/>
              </a:spcBef>
            </a:pPr>
            <a:r>
              <a:rPr lang="en-GB" sz="900" dirty="0"/>
              <a:t>Knowing which strategy to apply when</a:t>
            </a:r>
          </a:p>
          <a:p>
            <a:pPr>
              <a:spcBef>
                <a:spcPts val="0"/>
              </a:spcBef>
            </a:pPr>
            <a:r>
              <a:rPr lang="en-GB" sz="900" dirty="0">
                <a:ea typeface="Calibri" panose="020F0502020204030204" pitchFamily="34" charset="0"/>
              </a:rPr>
              <a:t>Need to plan opportunities for problem solving style questions, where learners need to be able to recognise the Maths that’s needed, select appropriate  strategies, and techniques to solve unfamiliar and non-routine problems. E.g.</a:t>
            </a:r>
            <a:endParaRPr lang="en-GB" sz="900" dirty="0"/>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Calibri" panose="020F0502020204030204" pitchFamily="34" charset="0"/>
                <a:cs typeface="Lucida Sans Unicode" panose="020B0602030504020204" pitchFamily="34" charset="0"/>
              </a:rPr>
              <a:t>Here are four single digit cards: 1, 2, 3, 4. How many different 3 digit numbers can you make using these cards? Show all the numbers that are bigger than 220 but less than 320, biggest odd number? Even number? How many different combinations in total?.....</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Calibri" panose="020F0502020204030204" pitchFamily="34" charset="0"/>
                <a:cs typeface="Lucida Sans Unicode" panose="020B0602030504020204" pitchFamily="34" charset="0"/>
                <a:hlinkClick r:id="rId2"/>
              </a:rPr>
              <a:t>https://www.openmiddle.com/place-value/</a:t>
            </a:r>
            <a:r>
              <a:rPr lang="en-GB" sz="900" dirty="0">
                <a:latin typeface="Calibri" panose="020F0502020204030204" pitchFamily="34" charset="0"/>
                <a:ea typeface="Calibri" panose="020F0502020204030204" pitchFamily="34" charset="0"/>
                <a:cs typeface="Lucida Sans Unicode" panose="020B0602030504020204" pitchFamily="34" charset="0"/>
              </a:rPr>
              <a:t> </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Calibri" panose="020F0502020204030204" pitchFamily="34" charset="0"/>
                <a:cs typeface="Lucida Sans Unicode" panose="020B0602030504020204" pitchFamily="34" charset="0"/>
                <a:hlinkClick r:id="rId3"/>
              </a:rPr>
              <a:t>https://www.openmiddle.com/converting-a-fraction-to-a-decimal/</a:t>
            </a:r>
            <a:r>
              <a:rPr lang="en-GB" sz="900" dirty="0">
                <a:latin typeface="Calibri" panose="020F0502020204030204" pitchFamily="34" charset="0"/>
                <a:ea typeface="Calibri" panose="020F0502020204030204" pitchFamily="34" charset="0"/>
                <a:cs typeface="Lucida Sans Unicode" panose="020B0602030504020204" pitchFamily="34" charset="0"/>
              </a:rPr>
              <a:t> </a:t>
            </a:r>
          </a:p>
          <a:p>
            <a:pPr>
              <a:spcBef>
                <a:spcPts val="0"/>
              </a:spcBef>
            </a:pPr>
            <a:r>
              <a:rPr lang="en-GB" sz="900" dirty="0"/>
              <a:t>Finding missing lengths in shapes leading to perimeter.</a:t>
            </a:r>
          </a:p>
          <a:p>
            <a:pPr>
              <a:spcBef>
                <a:spcPts val="0"/>
              </a:spcBef>
            </a:pPr>
            <a:r>
              <a:rPr lang="en-GB" sz="900" dirty="0"/>
              <a:t>Inverse operations to check answers.</a:t>
            </a:r>
          </a:p>
          <a:p>
            <a:pPr>
              <a:spcBef>
                <a:spcPts val="0"/>
              </a:spcBef>
            </a:pPr>
            <a:endParaRPr lang="en-US" sz="9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Autofit/>
          </a:bodyPr>
          <a:lstStyle/>
          <a:p>
            <a:pPr>
              <a:spcBef>
                <a:spcPts val="0"/>
              </a:spcBef>
            </a:pPr>
            <a:r>
              <a:rPr lang="en-GB" sz="900" dirty="0"/>
              <a:t>A range of methods for addition and subtraction, </a:t>
            </a:r>
            <a:r>
              <a:rPr lang="en-GB" sz="900" dirty="0" err="1"/>
              <a:t>ie</a:t>
            </a:r>
            <a:r>
              <a:rPr lang="en-GB" sz="900" dirty="0"/>
              <a:t>. Mental, </a:t>
            </a:r>
            <a:r>
              <a:rPr lang="en-GB" sz="900" dirty="0" err="1"/>
              <a:t>numberline</a:t>
            </a:r>
            <a:r>
              <a:rPr lang="en-GB" sz="900" dirty="0"/>
              <a:t>, column, bonds, </a:t>
            </a:r>
            <a:r>
              <a:rPr lang="en-GB" sz="900" dirty="0" err="1"/>
              <a:t>etc</a:t>
            </a:r>
            <a:endParaRPr lang="en-GB" sz="900" dirty="0"/>
          </a:p>
          <a:p>
            <a:pPr marL="342900" lvl="0" indent="-342900">
              <a:lnSpc>
                <a:spcPct val="107000"/>
              </a:lnSpc>
              <a:spcBef>
                <a:spcPts val="0"/>
              </a:spcBef>
              <a:spcAft>
                <a:spcPts val="800"/>
              </a:spcAft>
              <a:buSzPts val="1000"/>
              <a:buFont typeface="Symbol" panose="05050102010706020507" pitchFamily="18" charset="2"/>
              <a:buChar char=""/>
              <a:tabLst>
                <a:tab pos="457200" algn="l"/>
              </a:tabLst>
            </a:pPr>
            <a:r>
              <a:rPr lang="en-GB" sz="900" dirty="0">
                <a:ea typeface="Calibri" panose="020F0502020204030204" pitchFamily="34" charset="0"/>
                <a:cs typeface="Times New Roman" panose="02020603050405020304" pitchFamily="18" charset="0"/>
              </a:rPr>
              <a:t>Consolidate learners prior knowledge and understanding and extend their understanding of the number system and place value to include decimals.</a:t>
            </a:r>
          </a:p>
          <a:p>
            <a:pPr marL="342900" lvl="0" indent="-342900">
              <a:lnSpc>
                <a:spcPct val="107000"/>
              </a:lnSpc>
              <a:spcBef>
                <a:spcPts val="0"/>
              </a:spcBef>
              <a:spcAft>
                <a:spcPts val="800"/>
              </a:spcAft>
              <a:buSzPts val="1000"/>
              <a:buFont typeface="Symbol" panose="05050102010706020507" pitchFamily="18" charset="2"/>
              <a:buChar char=""/>
              <a:tabLst>
                <a:tab pos="457200" algn="l"/>
              </a:tabLst>
            </a:pPr>
            <a:r>
              <a:rPr lang="en-GB" sz="900" dirty="0">
                <a:ea typeface="Calibri" panose="020F0502020204030204" pitchFamily="34" charset="0"/>
                <a:cs typeface="Times New Roman" panose="02020603050405020304" pitchFamily="18" charset="0"/>
              </a:rPr>
              <a:t>Recognise the value of any digit, and read and write any integer with ease</a:t>
            </a:r>
          </a:p>
          <a:p>
            <a:pPr lvl="0">
              <a:lnSpc>
                <a:spcPct val="107000"/>
              </a:lnSpc>
              <a:spcBef>
                <a:spcPts val="0"/>
              </a:spcBef>
              <a:spcAft>
                <a:spcPts val="800"/>
              </a:spcAft>
              <a:buSzPts val="1000"/>
              <a:tabLst>
                <a:tab pos="457200" algn="l"/>
              </a:tabLst>
            </a:pPr>
            <a:r>
              <a:rPr lang="en-GB" sz="900" dirty="0">
                <a:ea typeface="Calibri" panose="020F0502020204030204" pitchFamily="34" charset="0"/>
                <a:cs typeface="Times New Roman" panose="02020603050405020304" pitchFamily="18" charset="0"/>
              </a:rPr>
              <a:t>Time in both 12hour and 24hour clocks.</a:t>
            </a:r>
          </a:p>
          <a:p>
            <a:pPr lvl="0">
              <a:lnSpc>
                <a:spcPct val="107000"/>
              </a:lnSpc>
              <a:spcBef>
                <a:spcPts val="0"/>
              </a:spcBef>
              <a:spcAft>
                <a:spcPts val="800"/>
              </a:spcAft>
              <a:buSzPts val="1000"/>
              <a:tabLst>
                <a:tab pos="457200" algn="l"/>
              </a:tabLst>
            </a:pPr>
            <a:r>
              <a:rPr lang="en-GB" sz="900" dirty="0">
                <a:ea typeface="Calibri" panose="020F0502020204030204" pitchFamily="34" charset="0"/>
                <a:cs typeface="Times New Roman" panose="02020603050405020304" pitchFamily="18" charset="0"/>
              </a:rPr>
              <a:t>Use of timetables to plan journeys.</a:t>
            </a:r>
          </a:p>
          <a:p>
            <a:pPr lvl="0">
              <a:lnSpc>
                <a:spcPct val="107000"/>
              </a:lnSpc>
              <a:spcBef>
                <a:spcPts val="0"/>
              </a:spcBef>
              <a:spcAft>
                <a:spcPts val="800"/>
              </a:spcAft>
              <a:buSzPts val="1000"/>
              <a:tabLst>
                <a:tab pos="457200" algn="l"/>
              </a:tabLst>
            </a:pPr>
            <a:r>
              <a:rPr lang="en-GB" sz="900" dirty="0">
                <a:ea typeface="Calibri" panose="020F0502020204030204" pitchFamily="34" charset="0"/>
                <a:cs typeface="Times New Roman" panose="02020603050405020304" pitchFamily="18" charset="0"/>
              </a:rPr>
              <a:t>Inverse operations to solve problems. </a:t>
            </a:r>
          </a:p>
          <a:p>
            <a:pPr lvl="0">
              <a:lnSpc>
                <a:spcPct val="107000"/>
              </a:lnSpc>
              <a:spcBef>
                <a:spcPts val="0"/>
              </a:spcBef>
              <a:spcAft>
                <a:spcPts val="800"/>
              </a:spcAft>
              <a:buSzPts val="1000"/>
              <a:tabLst>
                <a:tab pos="457200" algn="l"/>
              </a:tabLst>
            </a:pPr>
            <a:r>
              <a:rPr lang="en-GB" sz="900" dirty="0">
                <a:ea typeface="Calibri" panose="020F0502020204030204" pitchFamily="34" charset="0"/>
                <a:cs typeface="Times New Roman" panose="02020603050405020304" pitchFamily="18" charset="0"/>
              </a:rPr>
              <a:t>Profit loss calculations using tables and relating to business.</a:t>
            </a:r>
            <a:endParaRPr lang="en-US" sz="9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731152" y="4599432"/>
            <a:ext cx="3229508" cy="2639942"/>
          </a:xfrm>
        </p:spPr>
        <p:txBody>
          <a:bodyPr>
            <a:noAutofit/>
          </a:bodyPr>
          <a:lstStyle/>
          <a:p>
            <a:pPr>
              <a:spcBef>
                <a:spcPts val="0"/>
              </a:spcBef>
            </a:pPr>
            <a:r>
              <a:rPr lang="en-GB" sz="900" dirty="0"/>
              <a:t>Applying to real life situations, </a:t>
            </a:r>
            <a:r>
              <a:rPr lang="en-GB" sz="900" dirty="0" err="1"/>
              <a:t>ie</a:t>
            </a:r>
            <a:r>
              <a:rPr lang="en-GB" sz="900" dirty="0"/>
              <a:t>. Profit/loss, perimeter, change from £20.</a:t>
            </a:r>
          </a:p>
          <a:p>
            <a:pPr>
              <a:spcBef>
                <a:spcPts val="0"/>
              </a:spcBef>
            </a:pPr>
            <a:r>
              <a:rPr lang="en-GB" sz="900" dirty="0"/>
              <a:t>Understanding inverse operations, </a:t>
            </a:r>
            <a:r>
              <a:rPr lang="en-GB" sz="900" dirty="0" err="1"/>
              <a:t>ie</a:t>
            </a:r>
            <a:r>
              <a:rPr lang="en-GB" sz="900" dirty="0"/>
              <a:t>  ‘⃝ + 7 = 3’</a:t>
            </a:r>
          </a:p>
          <a:p>
            <a:pPr>
              <a:lnSpc>
                <a:spcPct val="115000"/>
              </a:lnSpc>
              <a:spcBef>
                <a:spcPts val="0"/>
              </a:spcBef>
            </a:pPr>
            <a:r>
              <a:rPr lang="en-GB" sz="900" dirty="0">
                <a:latin typeface="Calibri" panose="020F0502020204030204" pitchFamily="34" charset="0"/>
                <a:ea typeface="Calibri" panose="020F0502020204030204" pitchFamily="34" charset="0"/>
                <a:cs typeface="Lucida Sans Unicode" panose="020B0602030504020204" pitchFamily="34" charset="0"/>
              </a:rPr>
              <a:t>Plan opportunities for learners to explain their thinking, justify strategies and explain their choices. E.g.</a:t>
            </a:r>
          </a:p>
          <a:p>
            <a:pPr marL="171450" indent="-171450">
              <a:lnSpc>
                <a:spcPct val="115000"/>
              </a:lnSpc>
              <a:spcBef>
                <a:spcPts val="0"/>
              </a:spcBef>
              <a:buFont typeface="Arial" panose="020B0604020202020204" pitchFamily="34" charset="0"/>
              <a:buChar char="•"/>
            </a:pPr>
            <a:r>
              <a:rPr lang="en-GB" sz="900" dirty="0">
                <a:latin typeface="Calibri"/>
                <a:ea typeface="Calibri"/>
                <a:cs typeface="Lucida Sans Unicode"/>
              </a:rPr>
              <a:t>Why do we count the number of spaces rather than the number of marks on a number line? </a:t>
            </a:r>
            <a:r>
              <a:rPr lang="en-GB" sz="900" dirty="0">
                <a:ea typeface="Times New Roman" panose="02020603050405020304" pitchFamily="18" charset="0"/>
              </a:rPr>
              <a:t>Why is 0.6 bigger than 0.48, even though forty eight is bigger than 6?</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Calibri" panose="020F0502020204030204" pitchFamily="34" charset="0"/>
                <a:cs typeface="Times New Roman" panose="02020603050405020304" pitchFamily="18" charset="0"/>
              </a:rPr>
              <a:t>Convince me  type questions: e.g. Convince me that 0.23 is less than 0.4, Convince me that -8 </a:t>
            </a:r>
            <a:r>
              <a:rPr lang="en-GB" sz="900" dirty="0">
                <a:latin typeface="Calibri" panose="020F0502020204030204" pitchFamily="34" charset="0"/>
                <a:ea typeface="Calibri" panose="020F0502020204030204" pitchFamily="34" charset="0"/>
                <a:cs typeface="Calibri" panose="020F0502020204030204" pitchFamily="34" charset="0"/>
              </a:rPr>
              <a:t>&gt; -12.</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Times New Roman" panose="02020603050405020304" pitchFamily="18" charset="0"/>
                <a:cs typeface="Lucida Sans Unicode" panose="020B0602030504020204" pitchFamily="34" charset="0"/>
              </a:rPr>
              <a:t>Agree/disagree or true/false type questions: Sam writes down two hundred thousand three hundred and one as 200301, and Terry writes it as 2000301. Who do you think is right? Explain your answer</a:t>
            </a:r>
          </a:p>
          <a:p>
            <a:pPr>
              <a:lnSpc>
                <a:spcPct val="115000"/>
              </a:lnSpc>
              <a:spcBef>
                <a:spcPts val="0"/>
              </a:spcBef>
            </a:pPr>
            <a:r>
              <a:rPr lang="en-GB" sz="900" dirty="0">
                <a:latin typeface="Calibri" panose="020F0502020204030204" pitchFamily="34" charset="0"/>
                <a:ea typeface="Times New Roman" panose="02020603050405020304" pitchFamily="18" charset="0"/>
                <a:cs typeface="Lucida Sans Unicode" panose="020B0602030504020204" pitchFamily="34" charset="0"/>
              </a:rPr>
              <a:t>Planning journeys to given parameters, including the use of time zones.</a:t>
            </a:r>
          </a:p>
          <a:p>
            <a:pPr>
              <a:spcBef>
                <a:spcPts val="0"/>
              </a:spcBef>
            </a:pPr>
            <a:endParaRPr lang="en-US" sz="9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Calibri" panose="020F0502020204030204" pitchFamily="34" charset="0"/>
                <a:cs typeface="Lucida Sans Unicode" panose="020B0602030504020204" pitchFamily="34" charset="0"/>
              </a:rPr>
              <a:t>Thinking 0.48 means ‘zero point forty eight’, therefore is bigger than 0.6</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Times New Roman" panose="02020603050405020304" pitchFamily="18" charset="0"/>
                <a:cs typeface="Lucida Sans Unicode" panose="020B0602030504020204" pitchFamily="34" charset="0"/>
              </a:rPr>
              <a:t>Mixing up rounding to a number of decimal places with rounding integers </a:t>
            </a:r>
            <a:r>
              <a:rPr lang="en-GB" sz="900" dirty="0" err="1">
                <a:latin typeface="Calibri" panose="020F0502020204030204" pitchFamily="34" charset="0"/>
                <a:ea typeface="Times New Roman" panose="02020603050405020304" pitchFamily="18" charset="0"/>
                <a:cs typeface="Lucida Sans Unicode" panose="020B0602030504020204" pitchFamily="34" charset="0"/>
              </a:rPr>
              <a:t>ie</a:t>
            </a:r>
            <a:r>
              <a:rPr lang="en-GB" sz="900" dirty="0">
                <a:latin typeface="Calibri" panose="020F0502020204030204" pitchFamily="34" charset="0"/>
                <a:ea typeface="Times New Roman" panose="02020603050405020304" pitchFamily="18" charset="0"/>
                <a:cs typeface="Lucida Sans Unicode" panose="020B0602030504020204" pitchFamily="34" charset="0"/>
              </a:rPr>
              <a:t> writing 0.42 as 0.40  to one decimal place as 42 would be 40 to the nearest 10.</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Times New Roman" panose="02020603050405020304" pitchFamily="18" charset="0"/>
                <a:cs typeface="Lucida Sans Unicode" panose="020B0602030504020204" pitchFamily="34" charset="0"/>
              </a:rPr>
              <a:t>Range is an average. – Range should be described as representing the spread of the data.</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Times New Roman" panose="02020603050405020304" pitchFamily="18" charset="0"/>
                <a:cs typeface="Lucida Sans Unicode" panose="020B0602030504020204" pitchFamily="34" charset="0"/>
              </a:rPr>
              <a:t>Concept of 60mins/sec in an hour/min (not 100). </a:t>
            </a:r>
          </a:p>
          <a:p>
            <a:pPr marL="171450" indent="-171450">
              <a:lnSpc>
                <a:spcPct val="115000"/>
              </a:lnSpc>
              <a:spcBef>
                <a:spcPts val="0"/>
              </a:spcBef>
              <a:buFont typeface="Arial" panose="020B0604020202020204" pitchFamily="34" charset="0"/>
              <a:buChar char="•"/>
            </a:pPr>
            <a:r>
              <a:rPr lang="en-GB" sz="900" dirty="0">
                <a:latin typeface="Calibri" panose="020F0502020204030204" pitchFamily="34" charset="0"/>
                <a:ea typeface="Times New Roman" panose="02020603050405020304" pitchFamily="18" charset="0"/>
                <a:cs typeface="Lucida Sans Unicode" panose="020B0602030504020204" pitchFamily="34" charset="0"/>
              </a:rPr>
              <a:t>Wrongly calculating the area instead of the perimeter.</a:t>
            </a:r>
          </a:p>
          <a:p>
            <a:endParaRPr lang="en-US" sz="9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
        <p:nvSpPr>
          <p:cNvPr id="16" name="Text Placeholder 15"/>
          <p:cNvSpPr>
            <a:spLocks noGrp="1"/>
          </p:cNvSpPr>
          <p:nvPr>
            <p:ph type="body" sz="quarter" idx="26"/>
          </p:nvPr>
        </p:nvSpPr>
        <p:spPr>
          <a:xfrm>
            <a:off x="325706" y="1573214"/>
            <a:ext cx="3229200" cy="2513057"/>
          </a:xfrm>
        </p:spPr>
        <p:txBody>
          <a:bodyPr>
            <a:noAutofit/>
          </a:bodyPr>
          <a:lstStyle/>
          <a:p>
            <a:pPr>
              <a:spcBef>
                <a:spcPts val="0"/>
              </a:spcBef>
            </a:pPr>
            <a:r>
              <a:rPr lang="en-GB" sz="900" dirty="0"/>
              <a:t>Modelling, use of manipulatives, diagrams, sketches</a:t>
            </a:r>
          </a:p>
          <a:p>
            <a:pPr>
              <a:spcBef>
                <a:spcPts val="0"/>
              </a:spcBef>
            </a:pPr>
            <a:r>
              <a:rPr lang="en-GB" sz="900" dirty="0"/>
              <a:t>Zero as a number</a:t>
            </a:r>
          </a:p>
          <a:p>
            <a:pPr>
              <a:spcBef>
                <a:spcPts val="0"/>
              </a:spcBef>
            </a:pPr>
            <a:r>
              <a:rPr lang="en-GB" sz="900" dirty="0"/>
              <a:t>Making use of manipulatives to develop conceptual understanding</a:t>
            </a:r>
          </a:p>
          <a:p>
            <a:pPr marL="171450" indent="-171450">
              <a:spcBef>
                <a:spcPts val="0"/>
              </a:spcBef>
              <a:buFont typeface="Arial" panose="020B0604020202020204" pitchFamily="34" charset="0"/>
              <a:buChar char="•"/>
            </a:pPr>
            <a:r>
              <a:rPr lang="en-GB" sz="900" dirty="0"/>
              <a:t>E.g. use of place value table to visualise and compare numbers and to develop an understanding of the notion that the decimal point is ‘fixed’. Use of dienes blocks to visualise and explore the connection between base 10 numbers. Possibility to extend learning to look at other bases.</a:t>
            </a:r>
          </a:p>
          <a:p>
            <a:pPr marL="171450" indent="-171450">
              <a:spcBef>
                <a:spcPts val="0"/>
              </a:spcBef>
              <a:buFont typeface="Arial" panose="020B0604020202020204" pitchFamily="34" charset="0"/>
              <a:buChar char="•"/>
            </a:pPr>
            <a:endParaRPr lang="en-GB" sz="900" dirty="0"/>
          </a:p>
          <a:p>
            <a:pPr>
              <a:spcBef>
                <a:spcPts val="0"/>
              </a:spcBef>
            </a:pPr>
            <a:r>
              <a:rPr lang="en-GB" sz="900" dirty="0"/>
              <a:t>Understand the concept of a decimal and fraction (</a:t>
            </a:r>
            <a:r>
              <a:rPr lang="en-GB" sz="900" i="1" dirty="0"/>
              <a:t>in particular a fraction</a:t>
            </a:r>
            <a:r>
              <a:rPr lang="en-GB" sz="900" dirty="0"/>
              <a:t>) as being numbers (</a:t>
            </a:r>
            <a:r>
              <a:rPr lang="en-GB" sz="900" dirty="0" err="1"/>
              <a:t>ie</a:t>
            </a:r>
            <a:r>
              <a:rPr lang="en-GB" sz="900" dirty="0"/>
              <a:t> rather than just a process: where would ½ go on a number line from 0 to 100?), explore the use of number lines to make the pictorial/abstract connections</a:t>
            </a:r>
          </a:p>
          <a:p>
            <a:pPr>
              <a:spcBef>
                <a:spcPts val="0"/>
              </a:spcBef>
            </a:pPr>
            <a:r>
              <a:rPr lang="en-GB" sz="900" dirty="0"/>
              <a:t>Understanding time in ‘base 60’. </a:t>
            </a:r>
          </a:p>
        </p:txBody>
      </p:sp>
      <p:sp>
        <p:nvSpPr>
          <p:cNvPr id="19" name="Text Placeholder 18"/>
          <p:cNvSpPr>
            <a:spLocks noGrp="1"/>
          </p:cNvSpPr>
          <p:nvPr>
            <p:ph type="body" sz="quarter" idx="40"/>
          </p:nvPr>
        </p:nvSpPr>
        <p:spPr/>
        <p:txBody>
          <a:bodyPr>
            <a:noAutofit/>
          </a:bodyPr>
          <a:lstStyle/>
          <a:p>
            <a:pPr>
              <a:lnSpc>
                <a:spcPct val="100000"/>
              </a:lnSpc>
              <a:spcBef>
                <a:spcPts val="0"/>
              </a:spcBef>
            </a:pPr>
            <a:r>
              <a:rPr lang="en-GB" sz="900" dirty="0"/>
              <a:t>Use of correct language, </a:t>
            </a:r>
            <a:r>
              <a:rPr lang="en-GB" sz="900" dirty="0" err="1"/>
              <a:t>ie</a:t>
            </a:r>
            <a:r>
              <a:rPr lang="en-GB" sz="900" dirty="0"/>
              <a:t>. ‘minus </a:t>
            </a:r>
            <a:r>
              <a:rPr lang="en-GB" sz="900" dirty="0" err="1"/>
              <a:t>minus</a:t>
            </a:r>
            <a:r>
              <a:rPr lang="en-GB" sz="900" dirty="0"/>
              <a:t>’  - ‘subtract a negative’ Correctly using the term ‘additive inverse’.</a:t>
            </a:r>
          </a:p>
          <a:p>
            <a:pPr>
              <a:lnSpc>
                <a:spcPct val="100000"/>
              </a:lnSpc>
              <a:spcBef>
                <a:spcPts val="0"/>
              </a:spcBef>
            </a:pPr>
            <a:r>
              <a:rPr lang="en-GB" sz="900" dirty="0"/>
              <a:t>Use and understand the correct notation:</a:t>
            </a:r>
          </a:p>
          <a:p>
            <a:pPr marL="171450" indent="-171450">
              <a:lnSpc>
                <a:spcPct val="100000"/>
              </a:lnSpc>
              <a:spcBef>
                <a:spcPts val="0"/>
              </a:spcBef>
              <a:buFont typeface="Arial" panose="020B0604020202020204" pitchFamily="34" charset="0"/>
              <a:buChar char="•"/>
            </a:pPr>
            <a:r>
              <a:rPr lang="en-GB" sz="900" dirty="0"/>
              <a:t>The ‘equals’ sign: =</a:t>
            </a:r>
          </a:p>
          <a:p>
            <a:pPr marL="171450" indent="-171450">
              <a:lnSpc>
                <a:spcPct val="100000"/>
              </a:lnSpc>
              <a:spcBef>
                <a:spcPts val="0"/>
              </a:spcBef>
              <a:buFont typeface="Arial" panose="020B0604020202020204" pitchFamily="34" charset="0"/>
              <a:buChar char="•"/>
            </a:pPr>
            <a:r>
              <a:rPr lang="en-GB" sz="900" dirty="0"/>
              <a:t>The ‘not equal’ sign: ≠</a:t>
            </a:r>
          </a:p>
          <a:p>
            <a:pPr marL="171450" indent="-171450">
              <a:lnSpc>
                <a:spcPct val="100000"/>
              </a:lnSpc>
              <a:spcBef>
                <a:spcPts val="0"/>
              </a:spcBef>
              <a:buFont typeface="Arial" panose="020B0604020202020204" pitchFamily="34" charset="0"/>
              <a:buChar char="•"/>
            </a:pPr>
            <a:r>
              <a:rPr lang="en-GB" sz="900" dirty="0"/>
              <a:t>The inequality symbols: &lt; (less than), &gt; (greater than), ≤ (less than or equal to), ≥ (more than or equal to)</a:t>
            </a:r>
          </a:p>
          <a:p>
            <a:pPr>
              <a:lnSpc>
                <a:spcPct val="100000"/>
              </a:lnSpc>
              <a:spcBef>
                <a:spcPts val="0"/>
              </a:spcBef>
            </a:pPr>
            <a:r>
              <a:rPr lang="en-GB" sz="900" dirty="0"/>
              <a:t>Why do we use spaces in large integers? Why do some use commas? Which would be best?  i.e.  23000000    or 23 000 000    or 23,000,000</a:t>
            </a:r>
          </a:p>
          <a:p>
            <a:pPr>
              <a:lnSpc>
                <a:spcPct val="100000"/>
              </a:lnSpc>
              <a:spcBef>
                <a:spcPts val="0"/>
              </a:spcBef>
            </a:pPr>
            <a:r>
              <a:rPr lang="en-GB" sz="900" dirty="0"/>
              <a:t>Writing numbers accurately when rounding (</a:t>
            </a:r>
            <a:r>
              <a:rPr lang="en-GB" sz="900" dirty="0" err="1"/>
              <a:t>ie</a:t>
            </a:r>
            <a:r>
              <a:rPr lang="en-GB" sz="900" dirty="0"/>
              <a:t> common misconception of rounding 0.42 to 0.40)</a:t>
            </a:r>
          </a:p>
          <a:p>
            <a:pPr>
              <a:lnSpc>
                <a:spcPct val="100000"/>
              </a:lnSpc>
              <a:spcBef>
                <a:spcPts val="0"/>
              </a:spcBef>
            </a:pPr>
            <a:r>
              <a:rPr lang="en-GB" sz="900" dirty="0"/>
              <a:t>Time – use of am and pm.</a:t>
            </a:r>
          </a:p>
          <a:p>
            <a:pPr>
              <a:lnSpc>
                <a:spcPct val="100000"/>
              </a:lnSpc>
              <a:spcBef>
                <a:spcPts val="0"/>
              </a:spcBef>
            </a:pPr>
            <a:r>
              <a:rPr lang="en-GB" sz="900" dirty="0"/>
              <a:t>Perimeter – use of dashes to represent sides of equal length. </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panose="020B0604020202020204" pitchFamily="34" charset="0"/>
              <a:buChar char="•"/>
            </a:pPr>
            <a:r>
              <a:rPr lang="en-GB" sz="1100" dirty="0"/>
              <a:t>Understand place value headings. </a:t>
            </a:r>
          </a:p>
          <a:p>
            <a:pPr marL="171450" indent="-171450" fontAlgn="base">
              <a:buFont typeface="Arial" panose="020B0604020202020204" pitchFamily="34" charset="0"/>
              <a:buChar char="•"/>
            </a:pPr>
            <a:r>
              <a:rPr lang="en-GB" sz="1100" dirty="0"/>
              <a:t>Know number bonds to 10, 20 &amp; 100. </a:t>
            </a:r>
          </a:p>
          <a:p>
            <a:pPr marL="171450" indent="-171450" fontAlgn="base">
              <a:buFont typeface="Arial" panose="020B0604020202020204" pitchFamily="34" charset="0"/>
              <a:buChar char="•"/>
            </a:pPr>
            <a:r>
              <a:rPr lang="en-GB" sz="1100" dirty="0"/>
              <a:t>Understand the properties of 2 dimensional shapes.</a:t>
            </a:r>
          </a:p>
          <a:p>
            <a:pPr marL="171450" indent="-171450" fontAlgn="base">
              <a:buFont typeface="Arial" panose="020B0604020202020204" pitchFamily="34" charset="0"/>
              <a:buChar char="•"/>
            </a:pPr>
            <a:r>
              <a:rPr lang="en-GB" sz="1100" dirty="0"/>
              <a:t>Know times in 12h and 24h notation.</a:t>
            </a:r>
          </a:p>
          <a:p>
            <a:pPr marL="171450" indent="-171450" fontAlgn="base">
              <a:buFont typeface="Arial" panose="020B0604020202020204" pitchFamily="34" charset="0"/>
              <a:buChar char="•"/>
            </a:pPr>
            <a:r>
              <a:rPr lang="en-GB" sz="1100" dirty="0"/>
              <a:t>Know how to use a calendar, timeline and simple timetable. </a:t>
            </a:r>
          </a:p>
          <a:p>
            <a:pPr marL="171450" indent="-171450" fontAlgn="base">
              <a:buFont typeface="Arial" panose="020B0604020202020204" pitchFamily="34" charset="0"/>
              <a:buChar char="•"/>
            </a:pPr>
            <a:r>
              <a:rPr lang="en-GB" sz="1100" dirty="0"/>
              <a:t>Understand a number line.</a:t>
            </a:r>
          </a:p>
          <a:p>
            <a:pPr marL="171450" indent="-171450" fontAlgn="base">
              <a:buFont typeface="Arial" panose="020B0604020202020204" pitchFamily="34" charset="0"/>
              <a:buChar char="•"/>
            </a:pPr>
            <a:r>
              <a:rPr lang="en-GB" sz="1100" dirty="0"/>
              <a:t>Recognise negative numbers from real life context </a:t>
            </a:r>
            <a:r>
              <a:rPr lang="en-GB" sz="1100" dirty="0" err="1"/>
              <a:t>e.g</a:t>
            </a:r>
            <a:r>
              <a:rPr lang="en-GB" sz="1100" dirty="0"/>
              <a:t> temperature.</a:t>
            </a:r>
          </a:p>
          <a:p>
            <a:endParaRPr lang="en-US" sz="11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Autofit/>
          </a:bodyPr>
          <a:lstStyle/>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Read and write numbers to 1 million and 3 decimal places.</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Estimate by rounding to the nearest 1000, 100, 10, integer.</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Order integers and decimals, up to 3 decimal places. To include negative numbers.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List numbers between two points using the terminology ‘less than or equal to’ and ‘greater than or equal to’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Add &amp; subtract integers and decimals.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Add and subtract negative numbers.</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Check answers using inverse operations.</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Use the terms profit and loss and make calculations for this.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Find the perimeters of shapes including compound shapes.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Calculate start, finish times and duration of events.  </a:t>
            </a:r>
          </a:p>
          <a:p>
            <a:pPr marL="285750" indent="-285750" fontAlgn="base">
              <a:spcBef>
                <a:spcPts val="0"/>
              </a:spcBef>
              <a:buFont typeface="Arial" panose="020B0604020202020204" pitchFamily="34" charset="0"/>
              <a:buChar char="•"/>
            </a:pPr>
            <a:r>
              <a:rPr lang="en-GB" sz="1100" dirty="0">
                <a:latin typeface="MASSILIA VF"/>
                <a:ea typeface="Calibri" panose="020F0502020204030204" pitchFamily="34" charset="0"/>
                <a:cs typeface="Calibri" panose="020F0502020204030204" pitchFamily="34" charset="0"/>
              </a:rPr>
              <a:t>Calculate the mode, median and range for a set of data.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30580"/>
            <a:ext cx="5688660" cy="1858468"/>
          </a:xfrm>
        </p:spPr>
        <p:txBody>
          <a:bodyPr numCol="2">
            <a:noAutofit/>
          </a:bodyPr>
          <a:lstStyle/>
          <a:p>
            <a:pPr marL="171450" indent="-171450" fontAlgn="base">
              <a:buFont typeface="Arial" panose="020B0604020202020204" pitchFamily="34" charset="0"/>
              <a:buChar char="•"/>
            </a:pPr>
            <a:r>
              <a:rPr lang="en-GB" sz="1100" dirty="0"/>
              <a:t>Place value tables and number cards.</a:t>
            </a:r>
          </a:p>
          <a:p>
            <a:pPr marL="171450" indent="-171450" fontAlgn="base">
              <a:buFont typeface="Arial" panose="020B0604020202020204" pitchFamily="34" charset="0"/>
              <a:buChar char="•"/>
            </a:pPr>
            <a:r>
              <a:rPr lang="en-GB" sz="1100" dirty="0"/>
              <a:t>Column addition and subtraction. </a:t>
            </a:r>
          </a:p>
          <a:p>
            <a:pPr marL="171450" indent="-171450" fontAlgn="base">
              <a:buFont typeface="Arial" panose="020B0604020202020204" pitchFamily="34" charset="0"/>
              <a:buChar char="•"/>
            </a:pPr>
            <a:r>
              <a:rPr lang="en-GB" sz="1100" dirty="0"/>
              <a:t>Mental methods for adding and subtracting (</a:t>
            </a:r>
            <a:r>
              <a:rPr lang="en-GB" sz="1100" dirty="0" err="1"/>
              <a:t>eg</a:t>
            </a:r>
            <a:r>
              <a:rPr lang="en-GB" sz="1100" dirty="0"/>
              <a:t> 9, 19 </a:t>
            </a:r>
            <a:r>
              <a:rPr lang="en-GB" sz="1100" dirty="0" err="1"/>
              <a:t>etc</a:t>
            </a:r>
            <a:r>
              <a:rPr lang="en-GB" sz="1100" dirty="0"/>
              <a:t>).</a:t>
            </a:r>
          </a:p>
          <a:p>
            <a:pPr marL="171450" indent="-171450" fontAlgn="base">
              <a:buFont typeface="Arial" panose="020B0604020202020204" pitchFamily="34" charset="0"/>
              <a:buChar char="•"/>
            </a:pPr>
            <a:r>
              <a:rPr lang="en-GB" sz="1100" dirty="0"/>
              <a:t>Manipulatives – negative number tiles.</a:t>
            </a:r>
          </a:p>
          <a:p>
            <a:pPr marL="171450" indent="-171450" fontAlgn="base">
              <a:buFont typeface="Arial" panose="020B0604020202020204" pitchFamily="34" charset="0"/>
              <a:buChar char="•"/>
            </a:pPr>
            <a:r>
              <a:rPr lang="en-GB" sz="1100" dirty="0"/>
              <a:t>Using Dienes blocks for addition and subtraction.</a:t>
            </a:r>
          </a:p>
          <a:p>
            <a:pPr marL="171450" indent="-171450" fontAlgn="base">
              <a:buFont typeface="Arial" panose="020B0604020202020204" pitchFamily="34" charset="0"/>
              <a:buChar char="•"/>
            </a:pPr>
            <a:r>
              <a:rPr lang="en-GB" sz="1100" dirty="0"/>
              <a:t>Bar models to show inverse operations.</a:t>
            </a:r>
          </a:p>
          <a:p>
            <a:pPr marL="171450" indent="-171450" fontAlgn="base">
              <a:buFont typeface="Arial" panose="020B0604020202020204" pitchFamily="34" charset="0"/>
              <a:buChar char="•"/>
            </a:pPr>
            <a:r>
              <a:rPr lang="en-GB" sz="1100" dirty="0"/>
              <a:t>Highlighting perimeters on diagrams.</a:t>
            </a:r>
          </a:p>
          <a:p>
            <a:pPr marL="171450" indent="-171450" fontAlgn="base">
              <a:buFont typeface="Arial" panose="020B0604020202020204" pitchFamily="34" charset="0"/>
              <a:buChar char="•"/>
            </a:pPr>
            <a:r>
              <a:rPr lang="en-GB" sz="1100" dirty="0"/>
              <a:t>Partitioning numbers for mental addition/subtraction.</a:t>
            </a:r>
          </a:p>
          <a:p>
            <a:pPr marL="171450" indent="-171450" fontAlgn="base">
              <a:buFont typeface="Arial" panose="020B0604020202020204" pitchFamily="34" charset="0"/>
              <a:buChar char="•"/>
            </a:pPr>
            <a:r>
              <a:rPr lang="en-GB" sz="1100" dirty="0"/>
              <a:t>Shading squares to compare decimals.</a:t>
            </a:r>
          </a:p>
          <a:p>
            <a:endParaRPr lang="en-US" sz="11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a:buFont typeface="Arial" panose="020B0604020202020204" pitchFamily="34" charset="0"/>
              <a:buChar char="•"/>
            </a:pPr>
            <a:r>
              <a:rPr lang="en-GB" sz="1100" dirty="0"/>
              <a:t>Thousand </a:t>
            </a:r>
          </a:p>
          <a:p>
            <a:pPr marL="171450" indent="-171450">
              <a:buFont typeface="Arial" panose="020B0604020202020204" pitchFamily="34" charset="0"/>
              <a:buChar char="•"/>
            </a:pPr>
            <a:r>
              <a:rPr lang="en-GB" sz="1100" dirty="0"/>
              <a:t>Hundred </a:t>
            </a:r>
          </a:p>
          <a:p>
            <a:pPr marL="171450" indent="-171450">
              <a:buFont typeface="Arial" panose="020B0604020202020204" pitchFamily="34" charset="0"/>
              <a:buChar char="•"/>
            </a:pPr>
            <a:r>
              <a:rPr lang="en-GB" sz="1100" dirty="0"/>
              <a:t>Unit</a:t>
            </a:r>
          </a:p>
          <a:p>
            <a:pPr marL="171450" indent="-171450">
              <a:buFont typeface="Arial" panose="020B0604020202020204" pitchFamily="34" charset="0"/>
              <a:buChar char="•"/>
            </a:pPr>
            <a:r>
              <a:rPr lang="en-GB" sz="1100" dirty="0"/>
              <a:t>tenths </a:t>
            </a:r>
          </a:p>
          <a:p>
            <a:pPr marL="171450" indent="-171450">
              <a:buFont typeface="Arial" panose="020B0604020202020204" pitchFamily="34" charset="0"/>
              <a:buChar char="•"/>
            </a:pPr>
            <a:r>
              <a:rPr lang="en-GB" sz="1100" dirty="0"/>
              <a:t>hundredths </a:t>
            </a:r>
          </a:p>
          <a:p>
            <a:pPr marL="171450" indent="-171450">
              <a:buFont typeface="Arial" panose="020B0604020202020204" pitchFamily="34" charset="0"/>
              <a:buChar char="•"/>
            </a:pPr>
            <a:r>
              <a:rPr lang="en-GB" sz="1100" dirty="0"/>
              <a:t>Estimate</a:t>
            </a:r>
          </a:p>
          <a:p>
            <a:pPr marL="171450" indent="-171450">
              <a:buFont typeface="Arial" panose="020B0604020202020204" pitchFamily="34" charset="0"/>
              <a:buChar char="•"/>
            </a:pPr>
            <a:r>
              <a:rPr lang="en-GB" sz="1100" dirty="0"/>
              <a:t>Addition </a:t>
            </a:r>
          </a:p>
          <a:p>
            <a:pPr marL="171450" indent="-171450">
              <a:buFont typeface="Arial" panose="020B0604020202020204" pitchFamily="34" charset="0"/>
              <a:buChar char="•"/>
            </a:pPr>
            <a:r>
              <a:rPr lang="en-GB" sz="1100" dirty="0"/>
              <a:t>Sum</a:t>
            </a:r>
          </a:p>
          <a:p>
            <a:pPr marL="171450" indent="-171450">
              <a:buFont typeface="Arial" panose="020B0604020202020204" pitchFamily="34" charset="0"/>
              <a:buChar char="•"/>
            </a:pPr>
            <a:r>
              <a:rPr lang="en-GB" sz="1100" dirty="0"/>
              <a:t>Subtraction </a:t>
            </a:r>
          </a:p>
          <a:p>
            <a:pPr marL="171450" indent="-171450">
              <a:buFont typeface="Arial" panose="020B0604020202020204" pitchFamily="34" charset="0"/>
              <a:buChar char="•"/>
            </a:pPr>
            <a:r>
              <a:rPr lang="en-GB" sz="1100" dirty="0"/>
              <a:t>Difference </a:t>
            </a:r>
          </a:p>
          <a:p>
            <a:pPr marL="171450" indent="-171450">
              <a:buFont typeface="Arial" panose="020B0604020202020204" pitchFamily="34" charset="0"/>
              <a:buChar char="•"/>
            </a:pPr>
            <a:r>
              <a:rPr lang="en-GB" sz="1100" dirty="0"/>
              <a:t>Negative</a:t>
            </a:r>
          </a:p>
          <a:p>
            <a:pPr marL="171450" indent="-171450">
              <a:buFont typeface="Arial" panose="020B0604020202020204" pitchFamily="34" charset="0"/>
              <a:buChar char="•"/>
            </a:pPr>
            <a:r>
              <a:rPr lang="en-GB" sz="1100" dirty="0"/>
              <a:t>Profit</a:t>
            </a:r>
          </a:p>
          <a:p>
            <a:pPr marL="171450" indent="-171450">
              <a:buFont typeface="Arial" panose="020B0604020202020204" pitchFamily="34" charset="0"/>
              <a:buChar char="•"/>
            </a:pPr>
            <a:r>
              <a:rPr lang="en-GB" sz="1100" dirty="0"/>
              <a:t>Loss</a:t>
            </a:r>
          </a:p>
          <a:p>
            <a:pPr marL="171450" indent="-171450" fontAlgn="base">
              <a:buFont typeface="Arial" panose="020B0604020202020204" pitchFamily="34" charset="0"/>
              <a:buChar char="•"/>
            </a:pPr>
            <a:r>
              <a:rPr lang="en-GB" sz="1100" dirty="0"/>
              <a:t>Perimeter </a:t>
            </a:r>
          </a:p>
          <a:p>
            <a:pPr marL="171450" indent="-171450" fontAlgn="base">
              <a:buFont typeface="Arial" panose="020B0604020202020204" pitchFamily="34" charset="0"/>
              <a:buChar char="•"/>
            </a:pPr>
            <a:r>
              <a:rPr lang="en-GB" sz="1100" dirty="0"/>
              <a:t>Time </a:t>
            </a:r>
          </a:p>
          <a:p>
            <a:pPr marL="171450" indent="-171450" fontAlgn="base">
              <a:buFont typeface="Arial" panose="020B0604020202020204" pitchFamily="34" charset="0"/>
              <a:buChar char="•"/>
            </a:pPr>
            <a:r>
              <a:rPr lang="en-GB" sz="1100" dirty="0"/>
              <a:t>Hours</a:t>
            </a:r>
          </a:p>
          <a:p>
            <a:pPr marL="171450" indent="-171450" fontAlgn="base">
              <a:buFont typeface="Arial" panose="020B0604020202020204" pitchFamily="34" charset="0"/>
              <a:buChar char="•"/>
            </a:pPr>
            <a:r>
              <a:rPr lang="en-GB" sz="1100" dirty="0"/>
              <a:t>Minutes </a:t>
            </a:r>
          </a:p>
          <a:p>
            <a:pPr marL="171450" indent="-171450" fontAlgn="base">
              <a:buFont typeface="Arial" panose="020B0604020202020204" pitchFamily="34" charset="0"/>
              <a:buChar char="•"/>
            </a:pPr>
            <a:r>
              <a:rPr lang="en-GB" sz="1100" dirty="0"/>
              <a:t>Seconds</a:t>
            </a:r>
          </a:p>
          <a:p>
            <a:endParaRPr lang="en-US" sz="11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Autofit/>
          </a:bodyPr>
          <a:lstStyle/>
          <a:p>
            <a:pPr marL="171450" indent="-171450" fontAlgn="base">
              <a:spcBef>
                <a:spcPts val="600"/>
              </a:spcBef>
              <a:buFont typeface="Arial" panose="020B0604020202020204" pitchFamily="34" charset="0"/>
              <a:buChar char="•"/>
            </a:pPr>
            <a:r>
              <a:rPr lang="en-GB" sz="1100" dirty="0"/>
              <a:t>Negative numbers in real life.</a:t>
            </a:r>
          </a:p>
          <a:p>
            <a:pPr marL="171450" indent="-171450" fontAlgn="base">
              <a:spcBef>
                <a:spcPts val="600"/>
              </a:spcBef>
              <a:buFont typeface="Arial" panose="020B0604020202020204" pitchFamily="34" charset="0"/>
              <a:buChar char="•"/>
            </a:pPr>
            <a:r>
              <a:rPr lang="en-GB" sz="1100" dirty="0"/>
              <a:t>Planning a journey using times. </a:t>
            </a:r>
          </a:p>
          <a:p>
            <a:pPr marL="171450" indent="-171450" fontAlgn="base">
              <a:spcBef>
                <a:spcPts val="600"/>
              </a:spcBef>
              <a:buFont typeface="Arial" panose="020B0604020202020204" pitchFamily="34" charset="0"/>
              <a:buChar char="•"/>
            </a:pPr>
            <a:r>
              <a:rPr lang="en-GB" sz="1100" dirty="0"/>
              <a:t>Running a business using profit and loss.</a:t>
            </a:r>
          </a:p>
          <a:p>
            <a:pPr marL="171450" indent="-171450" fontAlgn="base">
              <a:spcBef>
                <a:spcPts val="600"/>
              </a:spcBef>
              <a:buFont typeface="Arial" panose="020B0604020202020204" pitchFamily="34" charset="0"/>
              <a:buChar char="•"/>
            </a:pPr>
            <a:r>
              <a:rPr lang="en-GB" sz="1100" dirty="0"/>
              <a:t>Selection of average to make selections. </a:t>
            </a:r>
          </a:p>
          <a:p>
            <a:pPr marL="171450" indent="-171450" fontAlgn="base">
              <a:spcBef>
                <a:spcPts val="600"/>
              </a:spcBef>
              <a:buFont typeface="Arial" panose="020B0604020202020204" pitchFamily="34" charset="0"/>
              <a:buChar char="•"/>
            </a:pPr>
            <a:r>
              <a:rPr lang="en-GB" sz="1100" dirty="0"/>
              <a:t>Garden perimeters – costs of fence.</a:t>
            </a:r>
          </a:p>
          <a:p>
            <a:pPr marL="171450" indent="-171450" fontAlgn="base">
              <a:spcBef>
                <a:spcPts val="600"/>
              </a:spcBef>
              <a:buFont typeface="Arial" panose="020B0604020202020204" pitchFamily="34" charset="0"/>
              <a:buChar char="•"/>
            </a:pPr>
            <a:r>
              <a:rPr lang="en-GB" sz="1100" dirty="0"/>
              <a:t>Use of analogue clock. </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4809</TotalTime>
  <Words>2494</Words>
  <Application>Microsoft Office PowerPoint</Application>
  <PresentationFormat>Custom</PresentationFormat>
  <Paragraphs>209</Paragraphs>
  <Slides>6</Slides>
  <Notes>0</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22</cp:revision>
  <dcterms:created xsi:type="dcterms:W3CDTF">2024-02-26T09:08:58Z</dcterms:created>
  <dcterms:modified xsi:type="dcterms:W3CDTF">2024-07-19T09:51:09Z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