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7"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96E242-2667-EB56-AE25-8B8BBF14A293}" v="328" dt="2024-07-01T12:10:58.3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Sian Davies" userId="S::sian.davies@connahsquayhs.org.uk::5e1bb527-8a04-4f10-b1b9-a8041d4d7767" providerId="AD" clId="Web-{BB96E242-2667-EB56-AE25-8B8BBF14A293}"/>
    <pc:docChg chg="addSld modSld">
      <pc:chgData name="Sian Davies" userId="S::sian.davies@connahsquayhs.org.uk::5e1bb527-8a04-4f10-b1b9-a8041d4d7767" providerId="AD" clId="Web-{BB96E242-2667-EB56-AE25-8B8BBF14A293}" dt="2024-07-01T12:10:56.972" v="269" actId="1076"/>
      <pc:docMkLst>
        <pc:docMk/>
      </pc:docMkLst>
      <pc:sldChg chg="addSp delSp modSp">
        <pc:chgData name="Sian Davies" userId="S::sian.davies@connahsquayhs.org.uk::5e1bb527-8a04-4f10-b1b9-a8041d4d7767" providerId="AD" clId="Web-{BB96E242-2667-EB56-AE25-8B8BBF14A293}" dt="2024-07-01T12:09:24.656" v="12" actId="14100"/>
        <pc:sldMkLst>
          <pc:docMk/>
          <pc:sldMk cId="3122446814" sldId="281"/>
        </pc:sldMkLst>
        <pc:spChg chg="mod">
          <ac:chgData name="Sian Davies" userId="S::sian.davies@connahsquayhs.org.uk::5e1bb527-8a04-4f10-b1b9-a8041d4d7767" providerId="AD" clId="Web-{BB96E242-2667-EB56-AE25-8B8BBF14A293}" dt="2024-07-01T12:09:22.062" v="11" actId="14100"/>
          <ac:spMkLst>
            <pc:docMk/>
            <pc:sldMk cId="3122446814" sldId="281"/>
            <ac:spMk id="2" creationId="{C8A5A3AB-29F2-8D94-41F2-D482551BC57C}"/>
          </ac:spMkLst>
        </pc:spChg>
        <pc:spChg chg="mod">
          <ac:chgData name="Sian Davies" userId="S::sian.davies@connahsquayhs.org.uk::5e1bb527-8a04-4f10-b1b9-a8041d4d7767" providerId="AD" clId="Web-{BB96E242-2667-EB56-AE25-8B8BBF14A293}" dt="2024-07-01T12:09:24.656" v="12" actId="14100"/>
          <ac:spMkLst>
            <pc:docMk/>
            <pc:sldMk cId="3122446814" sldId="281"/>
            <ac:spMk id="3" creationId="{CE6D4E93-F28E-CF6E-949C-A1757BDC9633}"/>
          </ac:spMkLst>
        </pc:spChg>
        <pc:spChg chg="del">
          <ac:chgData name="Sian Davies" userId="S::sian.davies@connahsquayhs.org.uk::5e1bb527-8a04-4f10-b1b9-a8041d4d7767" providerId="AD" clId="Web-{BB96E242-2667-EB56-AE25-8B8BBF14A293}" dt="2024-07-01T12:08:56.780" v="0"/>
          <ac:spMkLst>
            <pc:docMk/>
            <pc:sldMk cId="3122446814" sldId="281"/>
            <ac:spMk id="4" creationId="{A0DCDB6C-1C66-8A65-DDEF-2800BCE839BE}"/>
          </ac:spMkLst>
        </pc:spChg>
        <pc:spChg chg="del">
          <ac:chgData name="Sian Davies" userId="S::sian.davies@connahsquayhs.org.uk::5e1bb527-8a04-4f10-b1b9-a8041d4d7767" providerId="AD" clId="Web-{BB96E242-2667-EB56-AE25-8B8BBF14A293}" dt="2024-07-01T12:09:19.969" v="10"/>
          <ac:spMkLst>
            <pc:docMk/>
            <pc:sldMk cId="3122446814" sldId="281"/>
            <ac:spMk id="5" creationId="{FE4E8A25-88BA-AB67-6310-45508AB4D528}"/>
          </ac:spMkLst>
        </pc:spChg>
        <pc:spChg chg="add del mod">
          <ac:chgData name="Sian Davies" userId="S::sian.davies@connahsquayhs.org.uk::5e1bb527-8a04-4f10-b1b9-a8041d4d7767" providerId="AD" clId="Web-{BB96E242-2667-EB56-AE25-8B8BBF14A293}" dt="2024-07-01T12:09:18.672" v="9"/>
          <ac:spMkLst>
            <pc:docMk/>
            <pc:sldMk cId="3122446814" sldId="281"/>
            <ac:spMk id="7" creationId="{3B7B8D59-5BAD-39D2-FBEE-D7AD934BF560}"/>
          </ac:spMkLst>
        </pc:spChg>
      </pc:sldChg>
      <pc:sldChg chg="addSp delSp modSp new">
        <pc:chgData name="Sian Davies" userId="S::sian.davies@connahsquayhs.org.uk::5e1bb527-8a04-4f10-b1b9-a8041d4d7767" providerId="AD" clId="Web-{BB96E242-2667-EB56-AE25-8B8BBF14A293}" dt="2024-07-01T12:10:56.972" v="269" actId="1076"/>
        <pc:sldMkLst>
          <pc:docMk/>
          <pc:sldMk cId="2615830448" sldId="287"/>
        </pc:sldMkLst>
        <pc:spChg chg="del">
          <ac:chgData name="Sian Davies" userId="S::sian.davies@connahsquayhs.org.uk::5e1bb527-8a04-4f10-b1b9-a8041d4d7767" providerId="AD" clId="Web-{BB96E242-2667-EB56-AE25-8B8BBF14A293}" dt="2024-07-01T12:09:05.312" v="4"/>
          <ac:spMkLst>
            <pc:docMk/>
            <pc:sldMk cId="2615830448" sldId="287"/>
            <ac:spMk id="2" creationId="{1E3FEAA2-A76D-8C00-DEC6-6A35FE2AC7EA}"/>
          </ac:spMkLst>
        </pc:spChg>
        <pc:spChg chg="del">
          <ac:chgData name="Sian Davies" userId="S::sian.davies@connahsquayhs.org.uk::5e1bb527-8a04-4f10-b1b9-a8041d4d7767" providerId="AD" clId="Web-{BB96E242-2667-EB56-AE25-8B8BBF14A293}" dt="2024-07-01T12:09:02.749" v="2"/>
          <ac:spMkLst>
            <pc:docMk/>
            <pc:sldMk cId="2615830448" sldId="287"/>
            <ac:spMk id="3" creationId="{87731CB1-5AD2-EC53-FEEA-18211400C872}"/>
          </ac:spMkLst>
        </pc:spChg>
        <pc:spChg chg="del">
          <ac:chgData name="Sian Davies" userId="S::sian.davies@connahsquayhs.org.uk::5e1bb527-8a04-4f10-b1b9-a8041d4d7767" providerId="AD" clId="Web-{BB96E242-2667-EB56-AE25-8B8BBF14A293}" dt="2024-07-01T12:09:03.781" v="3"/>
          <ac:spMkLst>
            <pc:docMk/>
            <pc:sldMk cId="2615830448" sldId="287"/>
            <ac:spMk id="4" creationId="{7C0EEE53-1358-EACD-D528-D2699F21EDCD}"/>
          </ac:spMkLst>
        </pc:spChg>
        <pc:spChg chg="del">
          <ac:chgData name="Sian Davies" userId="S::sian.davies@connahsquayhs.org.uk::5e1bb527-8a04-4f10-b1b9-a8041d4d7767" providerId="AD" clId="Web-{BB96E242-2667-EB56-AE25-8B8BBF14A293}" dt="2024-07-01T12:09:06.390" v="5"/>
          <ac:spMkLst>
            <pc:docMk/>
            <pc:sldMk cId="2615830448" sldId="287"/>
            <ac:spMk id="5" creationId="{EB2A4F32-642B-9C3B-C564-78466796007F}"/>
          </ac:spMkLst>
        </pc:spChg>
        <pc:spChg chg="add mod">
          <ac:chgData name="Sian Davies" userId="S::sian.davies@connahsquayhs.org.uk::5e1bb527-8a04-4f10-b1b9-a8041d4d7767" providerId="AD" clId="Web-{BB96E242-2667-EB56-AE25-8B8BBF14A293}" dt="2024-07-01T12:09:13.875" v="8" actId="14100"/>
          <ac:spMkLst>
            <pc:docMk/>
            <pc:sldMk cId="2615830448" sldId="287"/>
            <ac:spMk id="6" creationId="{A0DCDB6C-1C66-8A65-DDEF-2800BCE839BE}"/>
          </ac:spMkLst>
        </pc:spChg>
        <pc:graphicFrameChg chg="add mod modGraphic">
          <ac:chgData name="Sian Davies" userId="S::sian.davies@connahsquayhs.org.uk::5e1bb527-8a04-4f10-b1b9-a8041d4d7767" providerId="AD" clId="Web-{BB96E242-2667-EB56-AE25-8B8BBF14A293}" dt="2024-07-01T12:10:56.972" v="269" actId="1076"/>
          <ac:graphicFrameMkLst>
            <pc:docMk/>
            <pc:sldMk cId="2615830448" sldId="287"/>
            <ac:graphicFrameMk id="8" creationId="{C8CE6F00-2718-2AE2-ACF7-3DF6468D3D0B}"/>
          </ac:graphicFrameMkLst>
        </pc:graphicFrameChg>
      </pc:sldChg>
    </pc:docChg>
  </pc:docChgLst>
  <pc:docChgLst>
    <pc:chgData name="Hayley Wentel" userId="S::hayley.wentel@connahsquayhs.org.uk::88a8e3f5-b939-4634-a361-b74f35b5778d" providerId="AD" clId="Web-{5C8CD06A-0D4E-DBD0-6B9E-C9A3E7234585}"/>
    <pc:docChg chg="modSld">
      <pc:chgData name="Hayley Wentel" userId="S::hayley.wentel@connahsquayhs.org.uk::88a8e3f5-b939-4634-a361-b74f35b5778d" providerId="AD" clId="Web-{5C8CD06A-0D4E-DBD0-6B9E-C9A3E7234585}" dt="2024-06-28T12:24:45.479" v="10" actId="20577"/>
      <pc:docMkLst>
        <pc:docMk/>
      </pc:docMkLst>
      <pc:sldChg chg="modSp">
        <pc:chgData name="Hayley Wentel" userId="S::hayley.wentel@connahsquayhs.org.uk::88a8e3f5-b939-4634-a361-b74f35b5778d" providerId="AD" clId="Web-{5C8CD06A-0D4E-DBD0-6B9E-C9A3E7234585}" dt="2024-06-28T12:24:45.479" v="10" actId="20577"/>
        <pc:sldMkLst>
          <pc:docMk/>
          <pc:sldMk cId="3785915959" sldId="282"/>
        </pc:sldMkLst>
        <pc:spChg chg="mod">
          <ac:chgData name="Hayley Wentel" userId="S::hayley.wentel@connahsquayhs.org.uk::88a8e3f5-b939-4634-a361-b74f35b5778d" providerId="AD" clId="Web-{5C8CD06A-0D4E-DBD0-6B9E-C9A3E7234585}" dt="2024-06-28T12:24:45.479" v="10" actId="20577"/>
          <ac:spMkLst>
            <pc:docMk/>
            <pc:sldMk cId="3785915959" sldId="282"/>
            <ac:spMk id="2" creationId="{FF1F1BCE-76F1-3B00-C414-643188F0671E}"/>
          </ac:spMkLst>
        </pc:spChg>
      </pc:sldChg>
      <pc:sldChg chg="modSp">
        <pc:chgData name="Hayley Wentel" userId="S::hayley.wentel@connahsquayhs.org.uk::88a8e3f5-b939-4634-a361-b74f35b5778d" providerId="AD" clId="Web-{5C8CD06A-0D4E-DBD0-6B9E-C9A3E7234585}" dt="2024-06-28T12:16:56.748" v="1" actId="20577"/>
        <pc:sldMkLst>
          <pc:docMk/>
          <pc:sldMk cId="3948252949" sldId="286"/>
        </pc:sldMkLst>
        <pc:spChg chg="mod">
          <ac:chgData name="Hayley Wentel" userId="S::hayley.wentel@connahsquayhs.org.uk::88a8e3f5-b939-4634-a361-b74f35b5778d" providerId="AD" clId="Web-{5C8CD06A-0D4E-DBD0-6B9E-C9A3E7234585}" dt="2024-06-28T12:16:56.748" v="1" actId="20577"/>
          <ac:spMkLst>
            <pc:docMk/>
            <pc:sldMk cId="3948252949" sldId="286"/>
            <ac:spMk id="2" creationId="{00000000-0000-0000-0000-000000000000}"/>
          </ac:spMkLst>
        </pc:sp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8</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Animation</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a:xfrm>
            <a:off x="325821" y="809083"/>
            <a:ext cx="10038702" cy="6406371"/>
          </a:xfrm>
        </p:spPr>
        <p:txBody>
          <a:bodyPr lIns="180000" tIns="180000" rIns="180000" bIns="180000" anchor="t">
            <a:normAutofit/>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xfrm>
            <a:off x="325821" y="405483"/>
            <a:ext cx="10038702" cy="410400"/>
          </a:xfrm>
          <a:solidFill>
            <a:srgbClr val="ED5A3E"/>
          </a:solidFill>
        </p:spPr>
        <p:txBody>
          <a:bodyPr/>
          <a:lstStyle/>
          <a:p>
            <a:r>
              <a:rPr lang="en-US" sz="1200" dirty="0"/>
              <a:t>Department Vision</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A0DCDB6C-1C66-8A65-DDEF-2800BCE839BE}"/>
              </a:ext>
            </a:extLst>
          </p:cNvPr>
          <p:cNvSpPr>
            <a:spLocks noGrp="1"/>
          </p:cNvSpPr>
          <p:nvPr/>
        </p:nvSpPr>
        <p:spPr>
          <a:xfrm>
            <a:off x="-1362" y="324"/>
            <a:ext cx="10690758" cy="381436"/>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graphicFrame>
        <p:nvGraphicFramePr>
          <p:cNvPr id="8" name="Table 7">
            <a:extLst>
              <a:ext uri="{FF2B5EF4-FFF2-40B4-BE49-F238E27FC236}">
                <a16:creationId xmlns:a16="http://schemas.microsoft.com/office/drawing/2014/main" id="{C8CE6F00-2718-2AE2-ACF7-3DF6468D3D0B}"/>
              </a:ext>
            </a:extLst>
          </p:cNvPr>
          <p:cNvGraphicFramePr>
            <a:graphicFrameLocks noGrp="1"/>
          </p:cNvGraphicFramePr>
          <p:nvPr>
            <p:extLst>
              <p:ext uri="{D42A27DB-BD31-4B8C-83A1-F6EECF244321}">
                <p14:modId xmlns:p14="http://schemas.microsoft.com/office/powerpoint/2010/main" val="4041803078"/>
              </p:ext>
            </p:extLst>
          </p:nvPr>
        </p:nvGraphicFramePr>
        <p:xfrm>
          <a:off x="4832" y="376217"/>
          <a:ext cx="10689257" cy="7580119"/>
        </p:xfrm>
        <a:graphic>
          <a:graphicData uri="http://schemas.openxmlformats.org/drawingml/2006/table">
            <a:tbl>
              <a:tblPr bandRow="1">
                <a:tableStyleId>{5C22544A-7EE6-4342-B048-85BDC9FD1C3A}</a:tableStyleId>
              </a:tblPr>
              <a:tblGrid>
                <a:gridCol w="396063">
                  <a:extLst>
                    <a:ext uri="{9D8B030D-6E8A-4147-A177-3AD203B41FA5}">
                      <a16:colId xmlns:a16="http://schemas.microsoft.com/office/drawing/2014/main" val="1774538917"/>
                    </a:ext>
                  </a:extLst>
                </a:gridCol>
                <a:gridCol w="3053163">
                  <a:extLst>
                    <a:ext uri="{9D8B030D-6E8A-4147-A177-3AD203B41FA5}">
                      <a16:colId xmlns:a16="http://schemas.microsoft.com/office/drawing/2014/main" val="1782434435"/>
                    </a:ext>
                  </a:extLst>
                </a:gridCol>
                <a:gridCol w="3820072">
                  <a:extLst>
                    <a:ext uri="{9D8B030D-6E8A-4147-A177-3AD203B41FA5}">
                      <a16:colId xmlns:a16="http://schemas.microsoft.com/office/drawing/2014/main" val="4061245347"/>
                    </a:ext>
                  </a:extLst>
                </a:gridCol>
                <a:gridCol w="3419959">
                  <a:extLst>
                    <a:ext uri="{9D8B030D-6E8A-4147-A177-3AD203B41FA5}">
                      <a16:colId xmlns:a16="http://schemas.microsoft.com/office/drawing/2014/main" val="598652960"/>
                    </a:ext>
                  </a:extLst>
                </a:gridCol>
              </a:tblGrid>
              <a:tr h="190500">
                <a:tc rowSpan="6">
                  <a:txBody>
                    <a:bodyPr/>
                    <a:lstStyle/>
                    <a:p>
                      <a:pPr lvl="0">
                        <a:buNone/>
                      </a:pPr>
                      <a:r>
                        <a:rPr lang="en-US" sz="3200" dirty="0">
                          <a:effectLst/>
                          <a:latin typeface="Calibri"/>
                        </a:rPr>
                        <a:t>7</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Understand different types of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Introduction to 2D, 3D, stop motion, and flip book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Differences between 2D, 3D, stop motion, and flip book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293392174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Explore the principles of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Discuss and demonstrate basic principles such as squash and stretch, timing.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Fundamental principles of animation like timing, squash and stretch, and anticipation.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420707578"/>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Learn to design a storyboard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Teach how to layout a storyboard, </a:t>
                      </a:r>
                      <a:r>
                        <a:rPr lang="en-US" sz="900" err="1">
                          <a:effectLst/>
                          <a:latin typeface="Calibri"/>
                        </a:rPr>
                        <a:t>emphasising</a:t>
                      </a:r>
                      <a:r>
                        <a:rPr lang="en-US" sz="900" dirty="0">
                          <a:effectLst/>
                          <a:latin typeface="Calibri"/>
                        </a:rPr>
                        <a:t> the importance of story flow.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Techniques in designing effective storyboards, importance of narrative structure in storyboards.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1254883161"/>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Collaboratively plan a short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Groups plan their stop motion animation using their storyboards as a guide.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Collaboration techniques and project planning for multimedia projects.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110443253"/>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Produce a stop motion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Hands-on session where learners create a stop motion animation using the app.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Skills in using the Stop Motion app and practical experience in creating stop motion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244952387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Reflect and upload personal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Review of created animations and tutorial on uploading to their E-portfolio.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Reflective techniques on own work, experience in using digital platforms for showcasing work.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432312560"/>
                  </a:ext>
                </a:extLst>
              </a:tr>
              <a:tr h="190500">
                <a:tc rowSpan="6">
                  <a:txBody>
                    <a:bodyPr/>
                    <a:lstStyle/>
                    <a:p>
                      <a:pPr lvl="0">
                        <a:buNone/>
                      </a:pPr>
                      <a:r>
                        <a:rPr lang="en-US" sz="3200" dirty="0">
                          <a:effectLst/>
                          <a:latin typeface="Calibri"/>
                        </a:rPr>
                        <a:t>8</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Introduction to Adobe Animate and Basic Concepts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Introduction to the Adobe Animate interface and tools. Basic principles of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Understanding of the Adobe Animate interface and basic animation terminology.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2162152153"/>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Understanding Key framing and </a:t>
                      </a:r>
                      <a:r>
                        <a:rPr lang="en-US" sz="900" err="1">
                          <a:effectLst/>
                          <a:latin typeface="Calibri"/>
                        </a:rPr>
                        <a:t>Tweening</a:t>
                      </a:r>
                      <a:r>
                        <a:rPr lang="en-US" sz="900" dirty="0">
                          <a:effectLst/>
                          <a:latin typeface="Calibri"/>
                        </a:rPr>
                        <a: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Explore key framing and motion </a:t>
                      </a:r>
                      <a:r>
                        <a:rPr lang="en-US" sz="900" err="1">
                          <a:effectLst/>
                          <a:latin typeface="Calibri"/>
                        </a:rPr>
                        <a:t>tweening</a:t>
                      </a:r>
                      <a:r>
                        <a:rPr lang="en-US" sz="900" dirty="0">
                          <a:effectLst/>
                          <a:latin typeface="Calibri"/>
                        </a:rPr>
                        <a:t> in Adobe Animate. Create simple shapes and animate them using key framing and </a:t>
                      </a:r>
                      <a:r>
                        <a:rPr lang="en-US" sz="900" err="1">
                          <a:effectLst/>
                          <a:latin typeface="Calibri"/>
                        </a:rPr>
                        <a:t>tweening</a:t>
                      </a:r>
                      <a:r>
                        <a:rPr lang="en-US" sz="900" dirty="0">
                          <a:effectLst/>
                          <a:latin typeface="Calibri"/>
                        </a:rPr>
                        <a: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Ability to create and manipulate key frames and tweens in Adobe Animate.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264663966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Designing Characters and Storyboards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Introduction to character design and storyboard creation for their Alton Towers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Skills in designing characters and developing storyboards appropriate to a specified brief.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3466741456"/>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Creating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Using skills learned, students create a short animation sequence of an Alton Towers ride.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Understanding of how to construct a scene and timeline within Adobe Animate to produce an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398800264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Introduction to Adobe Premiere Pro and Editing Basics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Introduction to Adobe Premiere Pro. Basics of video and audio editing.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Knowledge on importing animation into Premier Pro and basic editing techniques.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118605468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err="1">
                          <a:effectLst/>
                          <a:latin typeface="Calibri"/>
                        </a:rPr>
                        <a:t>Finalising</a:t>
                      </a:r>
                      <a:r>
                        <a:rPr lang="en-US" sz="900" dirty="0">
                          <a:effectLst/>
                          <a:latin typeface="Calibri"/>
                        </a:rPr>
                        <a:t> the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Students integrate audio, apply final edits, and export their finished animation promoting an Alton Towers ride.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Ability to </a:t>
                      </a:r>
                      <a:r>
                        <a:rPr lang="en-US" sz="900" err="1">
                          <a:effectLst/>
                          <a:latin typeface="Calibri"/>
                        </a:rPr>
                        <a:t>finalise</a:t>
                      </a:r>
                      <a:r>
                        <a:rPr lang="en-US" sz="900" dirty="0">
                          <a:effectLst/>
                          <a:latin typeface="Calibri"/>
                        </a:rPr>
                        <a:t> an animation project with sound integration and prepare it for presentation or sharing.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3514001940"/>
                  </a:ext>
                </a:extLst>
              </a:tr>
              <a:tr h="190500">
                <a:tc rowSpan="6">
                  <a:txBody>
                    <a:bodyPr/>
                    <a:lstStyle/>
                    <a:p>
                      <a:pPr lvl="0">
                        <a:buNone/>
                      </a:pPr>
                      <a:r>
                        <a:rPr lang="en-US" sz="3200" dirty="0">
                          <a:effectLst/>
                          <a:latin typeface="Calibri"/>
                        </a:rPr>
                        <a:t>9</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Introduction to Adobe Animate and basic animation principles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Students will learn about the interface of Adobe Animate.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Basics of Adobe Animate, including layout, tools, and fundamental animation principles.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227241639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Using the Bone Tool in Adobe Animate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Practical lesson on using the Bone Tool to create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How to use the Bone Tool to rig characters or objects for skeletal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2538633032"/>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Advanced Animation Techniques - Warp Tool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Learn to use the Warp Tool to manipulate and animate objects.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Techniques to effectively use the Warp Tool in Adobe Animate for refining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83737585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Creating Multiple Scenes in Adobe Animate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Students create multiple scenes and learn to transition between them.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How to add and manage multiple scenes in an animation project for a seamless flow.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363456823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Introduction to Adobe Premiere Pro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Introduction to editing software and basic editing skills.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Basic skills in Adobe Premiere Pro, including importing clips, basic cuts and transitions.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572779862"/>
                  </a:ext>
                </a:extLst>
              </a:tr>
              <a:tr h="46303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Adding Sound and Credits in Adobe Premiere Pro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err="1">
                          <a:effectLst/>
                          <a:latin typeface="Calibri"/>
                        </a:rPr>
                        <a:t>Finalising</a:t>
                      </a:r>
                      <a:r>
                        <a:rPr lang="en-US" sz="900" dirty="0">
                          <a:effectLst/>
                          <a:latin typeface="Calibri"/>
                        </a:rPr>
                        <a:t> the animation with sound effects and credits.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How to add sound effects, music, and credits in Adobe Premiere Pro to enhance the final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4025783407"/>
                  </a:ext>
                </a:extLst>
              </a:tr>
            </a:tbl>
          </a:graphicData>
        </a:graphic>
      </p:graphicFrame>
    </p:spTree>
    <p:extLst>
      <p:ext uri="{BB962C8B-B14F-4D97-AF65-F5344CB8AC3E}">
        <p14:creationId xmlns:p14="http://schemas.microsoft.com/office/powerpoint/2010/main" val="2615830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endParaRPr lang="en-US" sz="900" dirty="0"/>
          </a:p>
          <a:p>
            <a:pPr>
              <a:lnSpc>
                <a:spcPct val="100000"/>
              </a:lnSpc>
              <a:spcBef>
                <a:spcPts val="0"/>
              </a:spcBef>
            </a:pPr>
            <a:r>
              <a:rPr lang="en-US" sz="1800" b="1">
                <a:solidFill>
                  <a:srgbClr val="1F1F1F"/>
                </a:solidFill>
                <a:latin typeface="Arial"/>
                <a:cs typeface="Arial"/>
              </a:rPr>
              <a:t>Expressive Arts WMS:</a:t>
            </a:r>
            <a:endParaRPr lang="en-US" sz="1800">
              <a:solidFill>
                <a:srgbClr val="000000"/>
              </a:solidFill>
              <a:latin typeface="Arial"/>
              <a:cs typeface="Arial"/>
            </a:endParaRPr>
          </a:p>
          <a:p>
            <a:pPr>
              <a:lnSpc>
                <a:spcPct val="100000"/>
              </a:lnSpc>
              <a:spcBef>
                <a:spcPts val="0"/>
              </a:spcBef>
            </a:pPr>
            <a:r>
              <a:rPr lang="en-US" sz="2000" dirty="0">
                <a:solidFill>
                  <a:srgbClr val="1F1F1F"/>
                </a:solidFill>
                <a:latin typeface="Arial"/>
                <a:cs typeface="Arial"/>
              </a:rPr>
              <a:t>Creating combines skills and knowledge, drawing on the senses, inspiration and imagination.</a:t>
            </a:r>
            <a:endParaRPr lang="en-US"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endParaRPr lang="en-US" sz="900"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marL="171450" indent="-171450">
              <a:lnSpc>
                <a:spcPct val="100000"/>
              </a:lnSpc>
              <a:spcBef>
                <a:spcPts val="0"/>
              </a:spcBef>
              <a:buFont typeface="Arial,Sans-Serif"/>
              <a:buChar char="•"/>
            </a:pPr>
            <a:r>
              <a:rPr lang="en-GB" sz="1200" b="1" dirty="0">
                <a:solidFill>
                  <a:schemeClr val="tx1"/>
                </a:solidFill>
                <a:latin typeface="Calibri"/>
                <a:ea typeface="Calibri"/>
                <a:cs typeface="Calibri"/>
              </a:rPr>
              <a:t>Ambitious, capable learners who</a:t>
            </a:r>
            <a:r>
              <a:rPr lang="en-GB" sz="1200" dirty="0">
                <a:solidFill>
                  <a:schemeClr val="tx1"/>
                </a:solidFill>
                <a:latin typeface="Calibri"/>
                <a:ea typeface="Calibri"/>
                <a:cs typeface="Calibri"/>
              </a:rPr>
              <a:t> </a:t>
            </a:r>
            <a:r>
              <a:rPr lang="en-GB" dirty="0">
                <a:solidFill>
                  <a:srgbClr val="1F1F1F"/>
                </a:solidFill>
                <a:latin typeface="Arial"/>
                <a:cs typeface="Arial"/>
              </a:rPr>
              <a:t>set themselves high standards and seek and enjoy challenge</a:t>
            </a:r>
            <a:endParaRPr lang="en-GB" dirty="0">
              <a:solidFill>
                <a:srgbClr val="000000"/>
              </a:solidFill>
              <a:latin typeface="Arial"/>
              <a:cs typeface="Arial"/>
            </a:endParaRPr>
          </a:p>
          <a:p>
            <a:pPr marL="171450" indent="-171450">
              <a:lnSpc>
                <a:spcPct val="100000"/>
              </a:lnSpc>
              <a:spcBef>
                <a:spcPts val="0"/>
              </a:spcBef>
              <a:buFont typeface="Arial,Sans-Serif"/>
              <a:buChar char="•"/>
            </a:pPr>
            <a:r>
              <a:rPr lang="en-GB" sz="1200" b="1" dirty="0">
                <a:solidFill>
                  <a:schemeClr val="tx1"/>
                </a:solidFill>
                <a:latin typeface="Calibri"/>
                <a:ea typeface="Calibri"/>
                <a:cs typeface="Calibri"/>
              </a:rPr>
              <a:t>Ambitious, capable learners who</a:t>
            </a:r>
            <a:r>
              <a:rPr lang="en-GB" sz="1200" dirty="0">
                <a:solidFill>
                  <a:schemeClr val="tx1"/>
                </a:solidFill>
                <a:latin typeface="Calibri"/>
                <a:ea typeface="Calibri"/>
                <a:cs typeface="Calibri"/>
              </a:rPr>
              <a:t> use digital technologies creatively to communicate, find and analyse information, and are ready to learn throughout their lives. </a:t>
            </a:r>
          </a:p>
          <a:p>
            <a:pPr marL="171450" indent="-171450">
              <a:lnSpc>
                <a:spcPct val="100000"/>
              </a:lnSpc>
              <a:spcBef>
                <a:spcPts val="0"/>
              </a:spcBef>
              <a:buFont typeface="Arial,Sans-Serif"/>
              <a:buChar char="•"/>
            </a:pPr>
            <a:r>
              <a:rPr lang="en-GB" sz="1200" b="1" dirty="0">
                <a:solidFill>
                  <a:schemeClr val="tx1"/>
                </a:solidFill>
                <a:latin typeface="Calibri"/>
                <a:ea typeface="Calibri"/>
                <a:cs typeface="Calibri"/>
              </a:rPr>
              <a:t>Enterprising, creative contributors who </a:t>
            </a:r>
            <a:r>
              <a:rPr lang="en-GB" sz="1200" dirty="0">
                <a:solidFill>
                  <a:schemeClr val="tx1"/>
                </a:solidFill>
                <a:latin typeface="Calibri"/>
                <a:ea typeface="Calibri"/>
                <a:cs typeface="Calibri"/>
              </a:rPr>
              <a:t>connect and apply their knowledge and skills to create ideas and products</a:t>
            </a:r>
            <a:endParaRPr lang="en-US" sz="1200" dirty="0">
              <a:solidFill>
                <a:schemeClr val="tx1"/>
              </a:solidFill>
              <a:latin typeface="Calibri"/>
              <a:ea typeface="Calibri"/>
              <a:cs typeface="Calibri"/>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a:bodyPr>
          <a:lstStyle/>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900" dirty="0">
                <a:latin typeface="MASSILIA VF"/>
              </a:rPr>
              <a:t>. </a:t>
            </a: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dirty="0">
                <a:solidFill>
                  <a:srgbClr val="000000"/>
                </a:solidFill>
                <a:latin typeface="Calibri"/>
                <a:ea typeface="Calibri"/>
                <a:cs typeface="Calibri"/>
              </a:rPr>
              <a:t> to create a suitable animation that meets the need of the brief and uses the correct animation techniques such as motion tween and bone tool</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a:lnSpc>
                <a:spcPct val="100000"/>
              </a:lnSpc>
              <a:spcBef>
                <a:spcPts val="0"/>
              </a:spcBef>
            </a:pPr>
            <a:r>
              <a:rPr lang="en-GB" sz="1200">
                <a:solidFill>
                  <a:srgbClr val="000000"/>
                </a:solidFill>
                <a:latin typeface="Calibri"/>
                <a:ea typeface="Calibri"/>
                <a:cs typeface="Calibri"/>
              </a:rPr>
              <a:t>This learning is underpinned by the pedagogical principles, which state that good teaching and learning:</a:t>
            </a:r>
            <a:r>
              <a:rPr lang="en-US" sz="1200" dirty="0">
                <a:solidFill>
                  <a:srgbClr val="000000"/>
                </a:solidFill>
                <a:latin typeface="Calibri"/>
                <a:ea typeface="Calibri"/>
                <a:cs typeface="Calibri"/>
              </a:rPr>
              <a:t> </a:t>
            </a:r>
          </a:p>
          <a:p>
            <a:pPr marL="285750" indent="-285750">
              <a:lnSpc>
                <a:spcPct val="100000"/>
              </a:lnSpc>
              <a:spcBef>
                <a:spcPts val="0"/>
              </a:spcBef>
              <a:buFont typeface="Symbol,Sans-Serif"/>
              <a:buChar char="•"/>
            </a:pPr>
            <a:r>
              <a:rPr lang="en-US" sz="1200">
                <a:solidFill>
                  <a:srgbClr val="000000"/>
                </a:solidFill>
                <a:latin typeface="Calibri"/>
                <a:ea typeface="Calibri"/>
                <a:cs typeface="Calibri"/>
              </a:rPr>
              <a:t>Use of "</a:t>
            </a:r>
            <a:r>
              <a:rPr lang="en-US" sz="1200" b="1">
                <a:solidFill>
                  <a:srgbClr val="000000"/>
                </a:solidFill>
                <a:latin typeface="Calibri"/>
                <a:ea typeface="Calibri"/>
                <a:cs typeface="Calibri"/>
              </a:rPr>
              <a:t>Do now</a:t>
            </a:r>
            <a:r>
              <a:rPr lang="en-US" sz="1200">
                <a:solidFill>
                  <a:srgbClr val="000000"/>
                </a:solidFill>
                <a:latin typeface="Calibri"/>
                <a:ea typeface="Calibri"/>
                <a:cs typeface="Calibri"/>
              </a:rPr>
              <a:t>" to review prior skills and knowledge</a:t>
            </a:r>
          </a:p>
          <a:p>
            <a:pPr marL="285750" indent="-285750">
              <a:lnSpc>
                <a:spcPct val="100000"/>
              </a:lnSpc>
              <a:spcBef>
                <a:spcPts val="0"/>
              </a:spcBef>
              <a:buFont typeface="Symbol,Sans-Serif"/>
              <a:buChar char="•"/>
            </a:pPr>
            <a:r>
              <a:rPr lang="en-US" sz="1200">
                <a:solidFill>
                  <a:srgbClr val="000000"/>
                </a:solidFill>
                <a:latin typeface="Calibri"/>
                <a:ea typeface="Calibri"/>
                <a:cs typeface="Calibri"/>
              </a:rPr>
              <a:t>Use of </a:t>
            </a:r>
            <a:r>
              <a:rPr lang="en-US" sz="1200" b="1">
                <a:solidFill>
                  <a:srgbClr val="000000"/>
                </a:solidFill>
                <a:latin typeface="Calibri"/>
                <a:ea typeface="Calibri"/>
                <a:cs typeface="Calibri"/>
              </a:rPr>
              <a:t>oracy toolkit </a:t>
            </a:r>
            <a:r>
              <a:rPr lang="en-US" sz="1200">
                <a:solidFill>
                  <a:srgbClr val="000000"/>
                </a:solidFill>
                <a:latin typeface="Calibri"/>
                <a:ea typeface="Calibri"/>
                <a:cs typeface="Calibri"/>
              </a:rPr>
              <a:t>to promote discussion around copyright</a:t>
            </a:r>
          </a:p>
          <a:p>
            <a:pPr marL="285750" indent="-285750">
              <a:lnSpc>
                <a:spcPct val="100000"/>
              </a:lnSpc>
              <a:spcBef>
                <a:spcPts val="0"/>
              </a:spcBef>
              <a:buFont typeface="Symbol,Sans-Serif"/>
              <a:buChar char="•"/>
            </a:pPr>
            <a:r>
              <a:rPr lang="en-US" sz="1200" b="1">
                <a:solidFill>
                  <a:srgbClr val="000000"/>
                </a:solidFill>
                <a:latin typeface="Calibri"/>
                <a:ea typeface="Calibri"/>
                <a:cs typeface="Calibri"/>
              </a:rPr>
              <a:t>Assessment </a:t>
            </a:r>
            <a:r>
              <a:rPr lang="en-US" sz="1200">
                <a:solidFill>
                  <a:srgbClr val="000000"/>
                </a:solidFill>
                <a:latin typeface="Calibri"/>
                <a:ea typeface="Calibri"/>
                <a:cs typeface="Calibri"/>
              </a:rPr>
              <a:t>against negotiated success criteria</a:t>
            </a:r>
          </a:p>
          <a:p>
            <a:pPr marL="285750" indent="-285750">
              <a:lnSpc>
                <a:spcPct val="100000"/>
              </a:lnSpc>
              <a:spcBef>
                <a:spcPts val="0"/>
              </a:spcBef>
              <a:buFont typeface="Symbol,Sans-Serif"/>
              <a:buChar char="•"/>
            </a:pPr>
            <a:r>
              <a:rPr lang="en-US" sz="1200" b="1" dirty="0">
                <a:solidFill>
                  <a:srgbClr val="000000"/>
                </a:solidFill>
                <a:latin typeface="Calibri"/>
                <a:ea typeface="Calibri"/>
                <a:cs typeface="Calibri"/>
              </a:rPr>
              <a:t>Challenge </a:t>
            </a:r>
            <a:r>
              <a:rPr lang="en-US" sz="1200" dirty="0">
                <a:solidFill>
                  <a:srgbClr val="000000"/>
                </a:solidFill>
                <a:latin typeface="Calibri"/>
                <a:ea typeface="Calibri"/>
                <a:cs typeface="Calibri"/>
              </a:rPr>
              <a:t>through used advanced skills in animate such as layering, merging, use of correct file types, inserting appropriate images and file types.</a:t>
            </a:r>
            <a:endParaRPr lang="en-US"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gn="ctr">
              <a:lnSpc>
                <a:spcPct val="100000"/>
              </a:lnSpc>
              <a:spcBef>
                <a:spcPts val="0"/>
              </a:spcBef>
            </a:pPr>
            <a:endParaRPr lang="en-GB" sz="11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GB">
                <a:solidFill>
                  <a:srgbClr val="1F1F1F"/>
                </a:solidFill>
                <a:latin typeface="Arial"/>
                <a:cs typeface="Arial"/>
              </a:rPr>
              <a:t>Progression is likely to grow out of gradual use and re-use of known photoshop skills.</a:t>
            </a:r>
            <a:endParaRPr lang="en-US">
              <a:solidFill>
                <a:srgbClr val="000000"/>
              </a:solidFill>
              <a:latin typeface="Arial"/>
              <a:cs typeface="Arial"/>
            </a:endParaRPr>
          </a:p>
          <a:p>
            <a:pPr marL="285750" indent="-285750">
              <a:lnSpc>
                <a:spcPct val="100000"/>
              </a:lnSpc>
              <a:spcBef>
                <a:spcPts val="0"/>
              </a:spcBef>
              <a:buFont typeface="Arial,Sans-Serif"/>
              <a:buChar char="•"/>
            </a:pPr>
            <a:r>
              <a:rPr lang="en-GB">
                <a:solidFill>
                  <a:srgbClr val="1F1F1F"/>
                </a:solidFill>
                <a:latin typeface="Arial"/>
                <a:cs typeface="Arial"/>
              </a:rPr>
              <a:t>As learners make progress they increasingly evaluate and create more and more sophisticated creative work independently. </a:t>
            </a:r>
            <a:endParaRPr lang="en-GB">
              <a:solidFill>
                <a:srgbClr val="000000"/>
              </a:solidFill>
              <a:latin typeface="Arial"/>
              <a:cs typeface="Arial"/>
            </a:endParaRPr>
          </a:p>
          <a:p>
            <a:pPr marL="285750" indent="-285750">
              <a:lnSpc>
                <a:spcPct val="100000"/>
              </a:lnSpc>
              <a:spcBef>
                <a:spcPts val="0"/>
              </a:spcBef>
              <a:buFont typeface="Arial,Sans-Serif"/>
              <a:buChar char="•"/>
            </a:pPr>
            <a:r>
              <a:rPr lang="en-GB" dirty="0">
                <a:solidFill>
                  <a:srgbClr val="1F1F1F"/>
                </a:solidFill>
                <a:latin typeface="Arial"/>
                <a:cs typeface="Arial"/>
              </a:rPr>
              <a:t>Their evaluation of their own and others' work reflects a developing understanding of the process as well as the final product, and resilience in receiving, and persistence in acting upon feedback.</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create an animation.</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reflect within their animation.</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animation skills will grow as learners 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a:solidFill>
                  <a:srgbClr val="1F1F1F"/>
                </a:solidFill>
                <a:latin typeface="Arial"/>
                <a:cs typeface="Arial"/>
              </a:rPr>
              <a:t>Links with expressive arts in terms of design and creativity.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a:solidFill>
                  <a:srgbClr val="1F1F1F"/>
                </a:solidFill>
                <a:latin typeface="Arial"/>
                <a:cs typeface="Arial"/>
              </a:rPr>
              <a:t>Copyright links to technology.</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a:solidFill>
                  <a:srgbClr val="1F1F1F"/>
                </a:solidFill>
                <a:latin typeface="Arial"/>
                <a:cs typeface="Arial"/>
              </a:rPr>
              <a:t>Sourcing information and taking note of bias with Humanities.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animations.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pPr marL="171450" indent="-171450">
              <a:lnSpc>
                <a:spcPct val="100000"/>
              </a:lnSpc>
              <a:spcBef>
                <a:spcPts val="0"/>
              </a:spcBef>
              <a:buChar char="•"/>
            </a:pPr>
            <a:r>
              <a:rPr lang="en-US" sz="1200" dirty="0">
                <a:solidFill>
                  <a:srgbClr val="1F1F1F"/>
                </a:solidFill>
                <a:latin typeface="Arial"/>
                <a:cs typeface="Arial"/>
              </a:rPr>
              <a:t>I can plan a digital task, identifying </a:t>
            </a:r>
            <a:r>
              <a:rPr lang="en-US" sz="1200">
                <a:solidFill>
                  <a:srgbClr val="1F1F1F"/>
                </a:solidFill>
                <a:latin typeface="Arial"/>
                <a:cs typeface="Arial"/>
              </a:rPr>
              <a:t>success criteria to support the process.</a:t>
            </a:r>
            <a:endParaRPr lang="en-US"/>
          </a:p>
          <a:p>
            <a:pPr marL="171450" indent="-171450">
              <a:lnSpc>
                <a:spcPct val="100000"/>
              </a:lnSpc>
              <a:spcBef>
                <a:spcPts val="0"/>
              </a:spcBef>
              <a:buChar char="•"/>
            </a:pPr>
            <a:r>
              <a:rPr lang="en-US" sz="1200" dirty="0">
                <a:solidFill>
                  <a:srgbClr val="1F1F1F"/>
                </a:solidFill>
                <a:latin typeface="Arial"/>
                <a:cs typeface="Arial"/>
              </a:rPr>
              <a:t>I can develop strategies for finding specific information/media using different </a:t>
            </a:r>
            <a:r>
              <a:rPr lang="en-US" sz="1200">
                <a:solidFill>
                  <a:srgbClr val="1F1F1F"/>
                </a:solidFill>
                <a:latin typeface="Arial"/>
                <a:cs typeface="Arial"/>
              </a:rPr>
              <a:t>techniques and keyword</a:t>
            </a:r>
            <a:endParaRPr lang="en-US" sz="1200" dirty="0">
              <a:solidFill>
                <a:srgbClr val="1F1F1F"/>
              </a:solidFill>
              <a:latin typeface="Arial"/>
              <a:cs typeface="Arial"/>
            </a:endParaRPr>
          </a:p>
          <a:p>
            <a:pPr marL="171450" indent="-171450">
              <a:lnSpc>
                <a:spcPct val="100000"/>
              </a:lnSpc>
              <a:spcBef>
                <a:spcPts val="0"/>
              </a:spcBef>
              <a:buChar char="•"/>
            </a:pPr>
            <a:r>
              <a:rPr lang="en-US" sz="1200">
                <a:solidFill>
                  <a:srgbClr val="1F1F1F"/>
                </a:solidFill>
                <a:latin typeface="Arial"/>
                <a:cs typeface="Arial"/>
              </a:rPr>
              <a:t>I can create, edit and organise multimedia components (text, images, sound, animation and video) in selected software as appropriate, such as:</a:t>
            </a:r>
            <a:endParaRPr lang="en-US"/>
          </a:p>
          <a:p>
            <a:pPr marL="285750" indent="-285750">
              <a:lnSpc>
                <a:spcPct val="100000"/>
              </a:lnSpc>
              <a:spcBef>
                <a:spcPts val="0"/>
              </a:spcBef>
              <a:buFont typeface="Arial"/>
              <a:buChar char="•"/>
            </a:pPr>
            <a:r>
              <a:rPr lang="en-US" sz="1200">
                <a:solidFill>
                  <a:srgbClr val="1F1F1F"/>
                </a:solidFill>
                <a:latin typeface="Arial"/>
                <a:cs typeface="Arial"/>
              </a:rPr>
              <a:t>text and images, </a:t>
            </a:r>
            <a:r>
              <a:rPr lang="en-US" sz="1200" i="1">
                <a:solidFill>
                  <a:srgbClr val="1F1F1F"/>
                </a:solidFill>
                <a:latin typeface="Arial"/>
                <a:cs typeface="Arial"/>
              </a:rPr>
              <a:t>e.g. change font type, size and style; highlight text to use cut, copy and paste; use bullet points; inserting images, crop and rotate</a:t>
            </a:r>
            <a:endParaRPr lang="en-US"/>
          </a:p>
          <a:p>
            <a:pPr marL="285750" indent="-285750">
              <a:lnSpc>
                <a:spcPct val="100000"/>
              </a:lnSpc>
              <a:spcBef>
                <a:spcPts val="0"/>
              </a:spcBef>
              <a:buFont typeface="Arial"/>
              <a:buChar char="•"/>
            </a:pPr>
            <a:r>
              <a:rPr lang="en-US" sz="1200">
                <a:solidFill>
                  <a:srgbClr val="1F1F1F"/>
                </a:solidFill>
                <a:latin typeface="Arial"/>
                <a:cs typeface="Arial"/>
              </a:rPr>
              <a:t>presentation, </a:t>
            </a:r>
            <a:r>
              <a:rPr lang="en-US" sz="1200" i="1">
                <a:solidFill>
                  <a:srgbClr val="1F1F1F"/>
                </a:solidFill>
                <a:latin typeface="Arial"/>
                <a:cs typeface="Arial"/>
              </a:rPr>
              <a:t>e.g. add hyperlink using highlight; copy and paste; add, delete and </a:t>
            </a:r>
            <a:r>
              <a:rPr lang="en-US" sz="1200" i="1" err="1">
                <a:solidFill>
                  <a:srgbClr val="1F1F1F"/>
                </a:solidFill>
                <a:latin typeface="Arial"/>
                <a:cs typeface="Arial"/>
              </a:rPr>
              <a:t>reorganise</a:t>
            </a:r>
            <a:r>
              <a:rPr lang="en-US" sz="1200" i="1">
                <a:solidFill>
                  <a:srgbClr val="1F1F1F"/>
                </a:solidFill>
                <a:latin typeface="Arial"/>
                <a:cs typeface="Arial"/>
              </a:rPr>
              <a:t> slides</a:t>
            </a:r>
            <a:r>
              <a:rPr lang="en-US" sz="1200">
                <a:solidFill>
                  <a:srgbClr val="1F1F1F"/>
                </a:solidFill>
                <a:latin typeface="Arial"/>
                <a:cs typeface="Arial"/>
              </a:rPr>
              <a:t>.</a:t>
            </a:r>
            <a:endParaRPr lang="en-US"/>
          </a:p>
          <a:p>
            <a:pPr marL="171450" indent="-171450">
              <a:lnSpc>
                <a:spcPct val="100000"/>
              </a:lnSpc>
              <a:spcBef>
                <a:spcPts val="0"/>
              </a:spcBef>
              <a:buChar char="•"/>
            </a:pPr>
            <a:r>
              <a:rPr lang="en-US" sz="1200">
                <a:solidFill>
                  <a:srgbClr val="1F1F1F"/>
                </a:solidFill>
                <a:latin typeface="Arial"/>
                <a:cs typeface="Arial"/>
              </a:rPr>
              <a:t>I can give an opinion about my own work and suggest improvements based on the success criteria.</a:t>
            </a:r>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lgn="ctr">
              <a:lnSpc>
                <a:spcPct val="100000"/>
              </a:lnSpc>
              <a:spcBef>
                <a:spcPts val="0"/>
              </a:spcBef>
              <a:buFont typeface="Arial" panose="020B0604020202020204" pitchFamily="34" charset="0"/>
              <a:buChar char="•"/>
            </a:pPr>
            <a:endParaRPr lang="en-US" sz="900" dirty="0"/>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independently create and plan work before beginning a digital task.</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adjust keywords and search techniques to find relevant information.</a:t>
            </a:r>
            <a:endParaRPr lang="en-US"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begin to reference sources used in my work and consider if content is reliable.</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a range of software to select, produce and edit a range of multimedia components for a purpose, such as: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text and images, </a:t>
            </a:r>
            <a:r>
              <a:rPr lang="en-GB" sz="1200" i="1">
                <a:solidFill>
                  <a:srgbClr val="1F1F1F"/>
                </a:solidFill>
                <a:latin typeface="Arial"/>
                <a:cs typeface="Arial"/>
              </a:rPr>
              <a:t>e.g. format text (bold, underline, italics, highlight); insert and edit text boxes; columns; use refine tools (spellchecker, find and replace); word wrap; crop; alter size and shape; alter images; add effects; trim and split sound and video clips; transitions; onion skin</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keyboard commands such as shortcuts.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dirty="0">
                <a:solidFill>
                  <a:srgbClr val="1F1F1F"/>
                </a:solidFill>
                <a:latin typeface="Arial"/>
                <a:cs typeface="Arial"/>
              </a:rPr>
              <a:t>I can use software tools to enhance the outcomes for specific audiences.</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select and effectively use a variety of planning techniques.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search a variety of sources using relevant search techniques with increased complexity.</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independently use a range of complex searches, </a:t>
            </a:r>
            <a:r>
              <a:rPr lang="en-US" sz="1200" i="1">
                <a:solidFill>
                  <a:srgbClr val="1F1F1F"/>
                </a:solidFill>
                <a:latin typeface="Arial"/>
                <a:cs typeface="Arial"/>
              </a:rPr>
              <a:t>e.g. and/or/+/-/not</a:t>
            </a:r>
            <a:r>
              <a:rPr lang="en-US" sz="1200">
                <a:solidFill>
                  <a:srgbClr val="1F1F1F"/>
                </a:solidFill>
                <a:latin typeface="Arial"/>
                <a:cs typeface="Arial"/>
              </a:rPr>
              <a:t>.</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evaluate the reliability of sources of information, justify my opinions and reasons for choices, and reference using appropriate methods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select and use a variety of appropriate software, tools and techniques to create, modify and combine multimedia components for a range of audiences and purposes, such as: text and images, </a:t>
            </a:r>
            <a:r>
              <a:rPr lang="en-US" sz="1200" i="1" dirty="0">
                <a:solidFill>
                  <a:srgbClr val="1F1F1F"/>
                </a:solidFill>
                <a:latin typeface="Arial"/>
                <a:cs typeface="Arial"/>
              </a:rPr>
              <a:t>e.g. explore and use effectively image manipulation techniques; explore and use appropriately the many aspects of document layout; use animation, video and audio effects such as echo, tempo, envelope, layering, frame rate, key frames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endParaRPr lang="en-US" sz="1200" dirty="0">
              <a:solidFill>
                <a:srgbClr val="000000"/>
              </a:solidFill>
              <a:latin typeface="Arial"/>
              <a:cs typeface="Arial"/>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200">
                <a:solidFill>
                  <a:srgbClr val="000000"/>
                </a:solidFill>
                <a:latin typeface="Calibri"/>
                <a:ea typeface="Calibri"/>
                <a:cs typeface="Calibri"/>
              </a:rPr>
              <a:t>Learners should have detailed knowledge of copyright and the role it plays in creative/design work. </a:t>
            </a:r>
          </a:p>
          <a:p>
            <a:pPr marL="285750" indent="-285750">
              <a:lnSpc>
                <a:spcPct val="100000"/>
              </a:lnSpc>
              <a:spcBef>
                <a:spcPts val="0"/>
              </a:spcBef>
              <a:buFont typeface="Arial,Sans-Serif"/>
              <a:buChar char="•"/>
            </a:pPr>
            <a:r>
              <a:rPr lang="en-US" sz="1200">
                <a:solidFill>
                  <a:srgbClr val="000000"/>
                </a:solidFill>
                <a:latin typeface="Calibri"/>
                <a:ea typeface="Calibri"/>
                <a:cs typeface="Calibri"/>
              </a:rPr>
              <a:t>Learners will build Photoshop skills in terms of layering, merging, importing &amp; exporting, main tools. </a:t>
            </a:r>
          </a:p>
          <a:p>
            <a:pPr marL="285750" indent="-285750">
              <a:lnSpc>
                <a:spcPct val="100000"/>
              </a:lnSpc>
              <a:spcBef>
                <a:spcPts val="0"/>
              </a:spcBef>
              <a:buFont typeface="Arial,Sans-Serif"/>
              <a:buChar char="•"/>
            </a:pPr>
            <a:r>
              <a:rPr lang="en-US" sz="1200">
                <a:solidFill>
                  <a:srgbClr val="000000"/>
                </a:solidFill>
                <a:latin typeface="Calibri"/>
                <a:ea typeface="Calibri"/>
                <a:cs typeface="Calibri"/>
              </a:rPr>
              <a:t>Learners will learn to fulfill a design brief. </a:t>
            </a:r>
          </a:p>
          <a:p>
            <a:pPr marL="285750" indent="-285750">
              <a:lnSpc>
                <a:spcPct val="100000"/>
              </a:lnSpc>
              <a:spcBef>
                <a:spcPts val="0"/>
              </a:spcBef>
              <a:buFont typeface="Arial,Sans-Serif"/>
              <a:buChar char="•"/>
            </a:pPr>
            <a:r>
              <a:rPr lang="en-US" sz="1200">
                <a:solidFill>
                  <a:srgbClr val="000000"/>
                </a:solidFill>
                <a:latin typeface="Calibri"/>
                <a:ea typeface="Calibri"/>
                <a:cs typeface="Calibri"/>
              </a:rPr>
              <a:t>Learners will develop new skills in animation such as motion </a:t>
            </a:r>
            <a:r>
              <a:rPr lang="en-US" sz="1200" err="1">
                <a:solidFill>
                  <a:srgbClr val="000000"/>
                </a:solidFill>
                <a:latin typeface="Calibri"/>
                <a:ea typeface="Calibri"/>
                <a:cs typeface="Calibri"/>
              </a:rPr>
              <a:t>tweening</a:t>
            </a:r>
            <a:r>
              <a:rPr lang="en-US" sz="1200">
                <a:solidFill>
                  <a:srgbClr val="000000"/>
                </a:solidFill>
                <a:latin typeface="Calibri"/>
                <a:ea typeface="Calibri"/>
                <a:cs typeface="Calibri"/>
              </a:rPr>
              <a:t>, key frames, Fps, bone tool </a:t>
            </a:r>
            <a:r>
              <a:rPr lang="en-US" sz="1200" err="1">
                <a:solidFill>
                  <a:srgbClr val="000000"/>
                </a:solidFill>
                <a:latin typeface="Calibri"/>
                <a:ea typeface="Calibri"/>
                <a:cs typeface="Calibri"/>
              </a:rPr>
              <a:t>etc</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85000" lnSpcReduction="20000"/>
          </a:bodyPr>
          <a:lstStyle/>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Links with expressive arts in terms of design and creativity – the use of Photoshop fits in hugely in this unit.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Working with briefs like technology – learners need to read and show understanding of a brief, and creating a product that fits the requirements.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Sourcing information and taking note of bias with Humanities. </a:t>
            </a: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select and effectively use a variety of planning techniques.</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select a range of appropriate software to select, produce and edit multimedia components for a specific purpose.</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55000" lnSpcReduction="20000"/>
          </a:bodyPr>
          <a:lstStyle/>
          <a:p>
            <a:pPr>
              <a:lnSpc>
                <a:spcPct val="100000"/>
              </a:lnSpc>
              <a:spcBef>
                <a:spcPts val="0"/>
              </a:spcBef>
            </a:pPr>
            <a:r>
              <a:rPr lang="en-US" sz="1200">
                <a:solidFill>
                  <a:srgbClr val="000000"/>
                </a:solidFill>
                <a:latin typeface="Calibri"/>
                <a:ea typeface="Calibri"/>
                <a:cs typeface="Calibri"/>
              </a:rPr>
              <a:t>Photoshop</a:t>
            </a:r>
          </a:p>
          <a:p>
            <a:pPr>
              <a:lnSpc>
                <a:spcPct val="100000"/>
              </a:lnSpc>
              <a:spcBef>
                <a:spcPts val="0"/>
              </a:spcBef>
            </a:pPr>
            <a:r>
              <a:rPr lang="en-US" sz="1200">
                <a:solidFill>
                  <a:srgbClr val="000000"/>
                </a:solidFill>
                <a:latin typeface="Calibri"/>
                <a:ea typeface="Calibri"/>
                <a:cs typeface="Calibri"/>
              </a:rPr>
              <a:t>Edit</a:t>
            </a:r>
          </a:p>
          <a:p>
            <a:pPr>
              <a:lnSpc>
                <a:spcPct val="100000"/>
              </a:lnSpc>
              <a:spcBef>
                <a:spcPts val="0"/>
              </a:spcBef>
            </a:pPr>
            <a:r>
              <a:rPr lang="en-US" sz="1200">
                <a:solidFill>
                  <a:srgbClr val="000000"/>
                </a:solidFill>
                <a:latin typeface="Calibri"/>
                <a:ea typeface="Calibri"/>
                <a:cs typeface="Calibri"/>
              </a:rPr>
              <a:t>Create</a:t>
            </a:r>
          </a:p>
          <a:p>
            <a:pPr>
              <a:lnSpc>
                <a:spcPct val="100000"/>
              </a:lnSpc>
              <a:spcBef>
                <a:spcPts val="0"/>
              </a:spcBef>
            </a:pPr>
            <a:r>
              <a:rPr lang="en-US" sz="1200">
                <a:solidFill>
                  <a:srgbClr val="000000"/>
                </a:solidFill>
                <a:latin typeface="Calibri"/>
                <a:ea typeface="Calibri"/>
                <a:cs typeface="Calibri"/>
              </a:rPr>
              <a:t>Save</a:t>
            </a:r>
          </a:p>
          <a:p>
            <a:pPr>
              <a:lnSpc>
                <a:spcPct val="100000"/>
              </a:lnSpc>
              <a:spcBef>
                <a:spcPts val="0"/>
              </a:spcBef>
            </a:pPr>
            <a:r>
              <a:rPr lang="en-US" sz="1200">
                <a:solidFill>
                  <a:srgbClr val="000000"/>
                </a:solidFill>
                <a:latin typeface="Calibri"/>
                <a:ea typeface="Calibri"/>
                <a:cs typeface="Calibri"/>
              </a:rPr>
              <a:t>File Type</a:t>
            </a:r>
          </a:p>
          <a:p>
            <a:pPr>
              <a:lnSpc>
                <a:spcPct val="100000"/>
              </a:lnSpc>
              <a:spcBef>
                <a:spcPts val="0"/>
              </a:spcBef>
            </a:pPr>
            <a:r>
              <a:rPr lang="en-US" sz="1200">
                <a:solidFill>
                  <a:srgbClr val="000000"/>
                </a:solidFill>
                <a:latin typeface="Calibri"/>
                <a:ea typeface="Calibri"/>
                <a:cs typeface="Calibri"/>
              </a:rPr>
              <a:t>Transparency</a:t>
            </a:r>
          </a:p>
          <a:p>
            <a:pPr>
              <a:lnSpc>
                <a:spcPct val="100000"/>
              </a:lnSpc>
              <a:spcBef>
                <a:spcPts val="0"/>
              </a:spcBef>
            </a:pPr>
            <a:r>
              <a:rPr lang="en-US" sz="1200">
                <a:solidFill>
                  <a:srgbClr val="000000"/>
                </a:solidFill>
                <a:latin typeface="Calibri"/>
                <a:ea typeface="Calibri"/>
                <a:cs typeface="Calibri"/>
              </a:rPr>
              <a:t>Editing software</a:t>
            </a:r>
          </a:p>
          <a:p>
            <a:pPr>
              <a:lnSpc>
                <a:spcPct val="100000"/>
              </a:lnSpc>
              <a:spcBef>
                <a:spcPts val="0"/>
              </a:spcBef>
            </a:pPr>
            <a:r>
              <a:rPr lang="en-US" sz="1200">
                <a:solidFill>
                  <a:srgbClr val="000000"/>
                </a:solidFill>
                <a:latin typeface="Calibri"/>
                <a:ea typeface="Calibri"/>
                <a:cs typeface="Calibri"/>
              </a:rPr>
              <a:t>Target audience</a:t>
            </a:r>
          </a:p>
          <a:p>
            <a:pPr>
              <a:lnSpc>
                <a:spcPct val="100000"/>
              </a:lnSpc>
              <a:spcBef>
                <a:spcPts val="0"/>
              </a:spcBef>
            </a:pPr>
            <a:r>
              <a:rPr lang="en-US" sz="1200">
                <a:solidFill>
                  <a:srgbClr val="000000"/>
                </a:solidFill>
                <a:latin typeface="Calibri"/>
                <a:ea typeface="Calibri"/>
                <a:cs typeface="Calibri"/>
              </a:rPr>
              <a:t>Key frame</a:t>
            </a:r>
          </a:p>
          <a:p>
            <a:pPr>
              <a:lnSpc>
                <a:spcPct val="100000"/>
              </a:lnSpc>
              <a:spcBef>
                <a:spcPts val="0"/>
              </a:spcBef>
            </a:pPr>
            <a:r>
              <a:rPr lang="en-US" sz="1200">
                <a:solidFill>
                  <a:srgbClr val="000000"/>
                </a:solidFill>
                <a:latin typeface="Calibri"/>
                <a:ea typeface="Calibri"/>
                <a:cs typeface="Calibri"/>
              </a:rPr>
              <a:t>Import</a:t>
            </a:r>
          </a:p>
          <a:p>
            <a:pPr>
              <a:lnSpc>
                <a:spcPct val="100000"/>
              </a:lnSpc>
              <a:spcBef>
                <a:spcPts val="0"/>
              </a:spcBef>
            </a:pPr>
            <a:r>
              <a:rPr lang="en-US" sz="1200">
                <a:solidFill>
                  <a:srgbClr val="000000"/>
                </a:solidFill>
                <a:latin typeface="Calibri"/>
                <a:ea typeface="Calibri"/>
                <a:cs typeface="Calibri"/>
              </a:rPr>
              <a:t>Export</a:t>
            </a:r>
          </a:p>
          <a:p>
            <a:pPr>
              <a:lnSpc>
                <a:spcPct val="100000"/>
              </a:lnSpc>
              <a:spcBef>
                <a:spcPts val="0"/>
              </a:spcBef>
            </a:pPr>
            <a:r>
              <a:rPr lang="en-US" sz="1200">
                <a:solidFill>
                  <a:srgbClr val="000000"/>
                </a:solidFill>
                <a:latin typeface="Calibri"/>
                <a:ea typeface="Calibri"/>
                <a:cs typeface="Calibri"/>
              </a:rPr>
              <a:t>Copyright</a:t>
            </a:r>
          </a:p>
          <a:p>
            <a:pPr>
              <a:lnSpc>
                <a:spcPct val="100000"/>
              </a:lnSpc>
              <a:spcBef>
                <a:spcPts val="0"/>
              </a:spcBef>
            </a:pPr>
            <a:r>
              <a:rPr lang="en-US" sz="1200">
                <a:solidFill>
                  <a:srgbClr val="000000"/>
                </a:solidFill>
                <a:latin typeface="Calibri"/>
                <a:ea typeface="Calibri"/>
                <a:cs typeface="Calibri"/>
              </a:rPr>
              <a:t>Bias</a:t>
            </a:r>
          </a:p>
          <a:p>
            <a:pPr>
              <a:lnSpc>
                <a:spcPct val="100000"/>
              </a:lnSpc>
              <a:spcBef>
                <a:spcPts val="0"/>
              </a:spcBef>
            </a:pPr>
            <a:r>
              <a:rPr lang="en-US" sz="1200">
                <a:solidFill>
                  <a:srgbClr val="000000"/>
                </a:solidFill>
                <a:latin typeface="Calibri"/>
                <a:ea typeface="Calibri"/>
                <a:cs typeface="Calibri"/>
              </a:rPr>
              <a:t>Motion Tween</a:t>
            </a:r>
          </a:p>
          <a:p>
            <a:pPr>
              <a:lnSpc>
                <a:spcPct val="100000"/>
              </a:lnSpc>
              <a:spcBef>
                <a:spcPts val="0"/>
              </a:spcBef>
            </a:pPr>
            <a:r>
              <a:rPr lang="en-US" sz="1200">
                <a:solidFill>
                  <a:srgbClr val="000000"/>
                </a:solidFill>
                <a:latin typeface="Calibri"/>
                <a:ea typeface="Calibri"/>
                <a:cs typeface="Calibri"/>
              </a:rPr>
              <a:t>Bone Tool</a:t>
            </a:r>
            <a:endParaRPr lang="en-US"/>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dirty="0">
                <a:solidFill>
                  <a:srgbClr val="000000"/>
                </a:solidFill>
                <a:latin typeface="Calibri"/>
                <a:ea typeface="Calibri"/>
                <a:cs typeface="Calibri"/>
              </a:rPr>
              <a:t>Links to work completed by the </a:t>
            </a:r>
            <a:r>
              <a:rPr lang="en-GB" sz="1200" b="1" dirty="0">
                <a:solidFill>
                  <a:srgbClr val="000000"/>
                </a:solidFill>
                <a:latin typeface="Calibri"/>
                <a:ea typeface="Calibri"/>
                <a:cs typeface="Calibri"/>
              </a:rPr>
              <a:t>expressive arts</a:t>
            </a:r>
            <a:r>
              <a:rPr lang="en-GB" sz="1200" dirty="0">
                <a:solidFill>
                  <a:srgbClr val="000000"/>
                </a:solidFill>
                <a:latin typeface="Calibri"/>
                <a:ea typeface="Calibri"/>
                <a:cs typeface="Calibri"/>
              </a:rPr>
              <a:t> department – The use of photoshop skills to create assets</a:t>
            </a:r>
            <a:endParaRPr lang="en-US" sz="1200" dirty="0">
              <a:solidFill>
                <a:srgbClr val="000000"/>
              </a:solidFill>
              <a:latin typeface="Calibri"/>
              <a:ea typeface="Calibri"/>
              <a:cs typeface="Calibri"/>
            </a:endParaRPr>
          </a:p>
          <a:p>
            <a:pPr>
              <a:lnSpc>
                <a:spcPct val="100000"/>
              </a:lnSpc>
              <a:spcBef>
                <a:spcPts val="0"/>
              </a:spcBef>
            </a:pPr>
            <a:br>
              <a:rPr lang="en-US" sz="1200" dirty="0">
                <a:solidFill>
                  <a:srgbClr val="000000"/>
                </a:solidFill>
                <a:latin typeface="Calibri"/>
                <a:ea typeface="Calibri"/>
                <a:cs typeface="Calibri"/>
              </a:rPr>
            </a:br>
            <a:r>
              <a:rPr lang="en-GB" sz="1200" dirty="0">
                <a:solidFill>
                  <a:srgbClr val="000000"/>
                </a:solidFill>
                <a:latin typeface="Calibri"/>
                <a:ea typeface="Calibri"/>
                <a:cs typeface="Calibri"/>
              </a:rPr>
              <a:t>Links with </a:t>
            </a:r>
            <a:r>
              <a:rPr lang="en-GB" sz="1200" b="1" dirty="0">
                <a:solidFill>
                  <a:srgbClr val="000000"/>
                </a:solidFill>
                <a:latin typeface="Calibri"/>
                <a:ea typeface="Calibri"/>
                <a:cs typeface="Calibri"/>
              </a:rPr>
              <a:t>science department</a:t>
            </a:r>
            <a:r>
              <a:rPr lang="en-GB" sz="1200" dirty="0">
                <a:solidFill>
                  <a:srgbClr val="000000"/>
                </a:solidFill>
                <a:latin typeface="Calibri"/>
                <a:ea typeface="Calibri"/>
                <a:cs typeface="Calibri"/>
              </a:rPr>
              <a:t> around the use of animation to explain a concept and entertain.  </a:t>
            </a:r>
            <a:endParaRPr lang="en-US" sz="1200" dirty="0">
              <a:solidFill>
                <a:srgbClr val="000000"/>
              </a:solidFill>
              <a:latin typeface="Calibri"/>
              <a:ea typeface="Calibri"/>
              <a:cs typeface="Calibri"/>
            </a:endParaRPr>
          </a:p>
          <a:p>
            <a:pPr>
              <a:lnSpc>
                <a:spcPct val="100000"/>
              </a:lnSpc>
              <a:spcBef>
                <a:spcPts val="0"/>
              </a:spcBef>
            </a:pPr>
            <a:endParaRPr lang="en-GB"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Creation of an animation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78</cp:revision>
  <dcterms:created xsi:type="dcterms:W3CDTF">2024-02-26T09:08:58Z</dcterms:created>
  <dcterms:modified xsi:type="dcterms:W3CDTF">2024-07-01T12:11:01Z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