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9C934B-6DF2-B8DD-BAAB-846E39730578}" v="1" dt="2024-07-01T11:17:20.296"/>
    <p1510:client id="{41532693-5EA3-6F9E-2679-D108D2FE723E}" v="6" dt="2024-07-01T13:44:37.1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Sian Davies" userId="S::sian.davies@connahsquayhs.org.uk::5e1bb527-8a04-4f10-b1b9-a8041d4d7767" providerId="AD" clId="Web-{41532693-5EA3-6F9E-2679-D108D2FE723E}"/>
    <pc:docChg chg="addSld modSld">
      <pc:chgData name="Sian Davies" userId="S::sian.davies@connahsquayhs.org.uk::5e1bb527-8a04-4f10-b1b9-a8041d4d7767" providerId="AD" clId="Web-{41532693-5EA3-6F9E-2679-D108D2FE723E}" dt="2024-07-01T13:44:37.160" v="5" actId="14100"/>
      <pc:docMkLst>
        <pc:docMk/>
      </pc:docMkLst>
      <pc:sldChg chg="addSp delSp modSp">
        <pc:chgData name="Sian Davies" userId="S::sian.davies@connahsquayhs.org.uk::5e1bb527-8a04-4f10-b1b9-a8041d4d7767" providerId="AD" clId="Web-{41532693-5EA3-6F9E-2679-D108D2FE723E}" dt="2024-07-01T13:44:37.160" v="5" actId="14100"/>
        <pc:sldMkLst>
          <pc:docMk/>
          <pc:sldMk cId="3122446814" sldId="281"/>
        </pc:sldMkLst>
        <pc:spChg chg="mod">
          <ac:chgData name="Sian Davies" userId="S::sian.davies@connahsquayhs.org.uk::5e1bb527-8a04-4f10-b1b9-a8041d4d7767" providerId="AD" clId="Web-{41532693-5EA3-6F9E-2679-D108D2FE723E}" dt="2024-07-01T13:44:37.160" v="5" actId="14100"/>
          <ac:spMkLst>
            <pc:docMk/>
            <pc:sldMk cId="3122446814" sldId="281"/>
            <ac:spMk id="2" creationId="{C8A5A3AB-29F2-8D94-41F2-D482551BC57C}"/>
          </ac:spMkLst>
        </pc:spChg>
        <pc:spChg chg="mod">
          <ac:chgData name="Sian Davies" userId="S::sian.davies@connahsquayhs.org.uk::5e1bb527-8a04-4f10-b1b9-a8041d4d7767" providerId="AD" clId="Web-{41532693-5EA3-6F9E-2679-D108D2FE723E}" dt="2024-07-01T13:44:34.160" v="4" actId="14100"/>
          <ac:spMkLst>
            <pc:docMk/>
            <pc:sldMk cId="3122446814" sldId="281"/>
            <ac:spMk id="3" creationId="{CE6D4E93-F28E-CF6E-949C-A1757BDC9633}"/>
          </ac:spMkLst>
        </pc:spChg>
        <pc:spChg chg="del">
          <ac:chgData name="Sian Davies" userId="S::sian.davies@connahsquayhs.org.uk::5e1bb527-8a04-4f10-b1b9-a8041d4d7767" providerId="AD" clId="Web-{41532693-5EA3-6F9E-2679-D108D2FE723E}" dt="2024-07-01T13:44:27.816" v="1"/>
          <ac:spMkLst>
            <pc:docMk/>
            <pc:sldMk cId="3122446814" sldId="281"/>
            <ac:spMk id="4" creationId="{A0DCDB6C-1C66-8A65-DDEF-2800BCE839BE}"/>
          </ac:spMkLst>
        </pc:spChg>
        <pc:spChg chg="del">
          <ac:chgData name="Sian Davies" userId="S::sian.davies@connahsquayhs.org.uk::5e1bb527-8a04-4f10-b1b9-a8041d4d7767" providerId="AD" clId="Web-{41532693-5EA3-6F9E-2679-D108D2FE723E}" dt="2024-07-01T13:44:31.379" v="3"/>
          <ac:spMkLst>
            <pc:docMk/>
            <pc:sldMk cId="3122446814" sldId="281"/>
            <ac:spMk id="5" creationId="{FE4E8A25-88BA-AB67-6310-45508AB4D528}"/>
          </ac:spMkLst>
        </pc:spChg>
        <pc:spChg chg="add del mod">
          <ac:chgData name="Sian Davies" userId="S::sian.davies@connahsquayhs.org.uk::5e1bb527-8a04-4f10-b1b9-a8041d4d7767" providerId="AD" clId="Web-{41532693-5EA3-6F9E-2679-D108D2FE723E}" dt="2024-07-01T13:44:30.222" v="2"/>
          <ac:spMkLst>
            <pc:docMk/>
            <pc:sldMk cId="3122446814" sldId="281"/>
            <ac:spMk id="7" creationId="{0D86C76F-7744-B021-A1BB-5ABAFE8D0C29}"/>
          </ac:spMkLst>
        </pc:spChg>
      </pc:sldChg>
      <pc:sldChg chg="add">
        <pc:chgData name="Sian Davies" userId="S::sian.davies@connahsquayhs.org.uk::5e1bb527-8a04-4f10-b1b9-a8041d4d7767" providerId="AD" clId="Web-{41532693-5EA3-6F9E-2679-D108D2FE723E}" dt="2024-07-01T13:44:22.816" v="0"/>
        <pc:sldMkLst>
          <pc:docMk/>
          <pc:sldMk cId="2615830448" sldId="287"/>
        </pc:sldMkLst>
      </pc:sldChg>
    </pc:docChg>
  </pc:docChgLst>
  <pc:docChgLst>
    <pc:chgData name="Hayley Wentel" userId="S::hayley.wentel@connahsquayhs.org.uk::88a8e3f5-b939-4634-a361-b74f35b5778d" providerId="AD" clId="Web-{5C8CD06A-0D4E-DBD0-6B9E-C9A3E7234585}"/>
    <pc:docChg chg="modSld">
      <pc:chgData name="Hayley Wentel" userId="S::hayley.wentel@connahsquayhs.org.uk::88a8e3f5-b939-4634-a361-b74f35b5778d" providerId="AD" clId="Web-{5C8CD06A-0D4E-DBD0-6B9E-C9A3E7234585}" dt="2024-06-28T12:24:45.479" v="10" actId="20577"/>
      <pc:docMkLst>
        <pc:docMk/>
      </pc:docMkLst>
      <pc:sldChg chg="modSp">
        <pc:chgData name="Hayley Wentel" userId="S::hayley.wentel@connahsquayhs.org.uk::88a8e3f5-b939-4634-a361-b74f35b5778d" providerId="AD" clId="Web-{5C8CD06A-0D4E-DBD0-6B9E-C9A3E7234585}" dt="2024-06-28T12:24:45.479" v="10" actId="20577"/>
        <pc:sldMkLst>
          <pc:docMk/>
          <pc:sldMk cId="3785915959" sldId="282"/>
        </pc:sldMkLst>
        <pc:spChg chg="mod">
          <ac:chgData name="Hayley Wentel" userId="S::hayley.wentel@connahsquayhs.org.uk::88a8e3f5-b939-4634-a361-b74f35b5778d" providerId="AD" clId="Web-{5C8CD06A-0D4E-DBD0-6B9E-C9A3E7234585}" dt="2024-06-28T12:24:45.479" v="10" actId="20577"/>
          <ac:spMkLst>
            <pc:docMk/>
            <pc:sldMk cId="3785915959" sldId="282"/>
            <ac:spMk id="2" creationId="{FF1F1BCE-76F1-3B00-C414-643188F0671E}"/>
          </ac:spMkLst>
        </pc:spChg>
      </pc:sldChg>
      <pc:sldChg chg="modSp">
        <pc:chgData name="Hayley Wentel" userId="S::hayley.wentel@connahsquayhs.org.uk::88a8e3f5-b939-4634-a361-b74f35b5778d" providerId="AD" clId="Web-{5C8CD06A-0D4E-DBD0-6B9E-C9A3E7234585}" dt="2024-06-28T12:16:56.748" v="1" actId="20577"/>
        <pc:sldMkLst>
          <pc:docMk/>
          <pc:sldMk cId="3948252949" sldId="286"/>
        </pc:sldMkLst>
        <pc:spChg chg="mod">
          <ac:chgData name="Hayley Wentel" userId="S::hayley.wentel@connahsquayhs.org.uk::88a8e3f5-b939-4634-a361-b74f35b5778d" providerId="AD" clId="Web-{5C8CD06A-0D4E-DBD0-6B9E-C9A3E7234585}" dt="2024-06-28T12:16:56.748" v="1" actId="20577"/>
          <ac:spMkLst>
            <pc:docMk/>
            <pc:sldMk cId="3948252949" sldId="286"/>
            <ac:spMk id="2"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clId="Web-{109C934B-6DF2-B8DD-BAAB-846E39730578}"/>
    <pc:docChg chg="modSld">
      <pc:chgData name="" userId="" providerId="" clId="Web-{109C934B-6DF2-B8DD-BAAB-846E39730578}" dt="2024-07-01T11:17:20.296" v="0" actId="20577"/>
      <pc:docMkLst>
        <pc:docMk/>
      </pc:docMkLst>
      <pc:sldChg chg="modSp">
        <pc:chgData name="" userId="" providerId="" clId="Web-{109C934B-6DF2-B8DD-BAAB-846E39730578}" dt="2024-07-01T11:17:20.296" v="0" actId="20577"/>
        <pc:sldMkLst>
          <pc:docMk/>
          <pc:sldMk cId="3948252949" sldId="286"/>
        </pc:sldMkLst>
        <pc:spChg chg="mod">
          <ac:chgData name="" userId="" providerId="" clId="Web-{109C934B-6DF2-B8DD-BAAB-846E39730578}" dt="2024-07-01T11:17:20.296" v="0" actId="20577"/>
          <ac:spMkLst>
            <pc:docMk/>
            <pc:sldMk cId="3948252949" sldId="28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MASSILIA VF"/>
              </a:rPr>
              <a:t>7</a:t>
            </a:r>
            <a:endParaRPr lang="en-GB"/>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Animation</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67011"/>
            <a:ext cx="10029365" cy="6348443"/>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10029365" cy="465985"/>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381436"/>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C8CE6F00-2718-2AE2-ACF7-3DF6468D3D0B}"/>
              </a:ext>
            </a:extLst>
          </p:cNvPr>
          <p:cNvGraphicFramePr>
            <a:graphicFrameLocks noGrp="1"/>
          </p:cNvGraphicFramePr>
          <p:nvPr/>
        </p:nvGraphicFramePr>
        <p:xfrm>
          <a:off x="4832" y="376217"/>
          <a:ext cx="10689257" cy="7580119"/>
        </p:xfrm>
        <a:graphic>
          <a:graphicData uri="http://schemas.openxmlformats.org/drawingml/2006/table">
            <a:tbl>
              <a:tblPr bandRow="1">
                <a:tableStyleId>{5C22544A-7EE6-4342-B048-85BDC9FD1C3A}</a:tableStyleId>
              </a:tblPr>
              <a:tblGrid>
                <a:gridCol w="396063">
                  <a:extLst>
                    <a:ext uri="{9D8B030D-6E8A-4147-A177-3AD203B41FA5}">
                      <a16:colId xmlns:a16="http://schemas.microsoft.com/office/drawing/2014/main" val="1774538917"/>
                    </a:ext>
                  </a:extLst>
                </a:gridCol>
                <a:gridCol w="3053163">
                  <a:extLst>
                    <a:ext uri="{9D8B030D-6E8A-4147-A177-3AD203B41FA5}">
                      <a16:colId xmlns:a16="http://schemas.microsoft.com/office/drawing/2014/main" val="1782434435"/>
                    </a:ext>
                  </a:extLst>
                </a:gridCol>
                <a:gridCol w="3820072">
                  <a:extLst>
                    <a:ext uri="{9D8B030D-6E8A-4147-A177-3AD203B41FA5}">
                      <a16:colId xmlns:a16="http://schemas.microsoft.com/office/drawing/2014/main" val="4061245347"/>
                    </a:ext>
                  </a:extLst>
                </a:gridCol>
                <a:gridCol w="3419959">
                  <a:extLst>
                    <a:ext uri="{9D8B030D-6E8A-4147-A177-3AD203B41FA5}">
                      <a16:colId xmlns:a16="http://schemas.microsoft.com/office/drawing/2014/main" val="598652960"/>
                    </a:ext>
                  </a:extLst>
                </a:gridCol>
              </a:tblGrid>
              <a:tr h="190500">
                <a:tc rowSpan="6">
                  <a:txBody>
                    <a:bodyPr/>
                    <a:lstStyle/>
                    <a:p>
                      <a:pPr lvl="0">
                        <a:buNone/>
                      </a:pPr>
                      <a:r>
                        <a:rPr lang="en-US" sz="320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Understand different types of animation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Introduction to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Differences between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9339217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Explore the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Discuss and demonstrate basic principles such as squash and stretch, timing.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Fundamental principles of animation like timing, squash and stretch, and anticipation.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2070757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Learn to design a storyboard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Teach how to layout a storyboard, </a:t>
                      </a:r>
                      <a:r>
                        <a:rPr lang="en-US" sz="900" err="1">
                          <a:effectLst/>
                          <a:latin typeface="Calibri"/>
                        </a:rPr>
                        <a:t>emphasising</a:t>
                      </a:r>
                      <a:r>
                        <a:rPr lang="en-US" sz="900" dirty="0">
                          <a:effectLst/>
                          <a:latin typeface="Calibri"/>
                        </a:rPr>
                        <a:t> the importance of story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Techniques in designing effective storyboards, importance of narrative structure in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25488316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Collaboratively plan a short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Groups plan their stop motion animation using their storyboards as a guide.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Collaboration techniques and project planning for multimedia projects.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104432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Produce a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Hands-on session where learners create a stop motion animation using the app.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Skills in using the Stop Motion app and practical experience in creating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4495238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Reflect and upload personal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Review of created animations and tutorial on uploading to their E-portfolio.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Reflective techniques on own work, experience in using digital platforms for showcasing work.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32312560"/>
                  </a:ext>
                </a:extLst>
              </a:tr>
              <a:tr h="190500">
                <a:tc rowSpan="6">
                  <a:txBody>
                    <a:bodyPr/>
                    <a:lstStyle/>
                    <a:p>
                      <a:pPr lvl="0">
                        <a:buNone/>
                      </a:pPr>
                      <a:r>
                        <a:rPr lang="en-US" sz="320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Animate and Basic Concepts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the Adobe Animate interface and tools. Basic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the Adobe Animate interface and basic animation terminology.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1621521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Understanding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Explore key framing and motion </a:t>
                      </a:r>
                      <a:r>
                        <a:rPr lang="en-US" sz="900" err="1">
                          <a:effectLst/>
                          <a:latin typeface="Calibri"/>
                        </a:rPr>
                        <a:t>tweening</a:t>
                      </a:r>
                      <a:r>
                        <a:rPr lang="en-US" sz="900" dirty="0">
                          <a:effectLst/>
                          <a:latin typeface="Calibri"/>
                        </a:rPr>
                        <a:t> in Adobe Animate. Create simple shapes and animate them using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create and manipulate key frames and tweens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6466396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Designing Characters and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character design and storyboard creation for their Alton Towers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Skills in designing characters and developing storyboards appropriate to a specified brief.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4667414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Creating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Using skills learned, students create a short animation sequence of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how to construct a scene and timeline within Adobe Animate to produce an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9880026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Premiere Pro and Editing Basics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Adobe Premiere Pro. Basics of video and audio editing.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Knowledge on importing animation into Premier Pro and basic editing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118605468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err="1">
                          <a:effectLst/>
                          <a:latin typeface="Calibri"/>
                        </a:rPr>
                        <a:t>Finalising</a:t>
                      </a:r>
                      <a:r>
                        <a:rPr lang="en-US" sz="900" dirty="0">
                          <a:effectLst/>
                          <a:latin typeface="Calibri"/>
                        </a:rPr>
                        <a:t> the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Students integrate audio, apply final edits, and export their finished animation promoting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a:t>
                      </a:r>
                      <a:r>
                        <a:rPr lang="en-US" sz="900" err="1">
                          <a:effectLst/>
                          <a:latin typeface="Calibri"/>
                        </a:rPr>
                        <a:t>finalise</a:t>
                      </a:r>
                      <a:r>
                        <a:rPr lang="en-US" sz="900" dirty="0">
                          <a:effectLst/>
                          <a:latin typeface="Calibri"/>
                        </a:rPr>
                        <a:t> an animation project with sound integration and prepare it for presentation or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514001940"/>
                  </a:ext>
                </a:extLst>
              </a:tr>
              <a:tr h="190500">
                <a:tc rowSpan="6">
                  <a:txBody>
                    <a:bodyPr/>
                    <a:lstStyle/>
                    <a:p>
                      <a:pPr lvl="0">
                        <a:buNone/>
                      </a:pPr>
                      <a:r>
                        <a:rPr lang="en-US" sz="320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Animate and basic animation principles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will learn about the interface of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Basics of Adobe Animate, including layout, tools, and fundamental animation principles.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27241639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Using the Bone Tool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Practical lesson on using the Bone Tool to create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use the Bone Tool to rig characters or objects for skeletal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5386330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Advanced Animation Techniques - Warp Tool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Learn to use the Warp Tool to manipulate and animate objects.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Techniques to effectively use the Warp Tool in Adobe Animate for refining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83737585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Creating Multiple Scenes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create multiple scenes and learn to transition between them.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and manage multiple scenes in an animation project for a seamless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363456823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Introduction to editing software and basic editing skills.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 skills in Adobe Premiere Pro, including importing clips, basic cuts and transitions.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572779862"/>
                  </a:ext>
                </a:extLst>
              </a:tr>
              <a:tr h="46303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Adding Sound and Credits in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err="1">
                          <a:effectLst/>
                          <a:latin typeface="Calibri"/>
                        </a:rPr>
                        <a:t>Finalising</a:t>
                      </a:r>
                      <a:r>
                        <a:rPr lang="en-US" sz="900" dirty="0">
                          <a:effectLst/>
                          <a:latin typeface="Calibri"/>
                        </a:rPr>
                        <a:t> the animation with sound effects and credits.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sound effects, music, and credits in Adobe Premiere Pro to enhance the final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025783407"/>
                  </a:ext>
                </a:extLst>
              </a:tr>
            </a:tbl>
          </a:graphicData>
        </a:graphic>
      </p:graphicFrame>
    </p:spTree>
    <p:extLst>
      <p:ext uri="{BB962C8B-B14F-4D97-AF65-F5344CB8AC3E}">
        <p14:creationId xmlns:p14="http://schemas.microsoft.com/office/powerpoint/2010/main" val="261583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US" sz="1800" b="1">
                <a:solidFill>
                  <a:srgbClr val="1F1F1F"/>
                </a:solidFill>
                <a:latin typeface="Arial"/>
                <a:cs typeface="Arial"/>
              </a:rPr>
              <a:t>Expressive Arts WMS:</a:t>
            </a:r>
            <a:endParaRPr lang="en-US" sz="1800">
              <a:solidFill>
                <a:srgbClr val="000000"/>
              </a:solidFill>
              <a:latin typeface="Arial"/>
              <a:cs typeface="Arial"/>
            </a:endParaRPr>
          </a:p>
          <a:p>
            <a:pPr>
              <a:lnSpc>
                <a:spcPct val="100000"/>
              </a:lnSpc>
              <a:spcBef>
                <a:spcPts val="0"/>
              </a:spcBef>
            </a:pPr>
            <a:r>
              <a:rPr lang="en-US" sz="2000" dirty="0">
                <a:solidFill>
                  <a:srgbClr val="1F1F1F"/>
                </a:solidFill>
                <a:latin typeface="Arial"/>
                <a:cs typeface="Arial"/>
              </a:rPr>
              <a:t>Creating combines skills and knowledge, drawing on the senses, inspiration and imagination.</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Ambitious, capable learners who</a:t>
            </a:r>
            <a:r>
              <a:rPr lang="en-GB" sz="1200" dirty="0">
                <a:solidFill>
                  <a:schemeClr val="tx1"/>
                </a:solidFill>
                <a:latin typeface="Calibri"/>
                <a:ea typeface="Calibri"/>
                <a:cs typeface="Calibri"/>
              </a:rPr>
              <a:t> </a:t>
            </a:r>
            <a:r>
              <a:rPr lang="en-GB" dirty="0">
                <a:solidFill>
                  <a:srgbClr val="1F1F1F"/>
                </a:solidFill>
                <a:latin typeface="Arial"/>
                <a:cs typeface="Arial"/>
              </a:rPr>
              <a:t>set themselves high standards and seek and enjoy challenge</a:t>
            </a:r>
            <a:endParaRPr lang="en-GB" dirty="0">
              <a:solidFill>
                <a:srgbClr val="000000"/>
              </a:solidFill>
              <a:latin typeface="Arial"/>
              <a:cs typeface="Arial"/>
            </a:endParaRPr>
          </a:p>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Ambitious, capable learners who</a:t>
            </a:r>
            <a:r>
              <a:rPr lang="en-GB" sz="1200" dirty="0">
                <a:solidFill>
                  <a:schemeClr val="tx1"/>
                </a:solidFill>
                <a:latin typeface="Calibri"/>
                <a:ea typeface="Calibri"/>
                <a:cs typeface="Calibri"/>
              </a:rPr>
              <a:t> use digital technologies creatively to communicate, find and analyse information, and are ready to learn throughout their lives. </a:t>
            </a:r>
          </a:p>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Enterprising, creative contributors who </a:t>
            </a:r>
            <a:r>
              <a:rPr lang="en-GB" sz="1200" dirty="0">
                <a:solidFill>
                  <a:schemeClr val="tx1"/>
                </a:solidFill>
                <a:latin typeface="Calibri"/>
                <a:ea typeface="Calibri"/>
                <a:cs typeface="Calibri"/>
              </a:rPr>
              <a:t>connect and apply their knowledge and skills to create ideas and products</a:t>
            </a:r>
            <a:endParaRPr lang="en-US" sz="1200" dirty="0">
              <a:solidFill>
                <a:schemeClr val="tx1"/>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 </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animation that meets the need of the brief and uses the correct animation 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nSpc>
                <a:spcPct val="100000"/>
              </a:lnSpc>
              <a:spcBef>
                <a:spcPts val="0"/>
              </a:spcBef>
            </a:pPr>
            <a:r>
              <a:rPr lang="en-GB" sz="1200">
                <a:solidFill>
                  <a:srgbClr val="000000"/>
                </a:solidFill>
                <a:latin typeface="Calibri"/>
                <a:ea typeface="Calibri"/>
                <a:cs typeface="Calibri"/>
              </a:rPr>
              <a:t>This learning is underpinned by the pedagogical principles, which state that good teaching and learning:</a:t>
            </a:r>
            <a:r>
              <a:rPr lang="en-US" sz="1200" dirty="0">
                <a:solidFill>
                  <a:srgbClr val="000000"/>
                </a:solidFill>
                <a:latin typeface="Calibri"/>
                <a:ea typeface="Calibri"/>
                <a:cs typeface="Calibri"/>
              </a:rPr>
              <a:t> </a:t>
            </a:r>
          </a:p>
          <a:p>
            <a:pPr marL="285750" indent="-285750">
              <a:lnSpc>
                <a:spcPct val="100000"/>
              </a:lnSpc>
              <a:spcBef>
                <a:spcPts val="0"/>
              </a:spcBef>
              <a:buFont typeface="Symbol,Sans-Serif"/>
              <a:buChar char="•"/>
            </a:pPr>
            <a:r>
              <a:rPr lang="en-US" sz="1200">
                <a:solidFill>
                  <a:srgbClr val="000000"/>
                </a:solidFill>
                <a:latin typeface="Calibri"/>
                <a:ea typeface="Calibri"/>
                <a:cs typeface="Calibri"/>
              </a:rPr>
              <a:t>Use of "</a:t>
            </a:r>
            <a:r>
              <a:rPr lang="en-US" sz="1200" b="1">
                <a:solidFill>
                  <a:srgbClr val="000000"/>
                </a:solidFill>
                <a:latin typeface="Calibri"/>
                <a:ea typeface="Calibri"/>
                <a:cs typeface="Calibri"/>
              </a:rPr>
              <a:t>Do now</a:t>
            </a:r>
            <a:r>
              <a:rPr lang="en-US" sz="1200">
                <a:solidFill>
                  <a:srgbClr val="000000"/>
                </a:solidFill>
                <a:latin typeface="Calibri"/>
                <a:ea typeface="Calibri"/>
                <a:cs typeface="Calibri"/>
              </a:rPr>
              <a:t>" to review prior skills and knowledge</a:t>
            </a:r>
          </a:p>
          <a:p>
            <a:pPr marL="285750" indent="-285750">
              <a:lnSpc>
                <a:spcPct val="100000"/>
              </a:lnSpc>
              <a:spcBef>
                <a:spcPts val="0"/>
              </a:spcBef>
              <a:buFont typeface="Symbol,Sans-Serif"/>
              <a:buChar char="•"/>
            </a:pPr>
            <a:r>
              <a:rPr lang="en-US" sz="1200">
                <a:solidFill>
                  <a:srgbClr val="000000"/>
                </a:solidFill>
                <a:latin typeface="Calibri"/>
                <a:ea typeface="Calibri"/>
                <a:cs typeface="Calibri"/>
              </a:rPr>
              <a:t>Use of </a:t>
            </a:r>
            <a:r>
              <a:rPr lang="en-US" sz="1200" b="1">
                <a:solidFill>
                  <a:srgbClr val="000000"/>
                </a:solidFill>
                <a:latin typeface="Calibri"/>
                <a:ea typeface="Calibri"/>
                <a:cs typeface="Calibri"/>
              </a:rPr>
              <a:t>oracy toolkit </a:t>
            </a:r>
            <a:r>
              <a:rPr lang="en-US" sz="1200">
                <a:solidFill>
                  <a:srgbClr val="000000"/>
                </a:solidFill>
                <a:latin typeface="Calibri"/>
                <a:ea typeface="Calibri"/>
                <a:cs typeface="Calibri"/>
              </a:rPr>
              <a:t>to promote discussion around copyright</a:t>
            </a:r>
          </a:p>
          <a:p>
            <a:pPr marL="285750" indent="-285750">
              <a:lnSpc>
                <a:spcPct val="100000"/>
              </a:lnSpc>
              <a:spcBef>
                <a:spcPts val="0"/>
              </a:spcBef>
              <a:buFont typeface="Symbol,Sans-Serif"/>
              <a:buChar char="•"/>
            </a:pPr>
            <a:r>
              <a:rPr lang="en-US" sz="1200" b="1">
                <a:solidFill>
                  <a:srgbClr val="000000"/>
                </a:solidFill>
                <a:latin typeface="Calibri"/>
                <a:ea typeface="Calibri"/>
                <a:cs typeface="Calibri"/>
              </a:rPr>
              <a:t>Assessment </a:t>
            </a:r>
            <a:r>
              <a:rPr lang="en-US" sz="1200">
                <a:solidFill>
                  <a:srgbClr val="000000"/>
                </a:solidFill>
                <a:latin typeface="Calibri"/>
                <a:ea typeface="Calibri"/>
                <a:cs typeface="Calibri"/>
              </a:rPr>
              <a:t>against negotiated success criteria</a:t>
            </a:r>
          </a:p>
          <a:p>
            <a:pPr marL="285750" indent="-285750">
              <a:lnSpc>
                <a:spcPct val="100000"/>
              </a:lnSpc>
              <a:spcBef>
                <a:spcPts val="0"/>
              </a:spcBef>
              <a:buFont typeface="Symbol,Sans-Serif"/>
              <a:buChar char="•"/>
            </a:pPr>
            <a:r>
              <a:rPr lang="en-US" sz="1200" b="1" dirty="0">
                <a:solidFill>
                  <a:srgbClr val="000000"/>
                </a:solidFill>
                <a:latin typeface="Calibri"/>
                <a:ea typeface="Calibri"/>
                <a:cs typeface="Calibri"/>
              </a:rPr>
              <a:t>Challenge </a:t>
            </a:r>
            <a:r>
              <a:rPr lang="en-US" sz="1200" dirty="0">
                <a:solidFill>
                  <a:srgbClr val="000000"/>
                </a:solidFill>
                <a:latin typeface="Calibri"/>
                <a:ea typeface="Calibri"/>
                <a:cs typeface="Calibri"/>
              </a:rPr>
              <a:t>through used advanced skills in animate such as layering, merging, use of correct file types, inserting appropriate images and file types.</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a:solidFill>
                  <a:srgbClr val="1F1F1F"/>
                </a:solidFill>
                <a:latin typeface="Arial"/>
                <a:cs typeface="Arial"/>
              </a:rPr>
              <a:t>Progression is likely to grow out of gradual use and re-use of known photoshop skills.</a:t>
            </a:r>
            <a:endParaRPr lang="en-US">
              <a:solidFill>
                <a:srgbClr val="000000"/>
              </a:solidFill>
              <a:latin typeface="Arial"/>
              <a:cs typeface="Arial"/>
            </a:endParaRPr>
          </a:p>
          <a:p>
            <a:pPr marL="285750" indent="-285750">
              <a:lnSpc>
                <a:spcPct val="100000"/>
              </a:lnSpc>
              <a:spcBef>
                <a:spcPts val="0"/>
              </a:spcBef>
              <a:buFont typeface="Arial,Sans-Serif"/>
              <a:buChar char="•"/>
            </a:pPr>
            <a:r>
              <a:rPr lang="en-GB">
                <a:solidFill>
                  <a:srgbClr val="1F1F1F"/>
                </a:solidFill>
                <a:latin typeface="Arial"/>
                <a:cs typeface="Arial"/>
              </a:rPr>
              <a:t>As learners make progress they increasingly evaluate and create more and more sophisticated creative work independently. </a:t>
            </a:r>
            <a:endParaRPr lang="en-GB">
              <a:solidFill>
                <a:srgbClr val="000000"/>
              </a:solidFill>
              <a:latin typeface="Arial"/>
              <a:cs typeface="Arial"/>
            </a:endParaRPr>
          </a:p>
          <a:p>
            <a:pPr marL="285750" indent="-285750">
              <a:lnSpc>
                <a:spcPct val="100000"/>
              </a:lnSpc>
              <a:spcBef>
                <a:spcPts val="0"/>
              </a:spcBef>
              <a:buFont typeface="Arial,Sans-Serif"/>
              <a:buChar char="•"/>
            </a:pPr>
            <a:r>
              <a:rPr lang="en-GB"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an animation.</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animation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animations.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lnSpc>
                <a:spcPct val="100000"/>
              </a:lnSpc>
              <a:spcBef>
                <a:spcPts val="0"/>
              </a:spcBef>
              <a:buChar char="•"/>
            </a:pPr>
            <a:r>
              <a:rPr lang="en-US" sz="1200" dirty="0">
                <a:solidFill>
                  <a:srgbClr val="1F1F1F"/>
                </a:solidFill>
                <a:latin typeface="Arial"/>
                <a:cs typeface="Arial"/>
              </a:rPr>
              <a:t>I can plan a digital task, identifying </a:t>
            </a:r>
            <a:r>
              <a:rPr lang="en-US" sz="1200">
                <a:solidFill>
                  <a:srgbClr val="1F1F1F"/>
                </a:solidFill>
                <a:latin typeface="Arial"/>
                <a:cs typeface="Arial"/>
              </a:rPr>
              <a:t>success criteria to support the process.</a:t>
            </a:r>
            <a:endParaRPr lang="en-US"/>
          </a:p>
          <a:p>
            <a:pPr marL="171450" indent="-171450">
              <a:lnSpc>
                <a:spcPct val="100000"/>
              </a:lnSpc>
              <a:spcBef>
                <a:spcPts val="0"/>
              </a:spcBef>
              <a:buChar char="•"/>
            </a:pPr>
            <a:r>
              <a:rPr lang="en-US" sz="1200" dirty="0">
                <a:solidFill>
                  <a:srgbClr val="1F1F1F"/>
                </a:solidFill>
                <a:latin typeface="Arial"/>
                <a:cs typeface="Arial"/>
              </a:rPr>
              <a:t>I can develop strategies for finding specific information/media using different </a:t>
            </a:r>
            <a:r>
              <a:rPr lang="en-US" sz="1200">
                <a:solidFill>
                  <a:srgbClr val="1F1F1F"/>
                </a:solidFill>
                <a:latin typeface="Arial"/>
                <a:cs typeface="Arial"/>
              </a:rPr>
              <a:t>techniques and keyword</a:t>
            </a:r>
            <a:endParaRPr lang="en-US" sz="1200" dirty="0">
              <a:solidFill>
                <a:srgbClr val="1F1F1F"/>
              </a:solidFill>
              <a:latin typeface="Arial"/>
              <a:cs typeface="Arial"/>
            </a:endParaRPr>
          </a:p>
          <a:p>
            <a:pPr marL="171450" indent="-171450">
              <a:lnSpc>
                <a:spcPct val="100000"/>
              </a:lnSpc>
              <a:spcBef>
                <a:spcPts val="0"/>
              </a:spcBef>
              <a:buChar char="•"/>
            </a:pPr>
            <a:r>
              <a:rPr lang="en-US" sz="1200">
                <a:solidFill>
                  <a:srgbClr val="1F1F1F"/>
                </a:solidFill>
                <a:latin typeface="Arial"/>
                <a:cs typeface="Arial"/>
              </a:rPr>
              <a:t>I can create, edit and organise multimedia components (text, images, sound, animation and video) in selected software as appropriate, such as:</a:t>
            </a:r>
            <a:endParaRPr lang="en-US"/>
          </a:p>
          <a:p>
            <a:pPr marL="285750" indent="-285750">
              <a:lnSpc>
                <a:spcPct val="100000"/>
              </a:lnSpc>
              <a:spcBef>
                <a:spcPts val="0"/>
              </a:spcBef>
              <a:buFont typeface="Arial"/>
              <a:buChar char="•"/>
            </a:pPr>
            <a:r>
              <a:rPr lang="en-US" sz="1200">
                <a:solidFill>
                  <a:srgbClr val="1F1F1F"/>
                </a:solidFill>
                <a:latin typeface="Arial"/>
                <a:cs typeface="Arial"/>
              </a:rPr>
              <a:t>text and images, </a:t>
            </a:r>
            <a:r>
              <a:rPr lang="en-US" sz="1200" i="1">
                <a:solidFill>
                  <a:srgbClr val="1F1F1F"/>
                </a:solidFill>
                <a:latin typeface="Arial"/>
                <a:cs typeface="Arial"/>
              </a:rPr>
              <a:t>e.g. change font type, size and style; highlight text to use cut, copy and paste; use bullet points; inserting images, crop and rotate</a:t>
            </a:r>
            <a:endParaRPr lang="en-US"/>
          </a:p>
          <a:p>
            <a:pPr marL="285750" indent="-285750">
              <a:lnSpc>
                <a:spcPct val="100000"/>
              </a:lnSpc>
              <a:spcBef>
                <a:spcPts val="0"/>
              </a:spcBef>
              <a:buFont typeface="Arial"/>
              <a:buChar char="•"/>
            </a:pPr>
            <a:r>
              <a:rPr lang="en-US" sz="1200">
                <a:solidFill>
                  <a:srgbClr val="1F1F1F"/>
                </a:solidFill>
                <a:latin typeface="Arial"/>
                <a:cs typeface="Arial"/>
              </a:rPr>
              <a:t>presentation, </a:t>
            </a:r>
            <a:r>
              <a:rPr lang="en-US" sz="1200" i="1">
                <a:solidFill>
                  <a:srgbClr val="1F1F1F"/>
                </a:solidFill>
                <a:latin typeface="Arial"/>
                <a:cs typeface="Arial"/>
              </a:rPr>
              <a:t>e.g. add hyperlink using highlight; copy and paste; add, delete and </a:t>
            </a:r>
            <a:r>
              <a:rPr lang="en-US" sz="1200" i="1" err="1">
                <a:solidFill>
                  <a:srgbClr val="1F1F1F"/>
                </a:solidFill>
                <a:latin typeface="Arial"/>
                <a:cs typeface="Arial"/>
              </a:rPr>
              <a:t>reorganise</a:t>
            </a:r>
            <a:r>
              <a:rPr lang="en-US" sz="1200" i="1">
                <a:solidFill>
                  <a:srgbClr val="1F1F1F"/>
                </a:solidFill>
                <a:latin typeface="Arial"/>
                <a:cs typeface="Arial"/>
              </a:rPr>
              <a:t> slides</a:t>
            </a:r>
            <a:r>
              <a:rPr lang="en-US" sz="1200">
                <a:solidFill>
                  <a:srgbClr val="1F1F1F"/>
                </a:solidFill>
                <a:latin typeface="Arial"/>
                <a:cs typeface="Arial"/>
              </a:rPr>
              <a:t>.</a:t>
            </a:r>
            <a:endParaRPr lang="en-US"/>
          </a:p>
          <a:p>
            <a:pPr marL="171450" indent="-171450">
              <a:lnSpc>
                <a:spcPct val="100000"/>
              </a:lnSpc>
              <a:spcBef>
                <a:spcPts val="0"/>
              </a:spcBef>
              <a:buChar char="•"/>
            </a:pPr>
            <a:r>
              <a:rPr lang="en-US" sz="1200">
                <a:solidFill>
                  <a:srgbClr val="1F1F1F"/>
                </a:solidFill>
                <a:latin typeface="Arial"/>
                <a:cs typeface="Arial"/>
              </a:rPr>
              <a:t>I can give an opinion about my own work and suggest improvements based on the success criteria.</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develop new skills in animation such as motion </a:t>
            </a:r>
            <a:r>
              <a:rPr lang="en-US" sz="1200" err="1">
                <a:solidFill>
                  <a:srgbClr val="000000"/>
                </a:solidFill>
                <a:latin typeface="Calibri"/>
                <a:ea typeface="Calibri"/>
                <a:cs typeface="Calibri"/>
              </a:rPr>
              <a:t>tweening</a:t>
            </a:r>
            <a:r>
              <a:rPr lang="en-US" sz="1200">
                <a:solidFill>
                  <a:srgbClr val="000000"/>
                </a:solidFill>
                <a:latin typeface="Calibri"/>
                <a:ea typeface="Calibri"/>
                <a:cs typeface="Calibri"/>
              </a:rPr>
              <a:t>, key frames, Fps, bone tool </a:t>
            </a:r>
            <a:r>
              <a:rPr lang="en-US" sz="1200" err="1">
                <a:solidFill>
                  <a:srgbClr val="000000"/>
                </a:solidFill>
                <a:latin typeface="Calibri"/>
                <a:ea typeface="Calibri"/>
                <a:cs typeface="Calibri"/>
              </a:rPr>
              <a:t>etc</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a:solidFill>
                  <a:srgbClr val="000000"/>
                </a:solidFill>
                <a:latin typeface="Calibri"/>
                <a:ea typeface="Calibri"/>
                <a:cs typeface="Calibri"/>
              </a:rPr>
              <a:t>Photoshop</a:t>
            </a:r>
          </a:p>
          <a:p>
            <a:pPr>
              <a:lnSpc>
                <a:spcPct val="100000"/>
              </a:lnSpc>
              <a:spcBef>
                <a:spcPts val="0"/>
              </a:spcBef>
            </a:pPr>
            <a:r>
              <a:rPr lang="en-US" sz="1200">
                <a:solidFill>
                  <a:srgbClr val="000000"/>
                </a:solidFill>
                <a:latin typeface="Calibri"/>
                <a:ea typeface="Calibri"/>
                <a:cs typeface="Calibri"/>
              </a:rPr>
              <a:t>Edit</a:t>
            </a:r>
          </a:p>
          <a:p>
            <a:pPr>
              <a:lnSpc>
                <a:spcPct val="100000"/>
              </a:lnSpc>
              <a:spcBef>
                <a:spcPts val="0"/>
              </a:spcBef>
            </a:pPr>
            <a:r>
              <a:rPr lang="en-US" sz="1200">
                <a:solidFill>
                  <a:srgbClr val="000000"/>
                </a:solidFill>
                <a:latin typeface="Calibri"/>
                <a:ea typeface="Calibri"/>
                <a:cs typeface="Calibri"/>
              </a:rPr>
              <a:t>Create</a:t>
            </a:r>
          </a:p>
          <a:p>
            <a:pPr>
              <a:lnSpc>
                <a:spcPct val="100000"/>
              </a:lnSpc>
              <a:spcBef>
                <a:spcPts val="0"/>
              </a:spcBef>
            </a:pPr>
            <a:r>
              <a:rPr lang="en-US" sz="1200">
                <a:solidFill>
                  <a:srgbClr val="000000"/>
                </a:solidFill>
                <a:latin typeface="Calibri"/>
                <a:ea typeface="Calibri"/>
                <a:cs typeface="Calibri"/>
              </a:rPr>
              <a:t>Save</a:t>
            </a:r>
          </a:p>
          <a:p>
            <a:pPr>
              <a:lnSpc>
                <a:spcPct val="100000"/>
              </a:lnSpc>
              <a:spcBef>
                <a:spcPts val="0"/>
              </a:spcBef>
            </a:pPr>
            <a:r>
              <a:rPr lang="en-US" sz="1200">
                <a:solidFill>
                  <a:srgbClr val="000000"/>
                </a:solidFill>
                <a:latin typeface="Calibri"/>
                <a:ea typeface="Calibri"/>
                <a:cs typeface="Calibri"/>
              </a:rPr>
              <a:t>File Type</a:t>
            </a:r>
          </a:p>
          <a:p>
            <a:pPr>
              <a:lnSpc>
                <a:spcPct val="100000"/>
              </a:lnSpc>
              <a:spcBef>
                <a:spcPts val="0"/>
              </a:spcBef>
            </a:pPr>
            <a:r>
              <a:rPr lang="en-US" sz="1200">
                <a:solidFill>
                  <a:srgbClr val="000000"/>
                </a:solidFill>
                <a:latin typeface="Calibri"/>
                <a:ea typeface="Calibri"/>
                <a:cs typeface="Calibri"/>
              </a:rPr>
              <a:t>Transparency</a:t>
            </a:r>
          </a:p>
          <a:p>
            <a:pPr>
              <a:lnSpc>
                <a:spcPct val="100000"/>
              </a:lnSpc>
              <a:spcBef>
                <a:spcPts val="0"/>
              </a:spcBef>
            </a:pPr>
            <a:r>
              <a:rPr lang="en-US" sz="1200">
                <a:solidFill>
                  <a:srgbClr val="000000"/>
                </a:solidFill>
                <a:latin typeface="Calibri"/>
                <a:ea typeface="Calibri"/>
                <a:cs typeface="Calibri"/>
              </a:rPr>
              <a:t>Editing software</a:t>
            </a:r>
          </a:p>
          <a:p>
            <a:pPr>
              <a:lnSpc>
                <a:spcPct val="100000"/>
              </a:lnSpc>
              <a:spcBef>
                <a:spcPts val="0"/>
              </a:spcBef>
            </a:pPr>
            <a:r>
              <a:rPr lang="en-US" sz="1200">
                <a:solidFill>
                  <a:srgbClr val="000000"/>
                </a:solidFill>
                <a:latin typeface="Calibri"/>
                <a:ea typeface="Calibri"/>
                <a:cs typeface="Calibri"/>
              </a:rPr>
              <a:t>Target audience</a:t>
            </a:r>
          </a:p>
          <a:p>
            <a:pPr>
              <a:lnSpc>
                <a:spcPct val="100000"/>
              </a:lnSpc>
              <a:spcBef>
                <a:spcPts val="0"/>
              </a:spcBef>
            </a:pPr>
            <a:r>
              <a:rPr lang="en-US" sz="1200">
                <a:solidFill>
                  <a:srgbClr val="000000"/>
                </a:solidFill>
                <a:latin typeface="Calibri"/>
                <a:ea typeface="Calibri"/>
                <a:cs typeface="Calibri"/>
              </a:rPr>
              <a:t>Key frame</a:t>
            </a:r>
          </a:p>
          <a:p>
            <a:pPr>
              <a:lnSpc>
                <a:spcPct val="100000"/>
              </a:lnSpc>
              <a:spcBef>
                <a:spcPts val="0"/>
              </a:spcBef>
            </a:pPr>
            <a:r>
              <a:rPr lang="en-US" sz="1200">
                <a:solidFill>
                  <a:srgbClr val="000000"/>
                </a:solidFill>
                <a:latin typeface="Calibri"/>
                <a:ea typeface="Calibri"/>
                <a:cs typeface="Calibri"/>
              </a:rPr>
              <a:t>Import</a:t>
            </a:r>
          </a:p>
          <a:p>
            <a:pPr>
              <a:lnSpc>
                <a:spcPct val="100000"/>
              </a:lnSpc>
              <a:spcBef>
                <a:spcPts val="0"/>
              </a:spcBef>
            </a:pPr>
            <a:r>
              <a:rPr lang="en-US" sz="1200">
                <a:solidFill>
                  <a:srgbClr val="000000"/>
                </a:solidFill>
                <a:latin typeface="Calibri"/>
                <a:ea typeface="Calibri"/>
                <a:cs typeface="Calibri"/>
              </a:rPr>
              <a:t>Export</a:t>
            </a:r>
          </a:p>
          <a:p>
            <a:pPr>
              <a:lnSpc>
                <a:spcPct val="100000"/>
              </a:lnSpc>
              <a:spcBef>
                <a:spcPts val="0"/>
              </a:spcBef>
            </a:pPr>
            <a:r>
              <a:rPr lang="en-US" sz="1200">
                <a:solidFill>
                  <a:srgbClr val="000000"/>
                </a:solidFill>
                <a:latin typeface="Calibri"/>
                <a:ea typeface="Calibri"/>
                <a:cs typeface="Calibri"/>
              </a:rPr>
              <a:t>Copyright</a:t>
            </a:r>
          </a:p>
          <a:p>
            <a:pPr>
              <a:lnSpc>
                <a:spcPct val="100000"/>
              </a:lnSpc>
              <a:spcBef>
                <a:spcPts val="0"/>
              </a:spcBef>
            </a:pPr>
            <a:r>
              <a:rPr lang="en-US" sz="1200">
                <a:solidFill>
                  <a:srgbClr val="000000"/>
                </a:solidFill>
                <a:latin typeface="Calibri"/>
                <a:ea typeface="Calibri"/>
                <a:cs typeface="Calibri"/>
              </a:rPr>
              <a:t>Bias</a:t>
            </a:r>
          </a:p>
          <a:p>
            <a:pPr>
              <a:lnSpc>
                <a:spcPct val="100000"/>
              </a:lnSpc>
              <a:spcBef>
                <a:spcPts val="0"/>
              </a:spcBef>
            </a:pPr>
            <a:r>
              <a:rPr lang="en-US" sz="1200">
                <a:solidFill>
                  <a:srgbClr val="000000"/>
                </a:solidFill>
                <a:latin typeface="Calibri"/>
                <a:ea typeface="Calibri"/>
                <a:cs typeface="Calibri"/>
              </a:rPr>
              <a:t>Motion Tween</a:t>
            </a:r>
          </a:p>
          <a:p>
            <a:pPr>
              <a:lnSpc>
                <a:spcPct val="100000"/>
              </a:lnSpc>
              <a:spcBef>
                <a:spcPts val="0"/>
              </a:spcBef>
            </a:pPr>
            <a:r>
              <a:rPr lang="en-US" sz="1200">
                <a:solidFill>
                  <a:srgbClr val="000000"/>
                </a:solidFill>
                <a:latin typeface="Calibri"/>
                <a:ea typeface="Calibri"/>
                <a:cs typeface="Calibri"/>
              </a:rPr>
              <a:t>Bone Tool</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animation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67</cp:revision>
  <dcterms:created xsi:type="dcterms:W3CDTF">2024-02-26T09:08:58Z</dcterms:created>
  <dcterms:modified xsi:type="dcterms:W3CDTF">2024-07-01T13:44:38Z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