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86" r:id="rId7"/>
    <p:sldId id="281" r:id="rId8"/>
    <p:sldId id="287" r:id="rId9"/>
    <p:sldId id="280" r:id="rId10"/>
    <p:sldId id="278" r:id="rId11"/>
    <p:sldId id="279" r:id="rId12"/>
    <p:sldId id="282" r:id="rId13"/>
    <p:sldId id="284" r:id="rId14"/>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758"/>
    <a:srgbClr val="ECECEC"/>
    <a:srgbClr val="6EAF82"/>
    <a:srgbClr val="ED5A3E"/>
    <a:srgbClr val="3A93A9"/>
    <a:srgbClr val="FFDA68"/>
    <a:srgbClr val="FB9F5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601351-142F-4E04-88E2-1F9AD939FC00}" v="2" dt="2024-07-01T11:54:51.650"/>
    <p1510:client id="{7F7A3C1C-A938-84C5-2797-E0B7169B20C5}" v="8" dt="2024-07-01T13:48:13.8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Davis" userId="S::kelly.davis@connahsquayhs.org.uk::096ba659-84af-4938-bb69-cbee8d6cfa26" providerId="AD" clId="Web-{26D0EE00-1008-DA00-B2BA-951ADB7D69A0}"/>
    <pc:docChg chg="modSld">
      <pc:chgData name="Kelly Davis" userId="S::kelly.davis@connahsquayhs.org.uk::096ba659-84af-4938-bb69-cbee8d6cfa26" providerId="AD" clId="Web-{26D0EE00-1008-DA00-B2BA-951ADB7D69A0}" dt="2024-04-05T19:04:11.187" v="7" actId="1076"/>
      <pc:docMkLst>
        <pc:docMk/>
      </pc:docMkLst>
      <pc:sldChg chg="addSp modSp">
        <pc:chgData name="Kelly Davis" userId="S::kelly.davis@connahsquayhs.org.uk::096ba659-84af-4938-bb69-cbee8d6cfa26" providerId="AD" clId="Web-{26D0EE00-1008-DA00-B2BA-951ADB7D69A0}" dt="2024-04-05T19:04:11.187" v="7" actId="1076"/>
        <pc:sldMkLst>
          <pc:docMk/>
          <pc:sldMk cId="3948252949" sldId="286"/>
        </pc:sldMkLst>
        <pc:picChg chg="add mod">
          <ac:chgData name="Kelly Davis" userId="S::kelly.davis@connahsquayhs.org.uk::096ba659-84af-4938-bb69-cbee8d6cfa26" providerId="AD" clId="Web-{26D0EE00-1008-DA00-B2BA-951ADB7D69A0}" dt="2024-04-05T19:04:04.015" v="4" actId="1076"/>
          <ac:picMkLst>
            <pc:docMk/>
            <pc:sldMk cId="3948252949" sldId="286"/>
            <ac:picMk id="7" creationId="{251F7B53-6FA6-585E-46E4-FFC01832A01B}"/>
          </ac:picMkLst>
        </pc:picChg>
        <pc:picChg chg="mod">
          <ac:chgData name="Kelly Davis" userId="S::kelly.davis@connahsquayhs.org.uk::096ba659-84af-4938-bb69-cbee8d6cfa26" providerId="AD" clId="Web-{26D0EE00-1008-DA00-B2BA-951ADB7D69A0}" dt="2024-04-05T19:04:07.655" v="6" actId="14100"/>
          <ac:picMkLst>
            <pc:docMk/>
            <pc:sldMk cId="3948252949" sldId="286"/>
            <ac:picMk id="9" creationId="{266EE213-DA22-5B3D-A5B0-8BA25942850B}"/>
          </ac:picMkLst>
        </pc:picChg>
        <pc:picChg chg="mod">
          <ac:chgData name="Kelly Davis" userId="S::kelly.davis@connahsquayhs.org.uk::096ba659-84af-4938-bb69-cbee8d6cfa26" providerId="AD" clId="Web-{26D0EE00-1008-DA00-B2BA-951ADB7D69A0}" dt="2024-04-05T19:04:11.187" v="7" actId="1076"/>
          <ac:picMkLst>
            <pc:docMk/>
            <pc:sldMk cId="3948252949" sldId="286"/>
            <ac:picMk id="10" creationId="{E565E5B6-5308-3AA0-64B6-59302EFD038F}"/>
          </ac:picMkLst>
        </pc:picChg>
      </pc:sldChg>
    </pc:docChg>
  </pc:docChgLst>
  <pc:docChgLst>
    <pc:chgData name="Sian Davies" userId="S::sian.davies@connahsquayhs.org.uk::5e1bb527-8a04-4f10-b1b9-a8041d4d7767" providerId="AD" clId="Web-{7F7A3C1C-A938-84C5-2797-E0B7169B20C5}"/>
    <pc:docChg chg="addSld delSld modSld">
      <pc:chgData name="Sian Davies" userId="S::sian.davies@connahsquayhs.org.uk::5e1bb527-8a04-4f10-b1b9-a8041d4d7767" providerId="AD" clId="Web-{7F7A3C1C-A938-84C5-2797-E0B7169B20C5}" dt="2024-07-01T13:48:13.828" v="7"/>
      <pc:docMkLst>
        <pc:docMk/>
      </pc:docMkLst>
      <pc:sldChg chg="addSp delSp modSp">
        <pc:chgData name="Sian Davies" userId="S::sian.davies@connahsquayhs.org.uk::5e1bb527-8a04-4f10-b1b9-a8041d4d7767" providerId="AD" clId="Web-{7F7A3C1C-A938-84C5-2797-E0B7169B20C5}" dt="2024-07-01T13:47:35.655" v="4" actId="14100"/>
        <pc:sldMkLst>
          <pc:docMk/>
          <pc:sldMk cId="3122446814" sldId="281"/>
        </pc:sldMkLst>
        <pc:spChg chg="mod">
          <ac:chgData name="Sian Davies" userId="S::sian.davies@connahsquayhs.org.uk::5e1bb527-8a04-4f10-b1b9-a8041d4d7767" providerId="AD" clId="Web-{7F7A3C1C-A938-84C5-2797-E0B7169B20C5}" dt="2024-07-01T13:47:32.405" v="3" actId="14100"/>
          <ac:spMkLst>
            <pc:docMk/>
            <pc:sldMk cId="3122446814" sldId="281"/>
            <ac:spMk id="2" creationId="{C8A5A3AB-29F2-8D94-41F2-D482551BC57C}"/>
          </ac:spMkLst>
        </pc:spChg>
        <pc:spChg chg="mod">
          <ac:chgData name="Sian Davies" userId="S::sian.davies@connahsquayhs.org.uk::5e1bb527-8a04-4f10-b1b9-a8041d4d7767" providerId="AD" clId="Web-{7F7A3C1C-A938-84C5-2797-E0B7169B20C5}" dt="2024-07-01T13:47:35.655" v="4" actId="14100"/>
          <ac:spMkLst>
            <pc:docMk/>
            <pc:sldMk cId="3122446814" sldId="281"/>
            <ac:spMk id="3" creationId="{CE6D4E93-F28E-CF6E-949C-A1757BDC9633}"/>
          </ac:spMkLst>
        </pc:spChg>
        <pc:spChg chg="del">
          <ac:chgData name="Sian Davies" userId="S::sian.davies@connahsquayhs.org.uk::5e1bb527-8a04-4f10-b1b9-a8041d4d7767" providerId="AD" clId="Web-{7F7A3C1C-A938-84C5-2797-E0B7169B20C5}" dt="2024-07-01T13:47:27.264" v="0"/>
          <ac:spMkLst>
            <pc:docMk/>
            <pc:sldMk cId="3122446814" sldId="281"/>
            <ac:spMk id="4" creationId="{A0DCDB6C-1C66-8A65-DDEF-2800BCE839BE}"/>
          </ac:spMkLst>
        </pc:spChg>
        <pc:spChg chg="del">
          <ac:chgData name="Sian Davies" userId="S::sian.davies@connahsquayhs.org.uk::5e1bb527-8a04-4f10-b1b9-a8041d4d7767" providerId="AD" clId="Web-{7F7A3C1C-A938-84C5-2797-E0B7169B20C5}" dt="2024-07-01T13:47:30.092" v="2"/>
          <ac:spMkLst>
            <pc:docMk/>
            <pc:sldMk cId="3122446814" sldId="281"/>
            <ac:spMk id="5" creationId="{FE4E8A25-88BA-AB67-6310-45508AB4D528}"/>
          </ac:spMkLst>
        </pc:spChg>
        <pc:spChg chg="add del mod">
          <ac:chgData name="Sian Davies" userId="S::sian.davies@connahsquayhs.org.uk::5e1bb527-8a04-4f10-b1b9-a8041d4d7767" providerId="AD" clId="Web-{7F7A3C1C-A938-84C5-2797-E0B7169B20C5}" dt="2024-07-01T13:47:29.186" v="1"/>
          <ac:spMkLst>
            <pc:docMk/>
            <pc:sldMk cId="3122446814" sldId="281"/>
            <ac:spMk id="7" creationId="{4A92EC37-2C60-FFE8-AF9D-C7BF9361D52B}"/>
          </ac:spMkLst>
        </pc:spChg>
      </pc:sldChg>
      <pc:sldChg chg="add">
        <pc:chgData name="Sian Davies" userId="S::sian.davies@connahsquayhs.org.uk::5e1bb527-8a04-4f10-b1b9-a8041d4d7767" providerId="AD" clId="Web-{7F7A3C1C-A938-84C5-2797-E0B7169B20C5}" dt="2024-07-01T13:48:13.828" v="7"/>
        <pc:sldMkLst>
          <pc:docMk/>
          <pc:sldMk cId="2615830448" sldId="287"/>
        </pc:sldMkLst>
      </pc:sldChg>
      <pc:sldChg chg="add del">
        <pc:chgData name="Sian Davies" userId="S::sian.davies@connahsquayhs.org.uk::5e1bb527-8a04-4f10-b1b9-a8041d4d7767" providerId="AD" clId="Web-{7F7A3C1C-A938-84C5-2797-E0B7169B20C5}" dt="2024-07-01T13:47:49.718" v="6"/>
        <pc:sldMkLst>
          <pc:docMk/>
          <pc:sldMk cId="4292631151" sldId="287"/>
        </pc:sldMkLst>
      </pc:sldChg>
    </pc:docChg>
  </pc:docChgLst>
  <pc:docChgLst>
    <pc:chgData name="Hayley Wentel" userId="S::hayley.wentel@connahsquayhs.org.uk::88a8e3f5-b939-4634-a361-b74f35b5778d" providerId="AD" clId="Web-{5C8CD06A-0D4E-DBD0-6B9E-C9A3E7234585}"/>
    <pc:docChg chg="modSld">
      <pc:chgData name="Hayley Wentel" userId="S::hayley.wentel@connahsquayhs.org.uk::88a8e3f5-b939-4634-a361-b74f35b5778d" providerId="AD" clId="Web-{5C8CD06A-0D4E-DBD0-6B9E-C9A3E7234585}" dt="2024-06-28T12:24:45.479" v="10" actId="20577"/>
      <pc:docMkLst>
        <pc:docMk/>
      </pc:docMkLst>
      <pc:sldChg chg="modSp">
        <pc:chgData name="Hayley Wentel" userId="S::hayley.wentel@connahsquayhs.org.uk::88a8e3f5-b939-4634-a361-b74f35b5778d" providerId="AD" clId="Web-{5C8CD06A-0D4E-DBD0-6B9E-C9A3E7234585}" dt="2024-06-28T12:24:45.479" v="10" actId="20577"/>
        <pc:sldMkLst>
          <pc:docMk/>
          <pc:sldMk cId="3785915959" sldId="282"/>
        </pc:sldMkLst>
        <pc:spChg chg="mod">
          <ac:chgData name="Hayley Wentel" userId="S::hayley.wentel@connahsquayhs.org.uk::88a8e3f5-b939-4634-a361-b74f35b5778d" providerId="AD" clId="Web-{5C8CD06A-0D4E-DBD0-6B9E-C9A3E7234585}" dt="2024-06-28T12:24:45.479" v="10" actId="20577"/>
          <ac:spMkLst>
            <pc:docMk/>
            <pc:sldMk cId="3785915959" sldId="282"/>
            <ac:spMk id="2" creationId="{FF1F1BCE-76F1-3B00-C414-643188F0671E}"/>
          </ac:spMkLst>
        </pc:spChg>
      </pc:sldChg>
      <pc:sldChg chg="modSp">
        <pc:chgData name="Hayley Wentel" userId="S::hayley.wentel@connahsquayhs.org.uk::88a8e3f5-b939-4634-a361-b74f35b5778d" providerId="AD" clId="Web-{5C8CD06A-0D4E-DBD0-6B9E-C9A3E7234585}" dt="2024-06-28T12:16:56.748" v="1" actId="20577"/>
        <pc:sldMkLst>
          <pc:docMk/>
          <pc:sldMk cId="3948252949" sldId="286"/>
        </pc:sldMkLst>
        <pc:spChg chg="mod">
          <ac:chgData name="Hayley Wentel" userId="S::hayley.wentel@connahsquayhs.org.uk::88a8e3f5-b939-4634-a361-b74f35b5778d" providerId="AD" clId="Web-{5C8CD06A-0D4E-DBD0-6B9E-C9A3E7234585}" dt="2024-06-28T12:16:56.748" v="1" actId="20577"/>
          <ac:spMkLst>
            <pc:docMk/>
            <pc:sldMk cId="3948252949" sldId="286"/>
            <ac:spMk id="2" creationId="{00000000-0000-0000-0000-000000000000}"/>
          </ac:spMkLst>
        </pc:spChg>
      </pc:sldChg>
    </pc:docChg>
  </pc:docChgLst>
  <pc:docChgLst>
    <pc:chgData clId="Web-{6D163559-E493-BEF4-AD95-5B0FA004E6C9}"/>
    <pc:docChg chg="modSld">
      <pc:chgData name="" userId="" providerId="" clId="Web-{6D163559-E493-BEF4-AD95-5B0FA004E6C9}" dt="2024-05-29T04:32:40.163" v="5" actId="20577"/>
      <pc:docMkLst>
        <pc:docMk/>
      </pc:docMkLst>
      <pc:sldChg chg="modSp">
        <pc:chgData name="" userId="" providerId="" clId="Web-{6D163559-E493-BEF4-AD95-5B0FA004E6C9}" dt="2024-05-29T04:32:40.163" v="5" actId="20577"/>
        <pc:sldMkLst>
          <pc:docMk/>
          <pc:sldMk cId="3948252949" sldId="286"/>
        </pc:sldMkLst>
        <pc:spChg chg="mod">
          <ac:chgData name="" userId="" providerId="" clId="Web-{6D163559-E493-BEF4-AD95-5B0FA004E6C9}" dt="2024-05-29T04:32:37.476" v="0" actId="20577"/>
          <ac:spMkLst>
            <pc:docMk/>
            <pc:sldMk cId="3948252949" sldId="286"/>
            <ac:spMk id="2" creationId="{00000000-0000-0000-0000-000000000000}"/>
          </ac:spMkLst>
        </pc:spChg>
        <pc:spChg chg="mod">
          <ac:chgData name="" userId="" providerId="" clId="Web-{6D163559-E493-BEF4-AD95-5B0FA004E6C9}" dt="2024-05-29T04:32:40.163" v="5" actId="20577"/>
          <ac:spMkLst>
            <pc:docMk/>
            <pc:sldMk cId="3948252949" sldId="286"/>
            <ac:spMk id="4" creationId="{00000000-0000-0000-0000-000000000000}"/>
          </ac:spMkLst>
        </pc:spChg>
      </pc:sldChg>
    </pc:docChg>
  </pc:docChgLst>
  <pc:docChgLst>
    <pc:chgData name="Kelly Davis" userId="S::kelly.davis@connahsquayhs.org.uk::096ba659-84af-4938-bb69-cbee8d6cfa26" providerId="AD" clId="Web-{6D163559-E493-BEF4-AD95-5B0FA004E6C9}"/>
    <pc:docChg chg="modSld">
      <pc:chgData name="Kelly Davis" userId="S::kelly.davis@connahsquayhs.org.uk::096ba659-84af-4938-bb69-cbee8d6cfa26" providerId="AD" clId="Web-{6D163559-E493-BEF4-AD95-5B0FA004E6C9}" dt="2024-05-29T04:34:54.886" v="33" actId="20577"/>
      <pc:docMkLst>
        <pc:docMk/>
      </pc:docMkLst>
      <pc:sldChg chg="modSp">
        <pc:chgData name="Kelly Davis" userId="S::kelly.davis@connahsquayhs.org.uk::096ba659-84af-4938-bb69-cbee8d6cfa26" providerId="AD" clId="Web-{6D163559-E493-BEF4-AD95-5B0FA004E6C9}" dt="2024-05-29T04:33:40.430" v="10" actId="20577"/>
        <pc:sldMkLst>
          <pc:docMk/>
          <pc:sldMk cId="1981651252" sldId="278"/>
        </pc:sldMkLst>
        <pc:spChg chg="mod">
          <ac:chgData name="Kelly Davis" userId="S::kelly.davis@connahsquayhs.org.uk::096ba659-84af-4938-bb69-cbee8d6cfa26" providerId="AD" clId="Web-{6D163559-E493-BEF4-AD95-5B0FA004E6C9}" dt="2024-05-29T04:33:07.258" v="4" actId="20577"/>
          <ac:spMkLst>
            <pc:docMk/>
            <pc:sldMk cId="1981651252" sldId="278"/>
            <ac:spMk id="2" creationId="{B77F1C2E-7359-4E67-E2F1-060331D23AB7}"/>
          </ac:spMkLst>
        </pc:spChg>
        <pc:spChg chg="mod">
          <ac:chgData name="Kelly Davis" userId="S::kelly.davis@connahsquayhs.org.uk::096ba659-84af-4938-bb69-cbee8d6cfa26" providerId="AD" clId="Web-{6D163559-E493-BEF4-AD95-5B0FA004E6C9}" dt="2024-05-29T04:33:33.008" v="8" actId="20577"/>
          <ac:spMkLst>
            <pc:docMk/>
            <pc:sldMk cId="1981651252" sldId="278"/>
            <ac:spMk id="7" creationId="{2E5624FB-155B-4395-46B6-A4D8F5D58C9A}"/>
          </ac:spMkLst>
        </pc:spChg>
        <pc:spChg chg="mod">
          <ac:chgData name="Kelly Davis" userId="S::kelly.davis@connahsquayhs.org.uk::096ba659-84af-4938-bb69-cbee8d6cfa26" providerId="AD" clId="Web-{6D163559-E493-BEF4-AD95-5B0FA004E6C9}" dt="2024-05-29T04:33:40.430" v="10" actId="20577"/>
          <ac:spMkLst>
            <pc:docMk/>
            <pc:sldMk cId="1981651252" sldId="278"/>
            <ac:spMk id="8" creationId="{D9F63377-DD1C-4BBD-5D28-6BF14622536D}"/>
          </ac:spMkLst>
        </pc:spChg>
      </pc:sldChg>
      <pc:sldChg chg="modSp">
        <pc:chgData name="Kelly Davis" userId="S::kelly.davis@connahsquayhs.org.uk::096ba659-84af-4938-bb69-cbee8d6cfa26" providerId="AD" clId="Web-{6D163559-E493-BEF4-AD95-5B0FA004E6C9}" dt="2024-05-29T04:34:12.494" v="20" actId="20577"/>
        <pc:sldMkLst>
          <pc:docMk/>
          <pc:sldMk cId="2744657230" sldId="279"/>
        </pc:sldMkLst>
        <pc:spChg chg="mod">
          <ac:chgData name="Kelly Davis" userId="S::kelly.davis@connahsquayhs.org.uk::096ba659-84af-4938-bb69-cbee8d6cfa26" providerId="AD" clId="Web-{6D163559-E493-BEF4-AD95-5B0FA004E6C9}" dt="2024-05-29T04:33:46.931" v="12" actId="20577"/>
          <ac:spMkLst>
            <pc:docMk/>
            <pc:sldMk cId="2744657230" sldId="279"/>
            <ac:spMk id="2" creationId="{C65EE8F8-148F-B99E-40FA-43CE497387F7}"/>
          </ac:spMkLst>
        </pc:spChg>
        <pc:spChg chg="mod">
          <ac:chgData name="Kelly Davis" userId="S::kelly.davis@connahsquayhs.org.uk::096ba659-84af-4938-bb69-cbee8d6cfa26" providerId="AD" clId="Web-{6D163559-E493-BEF4-AD95-5B0FA004E6C9}" dt="2024-05-29T04:33:53.118" v="14" actId="20577"/>
          <ac:spMkLst>
            <pc:docMk/>
            <pc:sldMk cId="2744657230" sldId="279"/>
            <ac:spMk id="4" creationId="{74C831F6-864D-BABA-AF92-E2DAAB3A976C}"/>
          </ac:spMkLst>
        </pc:spChg>
        <pc:spChg chg="mod">
          <ac:chgData name="Kelly Davis" userId="S::kelly.davis@connahsquayhs.org.uk::096ba659-84af-4938-bb69-cbee8d6cfa26" providerId="AD" clId="Web-{6D163559-E493-BEF4-AD95-5B0FA004E6C9}" dt="2024-05-29T04:33:58.993" v="16" actId="20577"/>
          <ac:spMkLst>
            <pc:docMk/>
            <pc:sldMk cId="2744657230" sldId="279"/>
            <ac:spMk id="6" creationId="{BBFAC2B0-088A-A742-E984-08816EB2A534}"/>
          </ac:spMkLst>
        </pc:spChg>
        <pc:spChg chg="mod">
          <ac:chgData name="Kelly Davis" userId="S::kelly.davis@connahsquayhs.org.uk::096ba659-84af-4938-bb69-cbee8d6cfa26" providerId="AD" clId="Web-{6D163559-E493-BEF4-AD95-5B0FA004E6C9}" dt="2024-05-29T04:34:05.494" v="18" actId="20577"/>
          <ac:spMkLst>
            <pc:docMk/>
            <pc:sldMk cId="2744657230" sldId="279"/>
            <ac:spMk id="9" creationId="{FAC0EE1F-6170-8836-2429-E17EDAC6A750}"/>
          </ac:spMkLst>
        </pc:spChg>
        <pc:spChg chg="mod">
          <ac:chgData name="Kelly Davis" userId="S::kelly.davis@connahsquayhs.org.uk::096ba659-84af-4938-bb69-cbee8d6cfa26" providerId="AD" clId="Web-{6D163559-E493-BEF4-AD95-5B0FA004E6C9}" dt="2024-05-29T04:34:12.494" v="20" actId="20577"/>
          <ac:spMkLst>
            <pc:docMk/>
            <pc:sldMk cId="2744657230" sldId="279"/>
            <ac:spMk id="11" creationId="{BE434E36-C7AA-5216-328F-AB4594226D84}"/>
          </ac:spMkLst>
        </pc:spChg>
      </pc:sldChg>
      <pc:sldChg chg="modSp">
        <pc:chgData name="Kelly Davis" userId="S::kelly.davis@connahsquayhs.org.uk::096ba659-84af-4938-bb69-cbee8d6cfa26" providerId="AD" clId="Web-{6D163559-E493-BEF4-AD95-5B0FA004E6C9}" dt="2024-05-29T04:32:58.586" v="2" actId="20577"/>
        <pc:sldMkLst>
          <pc:docMk/>
          <pc:sldMk cId="2458432041" sldId="280"/>
        </pc:sldMkLst>
        <pc:spChg chg="mod">
          <ac:chgData name="Kelly Davis" userId="S::kelly.davis@connahsquayhs.org.uk::096ba659-84af-4938-bb69-cbee8d6cfa26" providerId="AD" clId="Web-{6D163559-E493-BEF4-AD95-5B0FA004E6C9}" dt="2024-05-29T04:32:58.586" v="2" actId="20577"/>
          <ac:spMkLst>
            <pc:docMk/>
            <pc:sldMk cId="2458432041" sldId="280"/>
            <ac:spMk id="2" creationId="{92C753A5-51E1-7A44-E9A0-95DE87F723AA}"/>
          </ac:spMkLst>
        </pc:spChg>
      </pc:sldChg>
      <pc:sldChg chg="modSp">
        <pc:chgData name="Kelly Davis" userId="S::kelly.davis@connahsquayhs.org.uk::096ba659-84af-4938-bb69-cbee8d6cfa26" providerId="AD" clId="Web-{6D163559-E493-BEF4-AD95-5B0FA004E6C9}" dt="2024-05-29T04:34:31.729" v="24" actId="20577"/>
        <pc:sldMkLst>
          <pc:docMk/>
          <pc:sldMk cId="3785915959" sldId="282"/>
        </pc:sldMkLst>
        <pc:spChg chg="mod">
          <ac:chgData name="Kelly Davis" userId="S::kelly.davis@connahsquayhs.org.uk::096ba659-84af-4938-bb69-cbee8d6cfa26" providerId="AD" clId="Web-{6D163559-E493-BEF4-AD95-5B0FA004E6C9}" dt="2024-05-29T04:34:20.667" v="22" actId="20577"/>
          <ac:spMkLst>
            <pc:docMk/>
            <pc:sldMk cId="3785915959" sldId="282"/>
            <ac:spMk id="4" creationId="{F5F439B9-3B25-1165-7EFF-B0C4845E1093}"/>
          </ac:spMkLst>
        </pc:spChg>
        <pc:spChg chg="mod">
          <ac:chgData name="Kelly Davis" userId="S::kelly.davis@connahsquayhs.org.uk::096ba659-84af-4938-bb69-cbee8d6cfa26" providerId="AD" clId="Web-{6D163559-E493-BEF4-AD95-5B0FA004E6C9}" dt="2024-05-29T04:34:31.729" v="24" actId="20577"/>
          <ac:spMkLst>
            <pc:docMk/>
            <pc:sldMk cId="3785915959" sldId="282"/>
            <ac:spMk id="6" creationId="{D4E2F972-71C4-0D1E-4E4D-CE4124B29869}"/>
          </ac:spMkLst>
        </pc:spChg>
      </pc:sldChg>
      <pc:sldChg chg="modSp">
        <pc:chgData name="Kelly Davis" userId="S::kelly.davis@connahsquayhs.org.uk::096ba659-84af-4938-bb69-cbee8d6cfa26" providerId="AD" clId="Web-{6D163559-E493-BEF4-AD95-5B0FA004E6C9}" dt="2024-05-29T04:34:54.886" v="33" actId="20577"/>
        <pc:sldMkLst>
          <pc:docMk/>
          <pc:sldMk cId="632769890" sldId="284"/>
        </pc:sldMkLst>
        <pc:spChg chg="mod">
          <ac:chgData name="Kelly Davis" userId="S::kelly.davis@connahsquayhs.org.uk::096ba659-84af-4938-bb69-cbee8d6cfa26" providerId="AD" clId="Web-{6D163559-E493-BEF4-AD95-5B0FA004E6C9}" dt="2024-05-29T04:34:39.823" v="26" actId="20577"/>
          <ac:spMkLst>
            <pc:docMk/>
            <pc:sldMk cId="632769890" sldId="284"/>
            <ac:spMk id="2" creationId="{7E6C883F-1227-F311-38A5-B4E17D09B7AB}"/>
          </ac:spMkLst>
        </pc:spChg>
        <pc:spChg chg="mod">
          <ac:chgData name="Kelly Davis" userId="S::kelly.davis@connahsquayhs.org.uk::096ba659-84af-4938-bb69-cbee8d6cfa26" providerId="AD" clId="Web-{6D163559-E493-BEF4-AD95-5B0FA004E6C9}" dt="2024-05-29T04:34:46.433" v="28" actId="20577"/>
          <ac:spMkLst>
            <pc:docMk/>
            <pc:sldMk cId="632769890" sldId="284"/>
            <ac:spMk id="4" creationId="{235860F6-C416-1E2E-120E-314D539F4A7E}"/>
          </ac:spMkLst>
        </pc:spChg>
        <pc:spChg chg="mod">
          <ac:chgData name="Kelly Davis" userId="S::kelly.davis@connahsquayhs.org.uk::096ba659-84af-4938-bb69-cbee8d6cfa26" providerId="AD" clId="Web-{6D163559-E493-BEF4-AD95-5B0FA004E6C9}" dt="2024-05-29T04:34:52.449" v="31" actId="20577"/>
          <ac:spMkLst>
            <pc:docMk/>
            <pc:sldMk cId="632769890" sldId="284"/>
            <ac:spMk id="9" creationId="{E5C5155A-67AA-9F8F-5734-B567AC294D97}"/>
          </ac:spMkLst>
        </pc:spChg>
        <pc:spChg chg="mod">
          <ac:chgData name="Kelly Davis" userId="S::kelly.davis@connahsquayhs.org.uk::096ba659-84af-4938-bb69-cbee8d6cfa26" providerId="AD" clId="Web-{6D163559-E493-BEF4-AD95-5B0FA004E6C9}" dt="2024-05-29T04:34:54.886" v="33" actId="20577"/>
          <ac:spMkLst>
            <pc:docMk/>
            <pc:sldMk cId="632769890" sldId="284"/>
            <ac:spMk id="10" creationId="{59B49D29-3501-5F1D-BF03-49B083B72B1A}"/>
          </ac:spMkLst>
        </pc:spChg>
        <pc:spChg chg="mod">
          <ac:chgData name="Kelly Davis" userId="S::kelly.davis@connahsquayhs.org.uk::096ba659-84af-4938-bb69-cbee8d6cfa26" providerId="AD" clId="Web-{6D163559-E493-BEF4-AD95-5B0FA004E6C9}" dt="2024-05-29T04:33:14.977" v="6" actId="20577"/>
          <ac:spMkLst>
            <pc:docMk/>
            <pc:sldMk cId="632769890" sldId="284"/>
            <ac:spMk id="11" creationId="{73CA8E55-50A9-4198-412B-A239F349004B}"/>
          </ac:spMkLst>
        </pc:spChg>
      </pc:sldChg>
      <pc:sldChg chg="modSp">
        <pc:chgData name="Kelly Davis" userId="S::kelly.davis@connahsquayhs.org.uk::096ba659-84af-4938-bb69-cbee8d6cfa26" providerId="AD" clId="Web-{6D163559-E493-BEF4-AD95-5B0FA004E6C9}" dt="2024-05-29T04:32:48.382" v="0" actId="20577"/>
        <pc:sldMkLst>
          <pc:docMk/>
          <pc:sldMk cId="3948252949" sldId="286"/>
        </pc:sldMkLst>
        <pc:spChg chg="mod">
          <ac:chgData name="Kelly Davis" userId="S::kelly.davis@connahsquayhs.org.uk::096ba659-84af-4938-bb69-cbee8d6cfa26" providerId="AD" clId="Web-{6D163559-E493-BEF4-AD95-5B0FA004E6C9}" dt="2024-05-29T04:32:48.382" v="0" actId="20577"/>
          <ac:spMkLst>
            <pc:docMk/>
            <pc:sldMk cId="3948252949" sldId="286"/>
            <ac:spMk id="4" creationId="{00000000-0000-0000-0000-000000000000}"/>
          </ac:spMkLst>
        </pc:spChg>
      </pc:sldChg>
    </pc:docChg>
  </pc:docChgLst>
  <pc:docChgLst>
    <pc:chgData clId="Web-{55601351-142F-4E04-88E2-1F9AD939FC00}"/>
    <pc:docChg chg="modSld">
      <pc:chgData name="" userId="" providerId="" clId="Web-{55601351-142F-4E04-88E2-1F9AD939FC00}" dt="2024-07-01T11:54:51.650" v="1" actId="20577"/>
      <pc:docMkLst>
        <pc:docMk/>
      </pc:docMkLst>
      <pc:sldChg chg="modSp">
        <pc:chgData name="" userId="" providerId="" clId="Web-{55601351-142F-4E04-88E2-1F9AD939FC00}" dt="2024-07-01T11:54:51.650" v="1" actId="20577"/>
        <pc:sldMkLst>
          <pc:docMk/>
          <pc:sldMk cId="3948252949" sldId="286"/>
        </pc:sldMkLst>
        <pc:spChg chg="mod">
          <ac:chgData name="" userId="" providerId="" clId="Web-{55601351-142F-4E04-88E2-1F9AD939FC00}" dt="2024-07-01T11:54:51.650" v="1" actId="20577"/>
          <ac:spMkLst>
            <pc:docMk/>
            <pc:sldMk cId="3948252949" sldId="286"/>
            <ac:spMk id="2" creationId="{00000000-0000-0000-0000-000000000000}"/>
          </ac:spMkLst>
        </pc:spChg>
      </pc:sldChg>
    </pc:docChg>
  </pc:docChgLst>
  <pc:docChgLst>
    <pc:chgData name="Sian Davies" userId="S::sian.davies@connahsquayhs.org.uk::5e1bb527-8a04-4f10-b1b9-a8041d4d7767" providerId="AD" clId="Web-{9C9B3422-D419-06CE-8795-0779CBC01BE0}"/>
    <pc:docChg chg="modSld">
      <pc:chgData name="Sian Davies" userId="S::sian.davies@connahsquayhs.org.uk::5e1bb527-8a04-4f10-b1b9-a8041d4d7767" providerId="AD" clId="Web-{9C9B3422-D419-06CE-8795-0779CBC01BE0}" dt="2024-06-28T08:33:08.814" v="2" actId="20577"/>
      <pc:docMkLst>
        <pc:docMk/>
      </pc:docMkLst>
      <pc:sldChg chg="modSp">
        <pc:chgData name="Sian Davies" userId="S::sian.davies@connahsquayhs.org.uk::5e1bb527-8a04-4f10-b1b9-a8041d4d7767" providerId="AD" clId="Web-{9C9B3422-D419-06CE-8795-0779CBC01BE0}" dt="2024-06-28T08:33:08.814" v="2" actId="20577"/>
        <pc:sldMkLst>
          <pc:docMk/>
          <pc:sldMk cId="3122446814" sldId="281"/>
        </pc:sldMkLst>
        <pc:spChg chg="mod">
          <ac:chgData name="Sian Davies" userId="S::sian.davies@connahsquayhs.org.uk::5e1bb527-8a04-4f10-b1b9-a8041d4d7767" providerId="AD" clId="Web-{9C9B3422-D419-06CE-8795-0779CBC01BE0}" dt="2024-06-28T08:33:08.814" v="2" actId="20577"/>
          <ac:spMkLst>
            <pc:docMk/>
            <pc:sldMk cId="3122446814" sldId="281"/>
            <ac:spMk id="2" creationId="{C8A5A3AB-29F2-8D94-41F2-D482551BC57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a:t>9</a:t>
            </a:r>
            <a:endParaRPr lang="en-GB" dirty="0"/>
          </a:p>
        </p:txBody>
      </p:sp>
      <p:sp>
        <p:nvSpPr>
          <p:cNvPr id="3" name="Text Placeholder 2"/>
          <p:cNvSpPr>
            <a:spLocks noGrp="1"/>
          </p:cNvSpPr>
          <p:nvPr>
            <p:ph type="body" sz="quarter" idx="38"/>
          </p:nvPr>
        </p:nvSpPr>
        <p:spPr/>
        <p:txBody>
          <a:bodyPr/>
          <a:lstStyle/>
          <a:p>
            <a:endParaRPr lang="en-GB" dirty="0"/>
          </a:p>
        </p:txBody>
      </p:sp>
      <p:sp>
        <p:nvSpPr>
          <p:cNvPr id="4" name="Text Placeholder 3"/>
          <p:cNvSpPr>
            <a:spLocks noGrp="1"/>
          </p:cNvSpPr>
          <p:nvPr>
            <p:ph type="body" sz="quarter" idx="39"/>
          </p:nvPr>
        </p:nvSpPr>
        <p:spPr/>
        <p:txBody>
          <a:bodyPr/>
          <a:lstStyle/>
          <a:p>
            <a:r>
              <a:rPr lang="en-GB" dirty="0">
                <a:latin typeface="MASSILIA VF"/>
              </a:rPr>
              <a:t>Animation</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dirty="0"/>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a:lstStyle/>
          <a:p>
            <a:r>
              <a:rPr lang="en-US" dirty="0">
                <a:solidFill>
                  <a:srgbClr val="006758"/>
                </a:solidFill>
              </a:rPr>
              <a:t>Curriculum for Wales Scheme of Learning:</a:t>
            </a:r>
            <a:br>
              <a:rPr lang="en-US" dirty="0">
                <a:solidFill>
                  <a:srgbClr val="006758"/>
                </a:solidFill>
              </a:rPr>
            </a:br>
            <a:r>
              <a:rPr lang="en-US" dirty="0">
                <a:solidFill>
                  <a:srgbClr val="006758"/>
                </a:solidFill>
              </a:rPr>
              <a:t>Science and Technology</a:t>
            </a:r>
          </a:p>
        </p:txBody>
      </p:sp>
      <p:pic>
        <p:nvPicPr>
          <p:cNvPr id="9" name="Picture 8" descr="White outline of a test tube and beaker&#10;&#10;Description automatically generated">
            <a:extLst>
              <a:ext uri="{FF2B5EF4-FFF2-40B4-BE49-F238E27FC236}">
                <a16:creationId xmlns:a16="http://schemas.microsoft.com/office/drawing/2014/main" id="{266EE213-DA22-5B3D-A5B0-8BA25942850B}"/>
              </a:ext>
            </a:extLst>
          </p:cNvPr>
          <p:cNvPicPr>
            <a:picLocks noChangeAspect="1"/>
          </p:cNvPicPr>
          <p:nvPr/>
        </p:nvPicPr>
        <p:blipFill>
          <a:blip r:embed="rId2"/>
          <a:stretch>
            <a:fillRect/>
          </a:stretch>
        </p:blipFill>
        <p:spPr>
          <a:xfrm>
            <a:off x="5733134" y="101340"/>
            <a:ext cx="2460136" cy="2440532"/>
          </a:xfrm>
          <a:prstGeom prst="rect">
            <a:avLst/>
          </a:prstGeom>
        </p:spPr>
      </p:pic>
      <p:pic>
        <p:nvPicPr>
          <p:cNvPr id="10" name="Picture 9" descr="A computer screen with a mouse&#10;&#10;Description automatically generated">
            <a:extLst>
              <a:ext uri="{FF2B5EF4-FFF2-40B4-BE49-F238E27FC236}">
                <a16:creationId xmlns:a16="http://schemas.microsoft.com/office/drawing/2014/main" id="{E565E5B6-5308-3AA0-64B6-59302EFD038F}"/>
              </a:ext>
            </a:extLst>
          </p:cNvPr>
          <p:cNvPicPr>
            <a:picLocks noChangeAspect="1"/>
          </p:cNvPicPr>
          <p:nvPr/>
        </p:nvPicPr>
        <p:blipFill>
          <a:blip r:embed="rId3"/>
          <a:stretch>
            <a:fillRect/>
          </a:stretch>
        </p:blipFill>
        <p:spPr>
          <a:xfrm>
            <a:off x="7788869" y="1999723"/>
            <a:ext cx="2224692" cy="2237883"/>
          </a:xfrm>
          <a:prstGeom prst="rect">
            <a:avLst/>
          </a:prstGeom>
        </p:spPr>
      </p:pic>
      <p:pic>
        <p:nvPicPr>
          <p:cNvPr id="7" name="Picture 6" descr="A white line drawing of a hammer and saw&#10;&#10;Description automatically generated">
            <a:extLst>
              <a:ext uri="{FF2B5EF4-FFF2-40B4-BE49-F238E27FC236}">
                <a16:creationId xmlns:a16="http://schemas.microsoft.com/office/drawing/2014/main" id="{251F7B53-6FA6-585E-46E4-FFC01832A01B}"/>
              </a:ext>
            </a:extLst>
          </p:cNvPr>
          <p:cNvPicPr>
            <a:picLocks noChangeAspect="1"/>
          </p:cNvPicPr>
          <p:nvPr/>
        </p:nvPicPr>
        <p:blipFill>
          <a:blip r:embed="rId4"/>
          <a:stretch>
            <a:fillRect/>
          </a:stretch>
        </p:blipFill>
        <p:spPr>
          <a:xfrm>
            <a:off x="8412389" y="98057"/>
            <a:ext cx="2066252" cy="2076450"/>
          </a:xfrm>
          <a:prstGeom prst="rect">
            <a:avLst/>
          </a:prstGeom>
        </p:spPr>
      </p:pic>
    </p:spTree>
    <p:extLst>
      <p:ext uri="{BB962C8B-B14F-4D97-AF65-F5344CB8AC3E}">
        <p14:creationId xmlns:p14="http://schemas.microsoft.com/office/powerpoint/2010/main" val="394825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a:xfrm>
            <a:off x="325821" y="816002"/>
            <a:ext cx="9968725" cy="6399452"/>
          </a:xfrm>
        </p:spPr>
        <p:txBody>
          <a:bodyPr lIns="180000" tIns="180000" rIns="180000" bIns="180000" anchor="t">
            <a:normAutofit/>
          </a:bodyPr>
          <a:lstStyle/>
          <a:p>
            <a:pPr algn="ctr"/>
            <a:r>
              <a:rPr lang="en-GB" sz="1100" u="sng">
                <a:latin typeface="Arial"/>
                <a:cs typeface="Arial"/>
              </a:rPr>
              <a:t>Technology Vision at CQHS. </a:t>
            </a:r>
            <a:endParaRPr lang="en-US" sz="1100">
              <a:latin typeface="Arial"/>
              <a:cs typeface="Arial"/>
            </a:endParaRPr>
          </a:p>
          <a:p>
            <a:endParaRPr lang="en-US" sz="1100" dirty="0">
              <a:latin typeface="Arial"/>
              <a:cs typeface="Arial"/>
            </a:endParaRPr>
          </a:p>
          <a:p>
            <a:r>
              <a:rPr lang="en-US" sz="1100" dirty="0" err="1">
                <a:solidFill>
                  <a:srgbClr val="202124"/>
                </a:solidFill>
                <a:latin typeface="Arial"/>
                <a:cs typeface="Arial"/>
              </a:rPr>
              <a:t>Technoleg</a:t>
            </a:r>
            <a:r>
              <a:rPr lang="en-US" sz="1100" dirty="0">
                <a:solidFill>
                  <a:srgbClr val="202124"/>
                </a:solidFill>
                <a:latin typeface="Arial"/>
                <a:cs typeface="Arial"/>
              </a:rPr>
              <a:t> at Connah’s Quay High School is an inspiring, rigorous and creative subject where learners design and make products that solve real and relevant problems whilst considering their own and others' needs, wants and values.</a:t>
            </a:r>
            <a:r>
              <a:rPr lang="en-US" sz="1100" dirty="0">
                <a:solidFill>
                  <a:srgbClr val="000000"/>
                </a:solidFill>
                <a:latin typeface="Arial"/>
                <a:cs typeface="Arial"/>
              </a:rPr>
              <a:t> Our aim is to teach learners to understand and consider the wider impacts on local areas and wider environments around Wales.</a:t>
            </a:r>
          </a:p>
          <a:p>
            <a:r>
              <a:rPr lang="en-GB" sz="1100" dirty="0">
                <a:latin typeface="Arial"/>
                <a:cs typeface="Arial"/>
              </a:rPr>
              <a:t>We envision a transformative learning environment that inspires students to embark on a journey of discovery and innovation. We integrate ICT skills, business acumen, engineering and construction principles with a hands on approach. Through this, we aim to empower our students to become ambitious, capable learners, healthy, confident individuals, enterprising, creative contributors, and ethical, informed citizens.</a:t>
            </a:r>
            <a:endParaRPr lang="en-US" sz="1100" dirty="0">
              <a:latin typeface="Arial"/>
              <a:cs typeface="Arial"/>
            </a:endParaRPr>
          </a:p>
          <a:p>
            <a:r>
              <a:rPr lang="en-GB" sz="1100" dirty="0">
                <a:latin typeface="Arial"/>
                <a:cs typeface="Arial"/>
              </a:rPr>
              <a:t>Our commitment to excellence is evident in our Key Stage 3 schemes of work, where learners engage in a variety of design and creative tasks. These activities serve as dynamic platforms for cultivating creativity and exploration, enabling students to develop not only technical proficiency but also essential life skills. As they progress into Key Stage 4, our comprehensive curriculum expands to include specialised subjects that caters to the diverse interests and aspirations of our students, preparing students for the challenges and opportunities of the future. Whether navigating the complexities of coding and programming or understanding the principles of entrepreneurship and engineering, our students are equipped with the skills necessary to excel in their chosen fields.</a:t>
            </a:r>
            <a:endParaRPr lang="en-US" sz="1100" dirty="0">
              <a:latin typeface="Arial"/>
              <a:cs typeface="Arial"/>
            </a:endParaRPr>
          </a:p>
          <a:p>
            <a:r>
              <a:rPr lang="en-GB" sz="1100" dirty="0">
                <a:latin typeface="Arial"/>
                <a:cs typeface="Arial"/>
              </a:rPr>
              <a:t>The carefully crafted Scheme of Learning in KS3 reflects our implementation of curriculum for Wales, ensuring that each SOL aligns with one or more of the four purposes. By focusing on practical, hands-on projects, we aim </a:t>
            </a:r>
            <a:r>
              <a:rPr lang="en-GB" sz="1100" dirty="0">
                <a:solidFill>
                  <a:srgbClr val="0D0D0D"/>
                </a:solidFill>
                <a:latin typeface="Arial"/>
                <a:cs typeface="Arial"/>
              </a:rPr>
              <a:t>to propel their skills forward, nurturing a comprehensive understanding of how technology interconnects and is applied in real-world scenarios.</a:t>
            </a:r>
            <a:endParaRPr lang="en-US" sz="1100" dirty="0">
              <a:solidFill>
                <a:srgbClr val="0D0D0D"/>
              </a:solidFill>
              <a:latin typeface="Arial"/>
              <a:cs typeface="Arial"/>
            </a:endParaRPr>
          </a:p>
          <a:p>
            <a:r>
              <a:rPr lang="en-GB" sz="1100" dirty="0">
                <a:latin typeface="Arial"/>
                <a:cs typeface="Arial"/>
              </a:rPr>
              <a:t>Our Technology Department is dedicated to nurturing well-rounded individuals who not only excel academically but also embody the qualities of resilience, creativity, and ethical responsibility. We prepare our students to navigate the challenges of the future, equipping them with the skills and knowledge to make meaningful contributions to society and thrive in an ever-evolving technological landscape.</a:t>
            </a:r>
            <a:endParaRPr lang="en-US" sz="1100" dirty="0">
              <a:latin typeface="Arial"/>
              <a:cs typeface="Arial"/>
            </a:endParaRPr>
          </a:p>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xfrm>
            <a:off x="325821" y="405483"/>
            <a:ext cx="9968725" cy="410400"/>
          </a:xfrm>
          <a:solidFill>
            <a:srgbClr val="ED5A3E"/>
          </a:solidFill>
        </p:spPr>
        <p:txBody>
          <a:bodyPr/>
          <a:lstStyle/>
          <a:p>
            <a:r>
              <a:rPr lang="en-US" sz="1200" dirty="0"/>
              <a:t>Department Vision</a:t>
            </a:r>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
            <a:extLst>
              <a:ext uri="{FF2B5EF4-FFF2-40B4-BE49-F238E27FC236}">
                <a16:creationId xmlns:a16="http://schemas.microsoft.com/office/drawing/2014/main" id="{A0DCDB6C-1C66-8A65-DDEF-2800BCE839BE}"/>
              </a:ext>
            </a:extLst>
          </p:cNvPr>
          <p:cNvSpPr>
            <a:spLocks noGrp="1"/>
          </p:cNvSpPr>
          <p:nvPr/>
        </p:nvSpPr>
        <p:spPr>
          <a:xfrm>
            <a:off x="-1362" y="324"/>
            <a:ext cx="10690758" cy="381436"/>
          </a:xfrm>
          <a:prstGeom prst="rect">
            <a:avLst/>
          </a:prstGeom>
          <a:solidFill>
            <a:srgbClr val="ED5A3E"/>
          </a:solidFill>
          <a:ln w="0">
            <a:noFill/>
          </a:ln>
        </p:spPr>
        <p:txBody>
          <a:bodyPr lIns="144000" anchor="ctr" anchorCtr="0">
            <a:noAutofit/>
          </a:bodyPr>
          <a:lstStyle>
            <a:lvl1pPr marL="0" indent="0" algn="l" defTabSz="1007943" rtl="0" eaLnBrk="1" latinLnBrk="0" hangingPunct="1">
              <a:lnSpc>
                <a:spcPct val="90000"/>
              </a:lnSpc>
              <a:spcBef>
                <a:spcPts val="1102"/>
              </a:spcBef>
              <a:buFont typeface="Arial" panose="020B0604020202020204" pitchFamily="34" charset="0"/>
              <a:buNone/>
              <a:defRPr sz="1800" b="1" kern="1200">
                <a:solidFill>
                  <a:schemeClr val="bg1"/>
                </a:solidFill>
                <a:latin typeface="MASSILIA VF" pitchFamily="2" charset="77"/>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a:lstStyle>
          <a:p>
            <a:r>
              <a:rPr lang="en-US" sz="1200" dirty="0"/>
              <a:t>Overall Learning Journey 7-11 Overtime</a:t>
            </a:r>
          </a:p>
        </p:txBody>
      </p:sp>
      <p:graphicFrame>
        <p:nvGraphicFramePr>
          <p:cNvPr id="8" name="Table 7">
            <a:extLst>
              <a:ext uri="{FF2B5EF4-FFF2-40B4-BE49-F238E27FC236}">
                <a16:creationId xmlns:a16="http://schemas.microsoft.com/office/drawing/2014/main" id="{C8CE6F00-2718-2AE2-ACF7-3DF6468D3D0B}"/>
              </a:ext>
            </a:extLst>
          </p:cNvPr>
          <p:cNvGraphicFramePr>
            <a:graphicFrameLocks noGrp="1"/>
          </p:cNvGraphicFramePr>
          <p:nvPr/>
        </p:nvGraphicFramePr>
        <p:xfrm>
          <a:off x="4832" y="376217"/>
          <a:ext cx="10689257" cy="7580119"/>
        </p:xfrm>
        <a:graphic>
          <a:graphicData uri="http://schemas.openxmlformats.org/drawingml/2006/table">
            <a:tbl>
              <a:tblPr bandRow="1">
                <a:tableStyleId>{5C22544A-7EE6-4342-B048-85BDC9FD1C3A}</a:tableStyleId>
              </a:tblPr>
              <a:tblGrid>
                <a:gridCol w="396063">
                  <a:extLst>
                    <a:ext uri="{9D8B030D-6E8A-4147-A177-3AD203B41FA5}">
                      <a16:colId xmlns:a16="http://schemas.microsoft.com/office/drawing/2014/main" val="1774538917"/>
                    </a:ext>
                  </a:extLst>
                </a:gridCol>
                <a:gridCol w="3053163">
                  <a:extLst>
                    <a:ext uri="{9D8B030D-6E8A-4147-A177-3AD203B41FA5}">
                      <a16:colId xmlns:a16="http://schemas.microsoft.com/office/drawing/2014/main" val="1782434435"/>
                    </a:ext>
                  </a:extLst>
                </a:gridCol>
                <a:gridCol w="3820072">
                  <a:extLst>
                    <a:ext uri="{9D8B030D-6E8A-4147-A177-3AD203B41FA5}">
                      <a16:colId xmlns:a16="http://schemas.microsoft.com/office/drawing/2014/main" val="4061245347"/>
                    </a:ext>
                  </a:extLst>
                </a:gridCol>
                <a:gridCol w="3419959">
                  <a:extLst>
                    <a:ext uri="{9D8B030D-6E8A-4147-A177-3AD203B41FA5}">
                      <a16:colId xmlns:a16="http://schemas.microsoft.com/office/drawing/2014/main" val="598652960"/>
                    </a:ext>
                  </a:extLst>
                </a:gridCol>
              </a:tblGrid>
              <a:tr h="190500">
                <a:tc rowSpan="6">
                  <a:txBody>
                    <a:bodyPr/>
                    <a:lstStyle/>
                    <a:p>
                      <a:pPr lvl="0">
                        <a:buNone/>
                      </a:pPr>
                      <a:r>
                        <a:rPr lang="en-US" sz="3200" dirty="0">
                          <a:effectLst/>
                          <a:latin typeface="Calibri"/>
                        </a:rPr>
                        <a:t>7</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Understand different types of animation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Introduction to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Differences between 2D, 3D, stop motion, and flip book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9339217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Explore the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Discuss and demonstrate basic principles such as squash and stretch, timing.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Fundamental principles of animation like timing, squash and stretch, and anticipation.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20707578"/>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Learn to design a storyboard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Teach how to layout a storyboard, </a:t>
                      </a:r>
                      <a:r>
                        <a:rPr lang="en-US" sz="900" err="1">
                          <a:effectLst/>
                          <a:latin typeface="Calibri"/>
                        </a:rPr>
                        <a:t>emphasising</a:t>
                      </a:r>
                      <a:r>
                        <a:rPr lang="en-US" sz="900" dirty="0">
                          <a:effectLst/>
                          <a:latin typeface="Calibri"/>
                        </a:rPr>
                        <a:t> the importance of story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Techniques in designing effective storyboards, importance of narrative structure in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1254883161"/>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Collaboratively plan a short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Groups plan their stop motion animation using their storyboards as a guide.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Collaboration techniques and project planning for multimedia projects.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1104432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Produce a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Hands-on session where learners create a stop motion animation using the app.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Skills in using the Stop Motion app and practical experience in creating stop motion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244952387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8DD873"/>
                    </a:solidFill>
                  </a:tcPr>
                </a:tc>
                <a:tc>
                  <a:txBody>
                    <a:bodyPr/>
                    <a:lstStyle/>
                    <a:p>
                      <a:pPr rtl="0" fontAlgn="base"/>
                      <a:r>
                        <a:rPr lang="en-US" sz="900" dirty="0">
                          <a:effectLst/>
                          <a:latin typeface="Calibri"/>
                        </a:rPr>
                        <a:t>Reflect and upload personal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Review of created animations and tutorial on uploading to their E-portfolio.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tc>
                  <a:txBody>
                    <a:bodyPr/>
                    <a:lstStyle/>
                    <a:p>
                      <a:pPr rtl="0" fontAlgn="base"/>
                      <a:r>
                        <a:rPr lang="en-US" sz="900" dirty="0">
                          <a:effectLst/>
                          <a:latin typeface="Calibri"/>
                        </a:rPr>
                        <a:t>Reflective techniques on own work, experience in using digital platforms for showcasing work.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8DD873"/>
                    </a:solidFill>
                  </a:tcPr>
                </a:tc>
                <a:extLst>
                  <a:ext uri="{0D108BD9-81ED-4DB2-BD59-A6C34878D82A}">
                    <a16:rowId xmlns:a16="http://schemas.microsoft.com/office/drawing/2014/main" val="3432312560"/>
                  </a:ext>
                </a:extLst>
              </a:tr>
              <a:tr h="190500">
                <a:tc rowSpan="6">
                  <a:txBody>
                    <a:bodyPr/>
                    <a:lstStyle/>
                    <a:p>
                      <a:pPr lvl="0">
                        <a:buNone/>
                      </a:pPr>
                      <a:r>
                        <a:rPr lang="en-US" sz="3200" dirty="0">
                          <a:effectLst/>
                          <a:latin typeface="Calibri"/>
                        </a:rPr>
                        <a:t>8</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Animate and Basic Concepts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the Adobe Animate interface and tools. Basic principles of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the Adobe Animate interface and basic animation terminology.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162152153"/>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Understanding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Explore key framing and motion </a:t>
                      </a:r>
                      <a:r>
                        <a:rPr lang="en-US" sz="900" err="1">
                          <a:effectLst/>
                          <a:latin typeface="Calibri"/>
                        </a:rPr>
                        <a:t>tweening</a:t>
                      </a:r>
                      <a:r>
                        <a:rPr lang="en-US" sz="900" dirty="0">
                          <a:effectLst/>
                          <a:latin typeface="Calibri"/>
                        </a:rPr>
                        <a:t> in Adobe Animate. Create simple shapes and animate them using key framing and </a:t>
                      </a:r>
                      <a:r>
                        <a:rPr lang="en-US" sz="900" err="1">
                          <a:effectLst/>
                          <a:latin typeface="Calibri"/>
                        </a:rPr>
                        <a:t>tweening</a:t>
                      </a:r>
                      <a:r>
                        <a:rPr lang="en-US" sz="900" dirty="0">
                          <a:effectLst/>
                          <a:latin typeface="Calibri"/>
                        </a:rPr>
                        <a: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create and manipulate key frames and tweens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2646639667"/>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Designing Characters and Storyboards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character design and storyboard creation for their Alton Towers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Skills in designing characters and developing storyboards appropriate to a specified brief.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466741456"/>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Creating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Using skills learned, students create a short animation sequence of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Understanding of how to construct a scene and timeline within Adobe Animate to produce an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98800264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dirty="0">
                          <a:effectLst/>
                          <a:latin typeface="Calibri"/>
                        </a:rPr>
                        <a:t>Introduction to Adobe Premiere Pro and Editing Basics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Introduction to Adobe Premiere Pro. Basics of video and audio editing.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Knowledge on importing animation into Premier Pro and basic editing techniques.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118605468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60CAF3"/>
                    </a:solidFill>
                  </a:tcPr>
                </a:tc>
                <a:tc>
                  <a:txBody>
                    <a:bodyPr/>
                    <a:lstStyle/>
                    <a:p>
                      <a:pPr rtl="0" fontAlgn="base"/>
                      <a:r>
                        <a:rPr lang="en-US" sz="900" err="1">
                          <a:effectLst/>
                          <a:latin typeface="Calibri"/>
                        </a:rPr>
                        <a:t>Finalising</a:t>
                      </a:r>
                      <a:r>
                        <a:rPr lang="en-US" sz="900" dirty="0">
                          <a:effectLst/>
                          <a:latin typeface="Calibri"/>
                        </a:rPr>
                        <a:t> the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Students integrate audio, apply final edits, and export their finished animation promoting an Alton Towers ride.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tc>
                  <a:txBody>
                    <a:bodyPr/>
                    <a:lstStyle/>
                    <a:p>
                      <a:pPr rtl="0" fontAlgn="base"/>
                      <a:r>
                        <a:rPr lang="en-US" sz="900" dirty="0">
                          <a:effectLst/>
                          <a:latin typeface="Calibri"/>
                        </a:rPr>
                        <a:t>Ability to </a:t>
                      </a:r>
                      <a:r>
                        <a:rPr lang="en-US" sz="900" err="1">
                          <a:effectLst/>
                          <a:latin typeface="Calibri"/>
                        </a:rPr>
                        <a:t>finalise</a:t>
                      </a:r>
                      <a:r>
                        <a:rPr lang="en-US" sz="900" dirty="0">
                          <a:effectLst/>
                          <a:latin typeface="Calibri"/>
                        </a:rPr>
                        <a:t> an animation project with sound integration and prepare it for presentation or sharing.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60CAF3"/>
                    </a:solidFill>
                  </a:tcPr>
                </a:tc>
                <a:extLst>
                  <a:ext uri="{0D108BD9-81ED-4DB2-BD59-A6C34878D82A}">
                    <a16:rowId xmlns:a16="http://schemas.microsoft.com/office/drawing/2014/main" val="3514001940"/>
                  </a:ext>
                </a:extLst>
              </a:tr>
              <a:tr h="190500">
                <a:tc rowSpan="6">
                  <a:txBody>
                    <a:bodyPr/>
                    <a:lstStyle/>
                    <a:p>
                      <a:pPr lvl="0">
                        <a:buNone/>
                      </a:pPr>
                      <a:r>
                        <a:rPr lang="en-US" sz="3200" dirty="0">
                          <a:effectLst/>
                          <a:latin typeface="Calibri"/>
                        </a:rPr>
                        <a:t>9</a:t>
                      </a:r>
                    </a:p>
                  </a:txBody>
                  <a:tcPr marL="76200" marR="76200" marT="76200" marB="76200" anchor="ctr">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Animate and basic animation principles </a:t>
                      </a:r>
                    </a:p>
                  </a:txBody>
                  <a:tcPr marL="76200" marR="76200" marT="76200" marB="76200">
                    <a:lnL w="9524"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will learn about the interface of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Basics of Adobe Animate, including layout, tools, and fundamental animation principles.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27241639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Using the Bone Tool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Practical lesson on using the Bone Tool to create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use the Bone Tool to rig characters or objects for skeletal animation.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2538633032"/>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Advanced Animation Techniques - Warp Tool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Learn to use the Warp Tool to manipulate and animate objects.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Techniques to effectively use the Warp Tool in Adobe Animate for refining animations.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837375855"/>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Creating Multiple Scenes in Adobe Animate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Students create multiple scenes and learn to transition between them.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and manage multiple scenes in an animation project for a seamless flow.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3634568230"/>
                  </a:ext>
                </a:extLst>
              </a:tr>
              <a:tr h="190500">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Introduction to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Introduction to editing software and basic editing skills.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Basic skills in Adobe Premiere Pro, including importing clips, basic cuts and transitions.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572779862"/>
                  </a:ext>
                </a:extLst>
              </a:tr>
              <a:tr h="463039">
                <a:tc vMerge="1">
                  <a:txBody>
                    <a:bodyPr/>
                    <a:lstStyle/>
                    <a:p>
                      <a:endParaRPr lang="en-US"/>
                    </a:p>
                  </a:txBody>
                  <a:tcPr marL="76200" marR="76200" marT="76200" marB="76200">
                    <a:lnL w="9524">
                      <a:solidFill>
                        <a:srgbClr val="000000"/>
                      </a:solidFill>
                    </a:lnL>
                    <a:lnR w="9524">
                      <a:solidFill>
                        <a:srgbClr val="000000"/>
                      </a:solidFill>
                    </a:lnR>
                    <a:lnT w="9524">
                      <a:solidFill>
                        <a:srgbClr val="000000"/>
                      </a:solidFill>
                    </a:lnT>
                    <a:lnB w="9524">
                      <a:solidFill>
                        <a:srgbClr val="000000"/>
                      </a:solidFill>
                    </a:lnB>
                    <a:solidFill>
                      <a:srgbClr val="F1A983"/>
                    </a:solidFill>
                  </a:tcPr>
                </a:tc>
                <a:tc>
                  <a:txBody>
                    <a:bodyPr/>
                    <a:lstStyle/>
                    <a:p>
                      <a:pPr rtl="0" fontAlgn="base"/>
                      <a:r>
                        <a:rPr lang="en-US" sz="900" dirty="0">
                          <a:effectLst/>
                          <a:latin typeface="Calibri"/>
                        </a:rPr>
                        <a:t>Adding Sound and Credits in Adobe Premiere Pro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err="1">
                          <a:effectLst/>
                          <a:latin typeface="Calibri"/>
                        </a:rPr>
                        <a:t>Finalising</a:t>
                      </a:r>
                      <a:r>
                        <a:rPr lang="en-US" sz="900" dirty="0">
                          <a:effectLst/>
                          <a:latin typeface="Calibri"/>
                        </a:rPr>
                        <a:t> the animation with sound effects and credits.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tc>
                  <a:txBody>
                    <a:bodyPr/>
                    <a:lstStyle/>
                    <a:p>
                      <a:pPr rtl="0" fontAlgn="base"/>
                      <a:r>
                        <a:rPr lang="en-US" sz="900" dirty="0">
                          <a:effectLst/>
                          <a:latin typeface="Calibri"/>
                        </a:rPr>
                        <a:t>How to add sound effects, music, and credits in Adobe Premiere Pro to enhance the final animation project. </a:t>
                      </a:r>
                    </a:p>
                  </a:txBody>
                  <a:tcPr marL="76200" marR="76200" marT="76200" marB="76200">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1A983"/>
                    </a:solidFill>
                  </a:tcPr>
                </a:tc>
                <a:extLst>
                  <a:ext uri="{0D108BD9-81ED-4DB2-BD59-A6C34878D82A}">
                    <a16:rowId xmlns:a16="http://schemas.microsoft.com/office/drawing/2014/main" val="4025783407"/>
                  </a:ext>
                </a:extLst>
              </a:tr>
            </a:tbl>
          </a:graphicData>
        </a:graphic>
      </p:graphicFrame>
    </p:spTree>
    <p:extLst>
      <p:ext uri="{BB962C8B-B14F-4D97-AF65-F5344CB8AC3E}">
        <p14:creationId xmlns:p14="http://schemas.microsoft.com/office/powerpoint/2010/main" val="2615830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rmAutofit/>
          </a:bodyPr>
          <a:lstStyle/>
          <a:p>
            <a:endParaRPr lang="en-US" sz="900" dirty="0"/>
          </a:p>
          <a:p>
            <a:pPr>
              <a:lnSpc>
                <a:spcPct val="100000"/>
              </a:lnSpc>
              <a:spcBef>
                <a:spcPts val="0"/>
              </a:spcBef>
            </a:pPr>
            <a:r>
              <a:rPr lang="en-US" sz="1800" b="1">
                <a:solidFill>
                  <a:srgbClr val="1F1F1F"/>
                </a:solidFill>
                <a:latin typeface="Arial"/>
                <a:cs typeface="Arial"/>
              </a:rPr>
              <a:t>Expressive Arts WMS:</a:t>
            </a:r>
            <a:endParaRPr lang="en-US" sz="1800">
              <a:solidFill>
                <a:srgbClr val="000000"/>
              </a:solidFill>
              <a:latin typeface="Arial"/>
              <a:cs typeface="Arial"/>
            </a:endParaRPr>
          </a:p>
          <a:p>
            <a:pPr>
              <a:lnSpc>
                <a:spcPct val="100000"/>
              </a:lnSpc>
              <a:spcBef>
                <a:spcPts val="0"/>
              </a:spcBef>
            </a:pPr>
            <a:r>
              <a:rPr lang="en-US" sz="2000" dirty="0">
                <a:solidFill>
                  <a:srgbClr val="1F1F1F"/>
                </a:solidFill>
                <a:latin typeface="Arial"/>
                <a:cs typeface="Arial"/>
              </a:rPr>
              <a:t>Creating combines skills and knowledge, drawing on the senses, inspiration and imagination.</a:t>
            </a:r>
            <a:endParaRPr lang="en-US" dirty="0"/>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a:lstStyle/>
          <a:p>
            <a:endParaRPr lang="en-US" sz="1400" dirty="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a:lstStyle/>
          <a:p>
            <a:endParaRPr lang="en-US" sz="1400" dirty="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a:lstStyle/>
          <a:p>
            <a:endParaRPr lang="en-US" sz="1400" dirty="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a:normAutofit/>
          </a:bodyPr>
          <a:lstStyle/>
          <a:p>
            <a:endParaRPr lang="en-US" sz="900" dirty="0"/>
          </a:p>
          <a:p>
            <a:endParaRPr lang="en-US" sz="900" dirty="0"/>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a:lstStyle/>
          <a:p>
            <a:endParaRPr lang="en-US" sz="1400" dirty="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a:normAutofit/>
          </a:bodyPr>
          <a:lstStyle/>
          <a:p>
            <a:endParaRPr lang="en-US" sz="900" dirty="0"/>
          </a:p>
          <a:p>
            <a:endParaRPr lang="en-US" sz="900" dirty="0"/>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a:normAutofit/>
          </a:bodyPr>
          <a:lstStyle/>
          <a:p>
            <a:endParaRPr lang="en-US" sz="900" dirty="0"/>
          </a:p>
          <a:p>
            <a:endParaRPr lang="en-US" sz="900" dirty="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dirty="0"/>
              <a:t>Statements of What Matters</a:t>
            </a:r>
          </a:p>
        </p:txBody>
      </p:sp>
    </p:spTree>
    <p:extLst>
      <p:ext uri="{BB962C8B-B14F-4D97-AF65-F5344CB8AC3E}">
        <p14:creationId xmlns:p14="http://schemas.microsoft.com/office/powerpoint/2010/main" val="2458432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Ambitious, capable learners who</a:t>
            </a:r>
            <a:r>
              <a:rPr lang="en-GB" sz="1200" dirty="0">
                <a:solidFill>
                  <a:schemeClr val="tx1"/>
                </a:solidFill>
                <a:latin typeface="Calibri"/>
                <a:ea typeface="Calibri"/>
                <a:cs typeface="Calibri"/>
              </a:rPr>
              <a:t> </a:t>
            </a:r>
            <a:r>
              <a:rPr lang="en-GB" dirty="0">
                <a:solidFill>
                  <a:srgbClr val="1F1F1F"/>
                </a:solidFill>
                <a:latin typeface="Arial"/>
                <a:cs typeface="Arial"/>
              </a:rPr>
              <a:t>set themselves high standards and seek and enjoy challenge</a:t>
            </a:r>
            <a:endParaRPr lang="en-GB" dirty="0">
              <a:solidFill>
                <a:srgbClr val="000000"/>
              </a:solidFill>
              <a:latin typeface="Arial"/>
              <a:cs typeface="Arial"/>
            </a:endParaRPr>
          </a:p>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Ambitious, capable learners who</a:t>
            </a:r>
            <a:r>
              <a:rPr lang="en-GB" sz="1200" dirty="0">
                <a:solidFill>
                  <a:schemeClr val="tx1"/>
                </a:solidFill>
                <a:latin typeface="Calibri"/>
                <a:ea typeface="Calibri"/>
                <a:cs typeface="Calibri"/>
              </a:rPr>
              <a:t> use digital technologies creatively to communicate, find and analyse information, and are ready to learn throughout their lives. </a:t>
            </a:r>
          </a:p>
          <a:p>
            <a:pPr marL="171450" indent="-171450">
              <a:lnSpc>
                <a:spcPct val="100000"/>
              </a:lnSpc>
              <a:spcBef>
                <a:spcPts val="0"/>
              </a:spcBef>
              <a:buFont typeface="Arial,Sans-Serif"/>
              <a:buChar char="•"/>
            </a:pPr>
            <a:r>
              <a:rPr lang="en-GB" sz="1200" b="1" dirty="0">
                <a:solidFill>
                  <a:schemeClr val="tx1"/>
                </a:solidFill>
                <a:latin typeface="Calibri"/>
                <a:ea typeface="Calibri"/>
                <a:cs typeface="Calibri"/>
              </a:rPr>
              <a:t>Enterprising, creative contributors who </a:t>
            </a:r>
            <a:r>
              <a:rPr lang="en-GB" sz="1200" dirty="0">
                <a:solidFill>
                  <a:schemeClr val="tx1"/>
                </a:solidFill>
                <a:latin typeface="Calibri"/>
                <a:ea typeface="Calibri"/>
                <a:cs typeface="Calibri"/>
              </a:rPr>
              <a:t>connect and apply their knowledge and skills to create ideas and products</a:t>
            </a:r>
            <a:endParaRPr lang="en-US" sz="1200" dirty="0">
              <a:solidFill>
                <a:schemeClr val="tx1"/>
              </a:solidFill>
              <a:latin typeface="Calibri"/>
              <a:ea typeface="Calibri"/>
              <a:cs typeface="Calibri"/>
            </a:endParaRPr>
          </a:p>
          <a:p>
            <a:endParaRPr lang="en-GB" sz="900" dirty="0"/>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dirty="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a:normAutofit/>
          </a:bodyPr>
          <a:lstStyle/>
          <a:p>
            <a:endParaRPr lang="en-US" sz="900" dirty="0"/>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dirty="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dirty="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pPr marL="285750" indent="-285750">
              <a:lnSpc>
                <a:spcPct val="100000"/>
              </a:lnSpc>
              <a:spcBef>
                <a:spcPts val="0"/>
              </a:spcBef>
              <a:buFont typeface="Symbol,Sans-Serif" panose="020B0604020202020204" pitchFamily="34" charset="0"/>
              <a:buChar char="•"/>
            </a:pPr>
            <a:r>
              <a:rPr lang="en-GB" sz="900" dirty="0">
                <a:latin typeface="MASSILIA VF"/>
              </a:rPr>
              <a:t>. </a:t>
            </a:r>
            <a:r>
              <a:rPr lang="en-GB" sz="1200" dirty="0">
                <a:solidFill>
                  <a:srgbClr val="000000"/>
                </a:solidFill>
                <a:latin typeface="Calibri"/>
                <a:ea typeface="Calibri"/>
                <a:cs typeface="Calibri"/>
              </a:rPr>
              <a:t>Learners will be given a brief which they will have to create a </a:t>
            </a:r>
            <a:r>
              <a:rPr lang="en-GB" sz="1200" b="1" dirty="0">
                <a:solidFill>
                  <a:srgbClr val="000000"/>
                </a:solidFill>
                <a:latin typeface="Calibri"/>
                <a:ea typeface="Calibri"/>
                <a:cs typeface="Calibri"/>
              </a:rPr>
              <a:t>plan </a:t>
            </a:r>
            <a:r>
              <a:rPr lang="en-GB" sz="1200" dirty="0">
                <a:solidFill>
                  <a:srgbClr val="000000"/>
                </a:solidFill>
                <a:latin typeface="Calibri"/>
                <a:ea typeface="Calibri"/>
                <a:cs typeface="Calibri"/>
              </a:rPr>
              <a:t>to effectively deliver on the brief. </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create a source log to </a:t>
            </a:r>
            <a:r>
              <a:rPr lang="en-GB" sz="1200" b="1" dirty="0">
                <a:solidFill>
                  <a:srgbClr val="000000"/>
                </a:solidFill>
                <a:latin typeface="Calibri"/>
                <a:ea typeface="Calibri"/>
                <a:cs typeface="Calibri"/>
              </a:rPr>
              <a:t>organise  </a:t>
            </a:r>
            <a:r>
              <a:rPr lang="en-GB" sz="1200" dirty="0">
                <a:solidFill>
                  <a:srgbClr val="000000"/>
                </a:solidFill>
                <a:latin typeface="Calibri"/>
                <a:ea typeface="Calibri"/>
                <a:cs typeface="Calibri"/>
              </a:rPr>
              <a:t>their assets.</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need to be </a:t>
            </a:r>
            <a:r>
              <a:rPr lang="en-GB" sz="1200" b="1" dirty="0">
                <a:solidFill>
                  <a:srgbClr val="000000"/>
                </a:solidFill>
                <a:latin typeface="Calibri"/>
                <a:ea typeface="Calibri"/>
                <a:cs typeface="Calibri"/>
              </a:rPr>
              <a:t>creative and innovative</a:t>
            </a:r>
            <a:r>
              <a:rPr lang="en-GB" sz="1200" dirty="0">
                <a:solidFill>
                  <a:srgbClr val="000000"/>
                </a:solidFill>
                <a:latin typeface="Calibri"/>
                <a:ea typeface="Calibri"/>
                <a:cs typeface="Calibri"/>
              </a:rPr>
              <a:t> in creating their asset.</a:t>
            </a:r>
            <a:endParaRPr lang="en-US" sz="1200" dirty="0">
              <a:solidFill>
                <a:srgbClr val="000000"/>
              </a:solidFill>
              <a:latin typeface="Calibri"/>
              <a:ea typeface="Calibri"/>
              <a:cs typeface="Calibri"/>
            </a:endParaRPr>
          </a:p>
          <a:p>
            <a:pPr marL="285750" indent="-285750">
              <a:lnSpc>
                <a:spcPct val="100000"/>
              </a:lnSpc>
              <a:spcBef>
                <a:spcPts val="0"/>
              </a:spcBef>
              <a:buFont typeface="Symbol,Sans-Serif" panose="020B0604020202020204" pitchFamily="34" charset="0"/>
              <a:buChar char="•"/>
            </a:pPr>
            <a:r>
              <a:rPr lang="en-GB" sz="1200" dirty="0">
                <a:solidFill>
                  <a:srgbClr val="000000"/>
                </a:solidFill>
                <a:latin typeface="Calibri"/>
                <a:ea typeface="Calibri"/>
                <a:cs typeface="Calibri"/>
              </a:rPr>
              <a:t>Learners will have to</a:t>
            </a:r>
            <a:r>
              <a:rPr lang="en-GB" sz="1200" b="1" dirty="0">
                <a:solidFill>
                  <a:srgbClr val="000000"/>
                </a:solidFill>
                <a:latin typeface="Calibri"/>
                <a:ea typeface="Calibri"/>
                <a:cs typeface="Calibri"/>
              </a:rPr>
              <a:t> problem solve</a:t>
            </a:r>
            <a:r>
              <a:rPr lang="en-GB" sz="1200" dirty="0">
                <a:solidFill>
                  <a:srgbClr val="000000"/>
                </a:solidFill>
                <a:latin typeface="Calibri"/>
                <a:ea typeface="Calibri"/>
                <a:cs typeface="Calibri"/>
              </a:rPr>
              <a:t> to create a suitable animation that meets the need of the brief and uses the correct animation techniques such as motion tween and bone tool</a:t>
            </a:r>
            <a:endParaRPr lang="en-GB" dirty="0"/>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rmAutofit/>
          </a:bodyPr>
          <a:lstStyle/>
          <a:p>
            <a:pPr>
              <a:lnSpc>
                <a:spcPct val="100000"/>
              </a:lnSpc>
              <a:spcBef>
                <a:spcPts val="0"/>
              </a:spcBef>
            </a:pPr>
            <a:r>
              <a:rPr lang="en-GB" sz="1200">
                <a:solidFill>
                  <a:srgbClr val="000000"/>
                </a:solidFill>
                <a:latin typeface="Calibri"/>
                <a:ea typeface="Calibri"/>
                <a:cs typeface="Calibri"/>
              </a:rPr>
              <a:t>This learning is underpinned by the pedagogical principles, which state that good teaching and learning:</a:t>
            </a:r>
            <a:r>
              <a:rPr lang="en-US" sz="1200" dirty="0">
                <a:solidFill>
                  <a:srgbClr val="000000"/>
                </a:solidFill>
                <a:latin typeface="Calibri"/>
                <a:ea typeface="Calibri"/>
                <a:cs typeface="Calibri"/>
              </a:rPr>
              <a:t> </a:t>
            </a:r>
          </a:p>
          <a:p>
            <a:pPr marL="285750" indent="-285750">
              <a:lnSpc>
                <a:spcPct val="100000"/>
              </a:lnSpc>
              <a:spcBef>
                <a:spcPts val="0"/>
              </a:spcBef>
              <a:buFont typeface="Symbol,Sans-Serif"/>
              <a:buChar char="•"/>
            </a:pPr>
            <a:r>
              <a:rPr lang="en-US" sz="1200">
                <a:solidFill>
                  <a:srgbClr val="000000"/>
                </a:solidFill>
                <a:latin typeface="Calibri"/>
                <a:ea typeface="Calibri"/>
                <a:cs typeface="Calibri"/>
              </a:rPr>
              <a:t>Use of "</a:t>
            </a:r>
            <a:r>
              <a:rPr lang="en-US" sz="1200" b="1">
                <a:solidFill>
                  <a:srgbClr val="000000"/>
                </a:solidFill>
                <a:latin typeface="Calibri"/>
                <a:ea typeface="Calibri"/>
                <a:cs typeface="Calibri"/>
              </a:rPr>
              <a:t>Do now</a:t>
            </a:r>
            <a:r>
              <a:rPr lang="en-US" sz="1200">
                <a:solidFill>
                  <a:srgbClr val="000000"/>
                </a:solidFill>
                <a:latin typeface="Calibri"/>
                <a:ea typeface="Calibri"/>
                <a:cs typeface="Calibri"/>
              </a:rPr>
              <a:t>" to review prior skills and knowledge</a:t>
            </a:r>
          </a:p>
          <a:p>
            <a:pPr marL="285750" indent="-285750">
              <a:lnSpc>
                <a:spcPct val="100000"/>
              </a:lnSpc>
              <a:spcBef>
                <a:spcPts val="0"/>
              </a:spcBef>
              <a:buFont typeface="Symbol,Sans-Serif"/>
              <a:buChar char="•"/>
            </a:pPr>
            <a:r>
              <a:rPr lang="en-US" sz="1200">
                <a:solidFill>
                  <a:srgbClr val="000000"/>
                </a:solidFill>
                <a:latin typeface="Calibri"/>
                <a:ea typeface="Calibri"/>
                <a:cs typeface="Calibri"/>
              </a:rPr>
              <a:t>Use of </a:t>
            </a:r>
            <a:r>
              <a:rPr lang="en-US" sz="1200" b="1">
                <a:solidFill>
                  <a:srgbClr val="000000"/>
                </a:solidFill>
                <a:latin typeface="Calibri"/>
                <a:ea typeface="Calibri"/>
                <a:cs typeface="Calibri"/>
              </a:rPr>
              <a:t>oracy toolkit </a:t>
            </a:r>
            <a:r>
              <a:rPr lang="en-US" sz="1200">
                <a:solidFill>
                  <a:srgbClr val="000000"/>
                </a:solidFill>
                <a:latin typeface="Calibri"/>
                <a:ea typeface="Calibri"/>
                <a:cs typeface="Calibri"/>
              </a:rPr>
              <a:t>to promote discussion around copyright</a:t>
            </a:r>
          </a:p>
          <a:p>
            <a:pPr marL="285750" indent="-285750">
              <a:lnSpc>
                <a:spcPct val="100000"/>
              </a:lnSpc>
              <a:spcBef>
                <a:spcPts val="0"/>
              </a:spcBef>
              <a:buFont typeface="Symbol,Sans-Serif"/>
              <a:buChar char="•"/>
            </a:pPr>
            <a:r>
              <a:rPr lang="en-US" sz="1200" b="1">
                <a:solidFill>
                  <a:srgbClr val="000000"/>
                </a:solidFill>
                <a:latin typeface="Calibri"/>
                <a:ea typeface="Calibri"/>
                <a:cs typeface="Calibri"/>
              </a:rPr>
              <a:t>Assessment </a:t>
            </a:r>
            <a:r>
              <a:rPr lang="en-US" sz="1200">
                <a:solidFill>
                  <a:srgbClr val="000000"/>
                </a:solidFill>
                <a:latin typeface="Calibri"/>
                <a:ea typeface="Calibri"/>
                <a:cs typeface="Calibri"/>
              </a:rPr>
              <a:t>against negotiated success criteria</a:t>
            </a:r>
          </a:p>
          <a:p>
            <a:pPr marL="285750" indent="-285750">
              <a:lnSpc>
                <a:spcPct val="100000"/>
              </a:lnSpc>
              <a:spcBef>
                <a:spcPts val="0"/>
              </a:spcBef>
              <a:buFont typeface="Symbol,Sans-Serif"/>
              <a:buChar char="•"/>
            </a:pPr>
            <a:r>
              <a:rPr lang="en-US" sz="1200" b="1" dirty="0">
                <a:solidFill>
                  <a:srgbClr val="000000"/>
                </a:solidFill>
                <a:latin typeface="Calibri"/>
                <a:ea typeface="Calibri"/>
                <a:cs typeface="Calibri"/>
              </a:rPr>
              <a:t>Challenge </a:t>
            </a:r>
            <a:r>
              <a:rPr lang="en-US" sz="1200" dirty="0">
                <a:solidFill>
                  <a:srgbClr val="000000"/>
                </a:solidFill>
                <a:latin typeface="Calibri"/>
                <a:ea typeface="Calibri"/>
                <a:cs typeface="Calibri"/>
              </a:rPr>
              <a:t>through used advanced skills in animate such as layering, merging, use of correct file types, inserting appropriate images and file types.</a:t>
            </a:r>
            <a:endParaRPr lang="en-US" dirty="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dirty="0"/>
              <a:t>Pedagogical Principles</a:t>
            </a:r>
          </a:p>
        </p:txBody>
      </p:sp>
    </p:spTree>
    <p:extLst>
      <p:ext uri="{BB962C8B-B14F-4D97-AF65-F5344CB8AC3E}">
        <p14:creationId xmlns:p14="http://schemas.microsoft.com/office/powerpoint/2010/main" val="1981651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pPr algn="ctr">
              <a:lnSpc>
                <a:spcPct val="100000"/>
              </a:lnSpc>
              <a:spcBef>
                <a:spcPts val="0"/>
              </a:spcBef>
            </a:pPr>
            <a:endParaRPr lang="en-GB" sz="1100" dirty="0">
              <a:solidFill>
                <a:srgbClr val="000000"/>
              </a:solidFill>
              <a:latin typeface="Calibri"/>
              <a:ea typeface="Calibri"/>
              <a:cs typeface="Calibri"/>
            </a:endParaRPr>
          </a:p>
          <a:p>
            <a:pPr marL="285750" indent="-285750">
              <a:lnSpc>
                <a:spcPct val="100000"/>
              </a:lnSpc>
              <a:spcBef>
                <a:spcPts val="0"/>
              </a:spcBef>
              <a:buFont typeface="Arial,Sans-Serif"/>
              <a:buChar char="•"/>
            </a:pPr>
            <a:r>
              <a:rPr lang="en-GB">
                <a:solidFill>
                  <a:srgbClr val="1F1F1F"/>
                </a:solidFill>
                <a:latin typeface="Arial"/>
                <a:cs typeface="Arial"/>
              </a:rPr>
              <a:t>Progression is likely to grow out of gradual use and re-use of known photoshop skills.</a:t>
            </a:r>
            <a:endParaRPr lang="en-US">
              <a:solidFill>
                <a:srgbClr val="000000"/>
              </a:solidFill>
              <a:latin typeface="Arial"/>
              <a:cs typeface="Arial"/>
            </a:endParaRPr>
          </a:p>
          <a:p>
            <a:pPr marL="285750" indent="-285750">
              <a:lnSpc>
                <a:spcPct val="100000"/>
              </a:lnSpc>
              <a:spcBef>
                <a:spcPts val="0"/>
              </a:spcBef>
              <a:buFont typeface="Arial,Sans-Serif"/>
              <a:buChar char="•"/>
            </a:pPr>
            <a:r>
              <a:rPr lang="en-GB">
                <a:solidFill>
                  <a:srgbClr val="1F1F1F"/>
                </a:solidFill>
                <a:latin typeface="Arial"/>
                <a:cs typeface="Arial"/>
              </a:rPr>
              <a:t>As learners make progress they increasingly evaluate and create more and more sophisticated creative work independently. </a:t>
            </a:r>
            <a:endParaRPr lang="en-GB">
              <a:solidFill>
                <a:srgbClr val="000000"/>
              </a:solidFill>
              <a:latin typeface="Arial"/>
              <a:cs typeface="Arial"/>
            </a:endParaRPr>
          </a:p>
          <a:p>
            <a:pPr marL="285750" indent="-285750">
              <a:lnSpc>
                <a:spcPct val="100000"/>
              </a:lnSpc>
              <a:spcBef>
                <a:spcPts val="0"/>
              </a:spcBef>
              <a:buFont typeface="Arial,Sans-Serif"/>
              <a:buChar char="•"/>
            </a:pPr>
            <a:r>
              <a:rPr lang="en-GB" dirty="0">
                <a:solidFill>
                  <a:srgbClr val="1F1F1F"/>
                </a:solidFill>
                <a:latin typeface="Arial"/>
                <a:cs typeface="Arial"/>
              </a:rPr>
              <a:t>Their evaluation of their own and others' work reflects a developing understanding of the process as well as the final product, and resilience in receiving, and persistence in acting upon feedback.</a:t>
            </a:r>
            <a:endParaRPr lang="en-US" dirty="0"/>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dirty="0"/>
              <a:t>Increasing effectiveness as a learner</a:t>
            </a:r>
            <a:endParaRPr lang="en-US" sz="1050" dirty="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pPr marL="171450" indent="-171450">
              <a:lnSpc>
                <a:spcPct val="100000"/>
              </a:lnSpc>
              <a:spcBef>
                <a:spcPts val="0"/>
              </a:spcBef>
              <a:buFont typeface="Arial,Sans-Serif"/>
              <a:buChar char="•"/>
            </a:pPr>
            <a:r>
              <a:rPr lang="en-US" dirty="0">
                <a:solidFill>
                  <a:srgbClr val="1F1F1F"/>
                </a:solidFill>
                <a:latin typeface="Arial"/>
                <a:cs typeface="Arial"/>
              </a:rPr>
              <a:t>Linking new learning to existing knowledge develops an increased depth of knowledge.</a:t>
            </a:r>
            <a:endParaRPr lang="en-US" dirty="0">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Moreover, learners learn and refine their knowledge and skills including the techniques, processes and skills required to create an animation.</a:t>
            </a:r>
            <a:endParaRPr lang="en-US" dirty="0"/>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dirty="0"/>
              <a:t>Increasing breadth and depth of knowledge</a:t>
            </a:r>
            <a:endParaRPr lang="en-US" sz="1050" dirty="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GB" dirty="0">
                <a:solidFill>
                  <a:srgbClr val="1F1F1F"/>
                </a:solidFill>
                <a:latin typeface="Arial"/>
                <a:cs typeface="Arial"/>
              </a:rPr>
              <a:t>Progression is demonstrated through the continuing development of the knowledge, skills and capacities required to create, respond and reflect within their animation.</a:t>
            </a:r>
            <a:endParaRPr lang="en-US" dirty="0"/>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dirty="0"/>
              <a:t>Deepening understanding of the ideas and disciplines within Areas</a:t>
            </a:r>
            <a:endParaRPr lang="en-US" sz="1050" dirty="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dirty="0"/>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rmAutofit/>
          </a:bodyPr>
          <a:lstStyle/>
          <a:p>
            <a:r>
              <a:rPr lang="en-US" dirty="0">
                <a:solidFill>
                  <a:srgbClr val="1F1F1F"/>
                </a:solidFill>
                <a:latin typeface="Arial"/>
                <a:cs typeface="Arial"/>
              </a:rPr>
              <a:t>Levels of control, accuracy and fluency in using a range of animation skills will grow as learners progress.</a:t>
            </a:r>
            <a:endParaRPr lang="en-US" dirty="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solidFill>
            <a:srgbClr val="ED5A3E"/>
          </a:solidFill>
        </p:spPr>
        <p:txBody>
          <a:bodyPr/>
          <a:lstStyle/>
          <a:p>
            <a:r>
              <a:rPr lang="en-US" sz="1200" dirty="0"/>
              <a:t>Refinement and growing sophistication in the use and application of skills</a:t>
            </a:r>
            <a:endParaRPr lang="en-US" sz="1050" dirty="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pPr marL="171450" indent="-171450">
              <a:lnSpc>
                <a:spcPct val="100000"/>
              </a:lnSpc>
              <a:spcBef>
                <a:spcPts val="0"/>
              </a:spcBef>
              <a:buFont typeface="Arial,Sans-Serif"/>
              <a:buChar char="•"/>
            </a:pPr>
            <a:r>
              <a:rPr lang="en-US">
                <a:solidFill>
                  <a:srgbClr val="1F1F1F"/>
                </a:solidFill>
                <a:latin typeface="Arial"/>
                <a:cs typeface="Arial"/>
              </a:rPr>
              <a:t>Links with expressive arts in terms of design and creativity.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Copyright links to technology.</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a:solidFill>
                  <a:srgbClr val="1F1F1F"/>
                </a:solidFill>
                <a:latin typeface="Arial"/>
                <a:cs typeface="Arial"/>
              </a:rPr>
              <a:t>Sourcing information and taking note of bias with Humanities. </a:t>
            </a:r>
            <a:endParaRPr lang="en-US">
              <a:solidFill>
                <a:srgbClr val="000000"/>
              </a:solidFill>
              <a:latin typeface="Arial"/>
              <a:cs typeface="Arial"/>
            </a:endParaRPr>
          </a:p>
          <a:p>
            <a:pPr marL="171450" indent="-171450">
              <a:lnSpc>
                <a:spcPct val="100000"/>
              </a:lnSpc>
              <a:spcBef>
                <a:spcPts val="0"/>
              </a:spcBef>
              <a:buFont typeface="Arial,Sans-Serif"/>
              <a:buChar char="•"/>
            </a:pPr>
            <a:r>
              <a:rPr lang="en-US" dirty="0">
                <a:solidFill>
                  <a:srgbClr val="1F1F1F"/>
                </a:solidFill>
                <a:latin typeface="Arial"/>
                <a:cs typeface="Arial"/>
              </a:rPr>
              <a:t>Lots of focus on 'design' and working in industry creating animations.</a:t>
            </a:r>
            <a:endParaRPr lang="en-US" dirty="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solidFill>
            <a:srgbClr val="ED5A3E"/>
          </a:solidFill>
        </p:spPr>
        <p:txBody>
          <a:bodyPr/>
          <a:lstStyle/>
          <a:p>
            <a:r>
              <a:rPr lang="en-US" sz="1200" dirty="0"/>
              <a:t>Making connections and transferring learning into new contexts</a:t>
            </a:r>
            <a:endParaRPr lang="en-US" sz="700" dirty="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dirty="0"/>
          </a:p>
          <a:p>
            <a:endParaRPr lang="en-US" sz="800" dirty="0"/>
          </a:p>
          <a:p>
            <a:endParaRPr lang="en-US" sz="800" dirty="0"/>
          </a:p>
          <a:p>
            <a:endParaRPr lang="en-US" sz="800" dirty="0"/>
          </a:p>
          <a:p>
            <a:endParaRPr lang="en-US" sz="800" dirty="0"/>
          </a:p>
          <a:p>
            <a:endParaRPr lang="en-US" sz="800" dirty="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dirty="0"/>
              <a:t>Additional notes &amp; Misconceptions</a:t>
            </a:r>
          </a:p>
        </p:txBody>
      </p:sp>
    </p:spTree>
    <p:extLst>
      <p:ext uri="{BB962C8B-B14F-4D97-AF65-F5344CB8AC3E}">
        <p14:creationId xmlns:p14="http://schemas.microsoft.com/office/powerpoint/2010/main" val="2744657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pPr marL="171450" indent="-171450">
              <a:lnSpc>
                <a:spcPct val="100000"/>
              </a:lnSpc>
              <a:spcBef>
                <a:spcPts val="0"/>
              </a:spcBef>
              <a:buChar char="•"/>
            </a:pPr>
            <a:r>
              <a:rPr lang="en-US" sz="1200" dirty="0">
                <a:solidFill>
                  <a:srgbClr val="1F1F1F"/>
                </a:solidFill>
                <a:latin typeface="Arial"/>
                <a:cs typeface="Arial"/>
              </a:rPr>
              <a:t>I can plan a digital task, identifying </a:t>
            </a:r>
            <a:r>
              <a:rPr lang="en-US" sz="1200">
                <a:solidFill>
                  <a:srgbClr val="1F1F1F"/>
                </a:solidFill>
                <a:latin typeface="Arial"/>
                <a:cs typeface="Arial"/>
              </a:rPr>
              <a:t>success criteria to support the process.</a:t>
            </a:r>
            <a:endParaRPr lang="en-US"/>
          </a:p>
          <a:p>
            <a:pPr marL="171450" indent="-171450">
              <a:lnSpc>
                <a:spcPct val="100000"/>
              </a:lnSpc>
              <a:spcBef>
                <a:spcPts val="0"/>
              </a:spcBef>
              <a:buChar char="•"/>
            </a:pPr>
            <a:r>
              <a:rPr lang="en-US" sz="1200" dirty="0">
                <a:solidFill>
                  <a:srgbClr val="1F1F1F"/>
                </a:solidFill>
                <a:latin typeface="Arial"/>
                <a:cs typeface="Arial"/>
              </a:rPr>
              <a:t>I can develop strategies for finding specific information/media using different </a:t>
            </a:r>
            <a:r>
              <a:rPr lang="en-US" sz="1200">
                <a:solidFill>
                  <a:srgbClr val="1F1F1F"/>
                </a:solidFill>
                <a:latin typeface="Arial"/>
                <a:cs typeface="Arial"/>
              </a:rPr>
              <a:t>techniques and keyword</a:t>
            </a:r>
            <a:endParaRPr lang="en-US" sz="1200" dirty="0">
              <a:solidFill>
                <a:srgbClr val="1F1F1F"/>
              </a:solidFill>
              <a:latin typeface="Arial"/>
              <a:cs typeface="Arial"/>
            </a:endParaRPr>
          </a:p>
          <a:p>
            <a:pPr marL="171450" indent="-171450">
              <a:lnSpc>
                <a:spcPct val="100000"/>
              </a:lnSpc>
              <a:spcBef>
                <a:spcPts val="0"/>
              </a:spcBef>
              <a:buChar char="•"/>
            </a:pPr>
            <a:r>
              <a:rPr lang="en-US" sz="1200">
                <a:solidFill>
                  <a:srgbClr val="1F1F1F"/>
                </a:solidFill>
                <a:latin typeface="Arial"/>
                <a:cs typeface="Arial"/>
              </a:rPr>
              <a:t>I can create, edit and organise multimedia components (text, images, sound, animation and video) in selected software as appropriate, such as:</a:t>
            </a:r>
            <a:endParaRPr lang="en-US"/>
          </a:p>
          <a:p>
            <a:pPr marL="285750" indent="-285750">
              <a:lnSpc>
                <a:spcPct val="100000"/>
              </a:lnSpc>
              <a:spcBef>
                <a:spcPts val="0"/>
              </a:spcBef>
              <a:buFont typeface="Arial"/>
              <a:buChar char="•"/>
            </a:pPr>
            <a:r>
              <a:rPr lang="en-US" sz="1200">
                <a:solidFill>
                  <a:srgbClr val="1F1F1F"/>
                </a:solidFill>
                <a:latin typeface="Arial"/>
                <a:cs typeface="Arial"/>
              </a:rPr>
              <a:t>text and images, </a:t>
            </a:r>
            <a:r>
              <a:rPr lang="en-US" sz="1200" i="1">
                <a:solidFill>
                  <a:srgbClr val="1F1F1F"/>
                </a:solidFill>
                <a:latin typeface="Arial"/>
                <a:cs typeface="Arial"/>
              </a:rPr>
              <a:t>e.g. change font type, size and style; highlight text to use cut, copy and paste; use bullet points; inserting images, crop and rotate</a:t>
            </a:r>
            <a:endParaRPr lang="en-US"/>
          </a:p>
          <a:p>
            <a:pPr marL="285750" indent="-285750">
              <a:lnSpc>
                <a:spcPct val="100000"/>
              </a:lnSpc>
              <a:spcBef>
                <a:spcPts val="0"/>
              </a:spcBef>
              <a:buFont typeface="Arial"/>
              <a:buChar char="•"/>
            </a:pPr>
            <a:r>
              <a:rPr lang="en-US" sz="1200">
                <a:solidFill>
                  <a:srgbClr val="1F1F1F"/>
                </a:solidFill>
                <a:latin typeface="Arial"/>
                <a:cs typeface="Arial"/>
              </a:rPr>
              <a:t>presentation, </a:t>
            </a:r>
            <a:r>
              <a:rPr lang="en-US" sz="1200" i="1">
                <a:solidFill>
                  <a:srgbClr val="1F1F1F"/>
                </a:solidFill>
                <a:latin typeface="Arial"/>
                <a:cs typeface="Arial"/>
              </a:rPr>
              <a:t>e.g. add hyperlink using highlight; copy and paste; add, delete and </a:t>
            </a:r>
            <a:r>
              <a:rPr lang="en-US" sz="1200" i="1" err="1">
                <a:solidFill>
                  <a:srgbClr val="1F1F1F"/>
                </a:solidFill>
                <a:latin typeface="Arial"/>
                <a:cs typeface="Arial"/>
              </a:rPr>
              <a:t>reorganise</a:t>
            </a:r>
            <a:r>
              <a:rPr lang="en-US" sz="1200" i="1">
                <a:solidFill>
                  <a:srgbClr val="1F1F1F"/>
                </a:solidFill>
                <a:latin typeface="Arial"/>
                <a:cs typeface="Arial"/>
              </a:rPr>
              <a:t> slides</a:t>
            </a:r>
            <a:r>
              <a:rPr lang="en-US" sz="1200">
                <a:solidFill>
                  <a:srgbClr val="1F1F1F"/>
                </a:solidFill>
                <a:latin typeface="Arial"/>
                <a:cs typeface="Arial"/>
              </a:rPr>
              <a:t>.</a:t>
            </a:r>
            <a:endParaRPr lang="en-US"/>
          </a:p>
          <a:p>
            <a:pPr marL="171450" indent="-171450">
              <a:lnSpc>
                <a:spcPct val="100000"/>
              </a:lnSpc>
              <a:spcBef>
                <a:spcPts val="0"/>
              </a:spcBef>
              <a:buChar char="•"/>
            </a:pPr>
            <a:r>
              <a:rPr lang="en-US" sz="1200">
                <a:solidFill>
                  <a:srgbClr val="1F1F1F"/>
                </a:solidFill>
                <a:latin typeface="Arial"/>
                <a:cs typeface="Arial"/>
              </a:rPr>
              <a:t>I can give an opinion about my own work and suggest improvements based on the success criteria.</a:t>
            </a:r>
            <a:endParaRPr lang="en-US"/>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pPr marL="285750" indent="-285750" algn="ctr">
              <a:lnSpc>
                <a:spcPct val="100000"/>
              </a:lnSpc>
              <a:spcBef>
                <a:spcPts val="0"/>
              </a:spcBef>
              <a:buFont typeface="Arial" panose="020B0604020202020204" pitchFamily="34" charset="0"/>
              <a:buChar char="•"/>
            </a:pPr>
            <a:endParaRPr lang="en-US" sz="900" dirty="0"/>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independently create and plan work before beginning a digital task.</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adjust keywords and search techniques to find relevant information.</a:t>
            </a:r>
            <a:endParaRPr lang="en-US"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begin to reference sources used in my work and consider if content is reliable.</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a range of software to select, produce and edit a range of multimedia components for a purpose, such as: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text and images, </a:t>
            </a:r>
            <a:r>
              <a:rPr lang="en-GB" sz="1200" i="1">
                <a:solidFill>
                  <a:srgbClr val="1F1F1F"/>
                </a:solidFill>
                <a:latin typeface="Arial"/>
                <a:cs typeface="Arial"/>
              </a:rPr>
              <a:t>e.g. format text (bold, underline, italics, highlight); insert and edit text boxes; columns; use refine tools (spellchecker, find and replace); word wrap; crop; alter size and shape; alter images; add effects; trim and split sound and video clips; transitions; onion skin</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a:solidFill>
                  <a:srgbClr val="1F1F1F"/>
                </a:solidFill>
                <a:latin typeface="Arial"/>
                <a:cs typeface="Arial"/>
              </a:rPr>
              <a:t>I can use keyboard commands such as shortcuts.</a:t>
            </a:r>
            <a:endParaRPr lang="en-GB" sz="1200">
              <a:solidFill>
                <a:srgbClr val="000000"/>
              </a:solidFill>
              <a:latin typeface="Arial"/>
              <a:cs typeface="Arial"/>
            </a:endParaRPr>
          </a:p>
          <a:p>
            <a:pPr marL="171450" indent="-171450">
              <a:lnSpc>
                <a:spcPct val="100000"/>
              </a:lnSpc>
              <a:spcBef>
                <a:spcPts val="0"/>
              </a:spcBef>
              <a:buFont typeface="Arial,Sans-Serif" panose="020B0604020202020204" pitchFamily="34" charset="0"/>
              <a:buChar char="•"/>
            </a:pPr>
            <a:r>
              <a:rPr lang="en-GB" sz="1200" dirty="0">
                <a:solidFill>
                  <a:srgbClr val="1F1F1F"/>
                </a:solidFill>
                <a:latin typeface="Arial"/>
                <a:cs typeface="Arial"/>
              </a:rPr>
              <a:t>I can use software tools to enhance the outcomes for specific audiences.</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select and effectively use a variety of planning techniques.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search a variety of sources using relevant search techniques with increased complexity.</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a:solidFill>
                  <a:srgbClr val="1F1F1F"/>
                </a:solidFill>
                <a:latin typeface="Arial"/>
                <a:cs typeface="Arial"/>
              </a:rPr>
              <a:t>I can independently use a range of complex searches, </a:t>
            </a:r>
            <a:r>
              <a:rPr lang="en-US" sz="1200" i="1">
                <a:solidFill>
                  <a:srgbClr val="1F1F1F"/>
                </a:solidFill>
                <a:latin typeface="Arial"/>
                <a:cs typeface="Arial"/>
              </a:rPr>
              <a:t>e.g. and/or/+/-/not</a:t>
            </a:r>
            <a:r>
              <a:rPr lang="en-US" sz="1200">
                <a:solidFill>
                  <a:srgbClr val="1F1F1F"/>
                </a:solidFill>
                <a:latin typeface="Arial"/>
                <a:cs typeface="Arial"/>
              </a:rPr>
              <a:t>.</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evaluate the reliability of sources of information, justify my opinions and reasons for choices, and reference using appropriate methods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r>
              <a:rPr lang="en-US" sz="1200" dirty="0">
                <a:solidFill>
                  <a:srgbClr val="1F1F1F"/>
                </a:solidFill>
                <a:latin typeface="Arial"/>
                <a:cs typeface="Arial"/>
              </a:rPr>
              <a:t>I can select and use a variety of appropriate software, tools and techniques to create, modify and combine multimedia components for a range of audiences and purposes, such as: text and images, </a:t>
            </a:r>
            <a:r>
              <a:rPr lang="en-US" sz="1200" i="1" dirty="0">
                <a:solidFill>
                  <a:srgbClr val="1F1F1F"/>
                </a:solidFill>
                <a:latin typeface="Arial"/>
                <a:cs typeface="Arial"/>
              </a:rPr>
              <a:t>e.g. explore and use effectively image manipulation techniques; explore and use appropriately the many aspects of document layout; use animation, video and audio effects such as echo, tempo, envelope, layering, frame rate, key frames</a:t>
            </a:r>
            <a:endParaRPr lang="en-US" sz="1200" dirty="0">
              <a:solidFill>
                <a:srgbClr val="000000"/>
              </a:solidFill>
              <a:latin typeface="Arial"/>
              <a:cs typeface="Arial"/>
            </a:endParaRPr>
          </a:p>
          <a:p>
            <a:pPr marL="285750" indent="-285750">
              <a:lnSpc>
                <a:spcPct val="100000"/>
              </a:lnSpc>
              <a:spcBef>
                <a:spcPts val="0"/>
              </a:spcBef>
              <a:buFont typeface="Arial,Sans-Serif" panose="020B0604020202020204" pitchFamily="34" charset="0"/>
              <a:buChar char="•"/>
            </a:pPr>
            <a:endParaRPr lang="en-US" sz="1200" dirty="0">
              <a:solidFill>
                <a:srgbClr val="000000"/>
              </a:solidFill>
              <a:latin typeface="Arial"/>
              <a:cs typeface="Arial"/>
            </a:endParaRPr>
          </a:p>
          <a:p>
            <a:pPr marL="171450" indent="-171450">
              <a:buFont typeface="Arial" panose="020B0604020202020204" pitchFamily="34" charset="0"/>
              <a:buChar char="•"/>
            </a:pPr>
            <a:endParaRPr lang="en-US" sz="900" dirty="0"/>
          </a:p>
          <a:p>
            <a:pPr marL="171450" indent="-171450">
              <a:buFont typeface="Arial" panose="020B0604020202020204" pitchFamily="34" charset="0"/>
              <a:buChar char="•"/>
            </a:pPr>
            <a:endParaRPr lang="en-US" sz="900"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dirty="0"/>
          </a:p>
          <a:p>
            <a:pPr marL="285750" indent="-285750">
              <a:lnSpc>
                <a:spcPct val="100000"/>
              </a:lnSpc>
              <a:spcBef>
                <a:spcPts val="0"/>
              </a:spcBef>
              <a:buFont typeface="Arial,Sans-Serif"/>
              <a:buChar char="•"/>
            </a:pPr>
            <a:r>
              <a:rPr lang="en-US" sz="1200" dirty="0">
                <a:solidFill>
                  <a:srgbClr val="1F1F1F"/>
                </a:solidFill>
                <a:latin typeface="Arial"/>
                <a:cs typeface="Arial"/>
              </a:rPr>
              <a:t>I can plan a digital task, identifying success criteria to support the process.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develop strategies for finding specific information/media using different techniques and keywords.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I can create, edit and </a:t>
            </a:r>
            <a:r>
              <a:rPr lang="en-US" sz="1200" dirty="0" err="1">
                <a:solidFill>
                  <a:srgbClr val="1F1F1F"/>
                </a:solidFill>
                <a:latin typeface="Arial"/>
                <a:cs typeface="Arial"/>
              </a:rPr>
              <a:t>organise</a:t>
            </a:r>
            <a:r>
              <a:rPr lang="en-US" sz="1200" dirty="0">
                <a:solidFill>
                  <a:srgbClr val="1F1F1F"/>
                </a:solidFill>
                <a:latin typeface="Arial"/>
                <a:cs typeface="Arial"/>
              </a:rPr>
              <a:t> multimedia components (text, images, sound, animation and video) in selected software as appropriate, such as:</a:t>
            </a:r>
            <a:endParaRPr lang="en-US" sz="1200" dirty="0">
              <a:solidFill>
                <a:srgbClr val="000000"/>
              </a:solidFill>
              <a:latin typeface="Arial"/>
              <a:cs typeface="Arial"/>
            </a:endParaRPr>
          </a:p>
          <a:p>
            <a:pPr marL="285750" indent="-285750">
              <a:lnSpc>
                <a:spcPct val="100000"/>
              </a:lnSpc>
              <a:spcBef>
                <a:spcPts val="0"/>
              </a:spcBef>
              <a:buFont typeface="Arial,Sans-Serif"/>
              <a:buChar char="•"/>
            </a:pPr>
            <a:r>
              <a:rPr lang="en-US" sz="1200" dirty="0">
                <a:solidFill>
                  <a:srgbClr val="1F1F1F"/>
                </a:solidFill>
                <a:latin typeface="Arial"/>
                <a:cs typeface="Arial"/>
              </a:rPr>
              <a:t>text and images, </a:t>
            </a:r>
            <a:r>
              <a:rPr lang="en-US" sz="1200" i="1" dirty="0">
                <a:solidFill>
                  <a:srgbClr val="1F1F1F"/>
                </a:solidFill>
                <a:latin typeface="Arial"/>
                <a:cs typeface="Arial"/>
              </a:rPr>
              <a:t>e.g. change font type, size and style; highlight text to use cut, copy and paste; use bullet points; inserting images, crop and rotate</a:t>
            </a:r>
            <a:endParaRPr lang="en-US" dirty="0"/>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dirty="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lIns="180000" tIns="180000" rIns="180000" bIns="180000" anchor="t">
            <a:normAutofit/>
          </a:bodyPr>
          <a:lstStyle/>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should have detailed knowledge of copyright and the role it plays in creative/design work.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build Photoshop skills in terms of layering, merging, importing &amp; exporting, main tools.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learn to fulfill a design brief. </a:t>
            </a:r>
          </a:p>
          <a:p>
            <a:pPr marL="285750" indent="-285750">
              <a:lnSpc>
                <a:spcPct val="100000"/>
              </a:lnSpc>
              <a:spcBef>
                <a:spcPts val="0"/>
              </a:spcBef>
              <a:buFont typeface="Arial,Sans-Serif"/>
              <a:buChar char="•"/>
            </a:pPr>
            <a:r>
              <a:rPr lang="en-US" sz="1200">
                <a:solidFill>
                  <a:srgbClr val="000000"/>
                </a:solidFill>
                <a:latin typeface="Calibri"/>
                <a:ea typeface="Calibri"/>
                <a:cs typeface="Calibri"/>
              </a:rPr>
              <a:t>Learners will develop new skills in animation such as motion </a:t>
            </a:r>
            <a:r>
              <a:rPr lang="en-US" sz="1200" err="1">
                <a:solidFill>
                  <a:srgbClr val="000000"/>
                </a:solidFill>
                <a:latin typeface="Calibri"/>
                <a:ea typeface="Calibri"/>
                <a:cs typeface="Calibri"/>
              </a:rPr>
              <a:t>tweening</a:t>
            </a:r>
            <a:r>
              <a:rPr lang="en-US" sz="1200">
                <a:solidFill>
                  <a:srgbClr val="000000"/>
                </a:solidFill>
                <a:latin typeface="Calibri"/>
                <a:ea typeface="Calibri"/>
                <a:cs typeface="Calibri"/>
              </a:rPr>
              <a:t>, key frames, Fps, bone tool </a:t>
            </a:r>
            <a:r>
              <a:rPr lang="en-US" sz="1200" err="1">
                <a:solidFill>
                  <a:srgbClr val="000000"/>
                </a:solidFill>
                <a:latin typeface="Calibri"/>
                <a:ea typeface="Calibri"/>
                <a:cs typeface="Calibri"/>
              </a:rPr>
              <a:t>etc</a:t>
            </a:r>
          </a:p>
          <a:p>
            <a:endParaRPr lang="en-US" sz="900" dirty="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dirty="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dirty="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dirty="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dirty="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lIns="180000" tIns="180000" rIns="180000" bIns="180000" numCol="2" anchor="t">
            <a:normAutofit fontScale="85000" lnSpcReduction="20000"/>
          </a:bodyPr>
          <a:lstStyle/>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Links with expressive arts in terms of design and creativity – the use of Photoshop fits in hugely in this unit.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Working with briefs like technology – learners need to read and show understanding of a brief, and creating a product that fits the requirements. </a:t>
            </a:r>
          </a:p>
          <a:p>
            <a:pPr marL="171450" indent="-171450">
              <a:lnSpc>
                <a:spcPct val="100000"/>
              </a:lnSpc>
              <a:spcBef>
                <a:spcPts val="0"/>
              </a:spcBef>
              <a:buFont typeface="Arial,Sans-Serif" panose="020B0604020202020204" pitchFamily="34" charset="0"/>
              <a:buChar char="•"/>
            </a:pPr>
            <a:r>
              <a:rPr lang="en-US" sz="1200">
                <a:solidFill>
                  <a:srgbClr val="000000"/>
                </a:solidFill>
                <a:latin typeface="Calibri"/>
                <a:ea typeface="Calibri"/>
                <a:cs typeface="Calibri"/>
              </a:rPr>
              <a:t>Sourcing information and taking note of bias with Humanities. </a:t>
            </a:r>
          </a:p>
          <a:p>
            <a:pPr marL="171450" indent="-171450">
              <a:lnSpc>
                <a:spcPct val="100000"/>
              </a:lnSpc>
              <a:spcBef>
                <a:spcPts val="0"/>
              </a:spcBef>
              <a:buFont typeface="Arial,Sans-Serif" panose="020B0604020202020204" pitchFamily="34" charset="0"/>
              <a:buChar char="•"/>
            </a:pPr>
            <a:r>
              <a:rPr lang="en-US" sz="1200">
                <a:solidFill>
                  <a:srgbClr val="1F1F1F"/>
                </a:solidFill>
                <a:latin typeface="Calibri"/>
                <a:ea typeface="Calibri"/>
                <a:cs typeface="Calibri"/>
              </a:rPr>
              <a:t>Use digital skills to select and effectively use a variety of planning techniques.</a:t>
            </a:r>
            <a:endParaRPr lang="en-US" sz="120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of appropriate digital skills to use a range of complex searches, </a:t>
            </a:r>
            <a:r>
              <a:rPr lang="en-US" sz="1200" i="1" dirty="0">
                <a:solidFill>
                  <a:srgbClr val="1F1F1F"/>
                </a:solidFill>
                <a:latin typeface="Calibri"/>
                <a:ea typeface="Calibri"/>
                <a:cs typeface="Calibri"/>
              </a:rPr>
              <a:t>e.g. and/or/+/-/not</a:t>
            </a:r>
            <a:r>
              <a:rPr lang="en-US" sz="1200" dirty="0">
                <a:solidFill>
                  <a:srgbClr val="1F1F1F"/>
                </a:solidFill>
                <a:latin typeface="Calibri"/>
                <a:ea typeface="Calibri"/>
                <a:cs typeface="Calibri"/>
              </a:rPr>
              <a:t>.</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evaluate the reliability of sources of information</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appropriate digital skills to reference sources and consider if content is reliable.</a:t>
            </a:r>
            <a:endParaRPr lang="en-US" sz="1200" dirty="0">
              <a:solidFill>
                <a:srgbClr val="000000"/>
              </a:solidFill>
              <a:latin typeface="Calibri"/>
              <a:ea typeface="Calibri"/>
              <a:cs typeface="Calibri"/>
            </a:endParaRPr>
          </a:p>
          <a:p>
            <a:pPr marL="171450" indent="-171450">
              <a:lnSpc>
                <a:spcPct val="100000"/>
              </a:lnSpc>
              <a:spcBef>
                <a:spcPts val="0"/>
              </a:spcBef>
              <a:buFont typeface="Arial,Sans-Serif" panose="020B0604020202020204" pitchFamily="34" charset="0"/>
              <a:buChar char="•"/>
            </a:pPr>
            <a:r>
              <a:rPr lang="en-US" sz="1200" dirty="0">
                <a:solidFill>
                  <a:srgbClr val="1F1F1F"/>
                </a:solidFill>
                <a:latin typeface="Calibri"/>
                <a:ea typeface="Calibri"/>
                <a:cs typeface="Calibri"/>
              </a:rPr>
              <a:t>Use digital skills to select a range of appropriate software to select, produce and edit multimedia components for a specific purpose.</a:t>
            </a:r>
            <a:endParaRPr lang="en-US" dirty="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fontScale="55000" lnSpcReduction="20000"/>
          </a:bodyPr>
          <a:lstStyle/>
          <a:p>
            <a:pPr>
              <a:lnSpc>
                <a:spcPct val="100000"/>
              </a:lnSpc>
              <a:spcBef>
                <a:spcPts val="0"/>
              </a:spcBef>
            </a:pPr>
            <a:r>
              <a:rPr lang="en-US" sz="1200">
                <a:solidFill>
                  <a:srgbClr val="000000"/>
                </a:solidFill>
                <a:latin typeface="Calibri"/>
                <a:ea typeface="Calibri"/>
                <a:cs typeface="Calibri"/>
              </a:rPr>
              <a:t>Photoshop</a:t>
            </a:r>
          </a:p>
          <a:p>
            <a:pPr>
              <a:lnSpc>
                <a:spcPct val="100000"/>
              </a:lnSpc>
              <a:spcBef>
                <a:spcPts val="0"/>
              </a:spcBef>
            </a:pPr>
            <a:r>
              <a:rPr lang="en-US" sz="1200">
                <a:solidFill>
                  <a:srgbClr val="000000"/>
                </a:solidFill>
                <a:latin typeface="Calibri"/>
                <a:ea typeface="Calibri"/>
                <a:cs typeface="Calibri"/>
              </a:rPr>
              <a:t>Edit</a:t>
            </a:r>
          </a:p>
          <a:p>
            <a:pPr>
              <a:lnSpc>
                <a:spcPct val="100000"/>
              </a:lnSpc>
              <a:spcBef>
                <a:spcPts val="0"/>
              </a:spcBef>
            </a:pPr>
            <a:r>
              <a:rPr lang="en-US" sz="1200">
                <a:solidFill>
                  <a:srgbClr val="000000"/>
                </a:solidFill>
                <a:latin typeface="Calibri"/>
                <a:ea typeface="Calibri"/>
                <a:cs typeface="Calibri"/>
              </a:rPr>
              <a:t>Create</a:t>
            </a:r>
          </a:p>
          <a:p>
            <a:pPr>
              <a:lnSpc>
                <a:spcPct val="100000"/>
              </a:lnSpc>
              <a:spcBef>
                <a:spcPts val="0"/>
              </a:spcBef>
            </a:pPr>
            <a:r>
              <a:rPr lang="en-US" sz="1200">
                <a:solidFill>
                  <a:srgbClr val="000000"/>
                </a:solidFill>
                <a:latin typeface="Calibri"/>
                <a:ea typeface="Calibri"/>
                <a:cs typeface="Calibri"/>
              </a:rPr>
              <a:t>Save</a:t>
            </a:r>
          </a:p>
          <a:p>
            <a:pPr>
              <a:lnSpc>
                <a:spcPct val="100000"/>
              </a:lnSpc>
              <a:spcBef>
                <a:spcPts val="0"/>
              </a:spcBef>
            </a:pPr>
            <a:r>
              <a:rPr lang="en-US" sz="1200">
                <a:solidFill>
                  <a:srgbClr val="000000"/>
                </a:solidFill>
                <a:latin typeface="Calibri"/>
                <a:ea typeface="Calibri"/>
                <a:cs typeface="Calibri"/>
              </a:rPr>
              <a:t>File Type</a:t>
            </a:r>
          </a:p>
          <a:p>
            <a:pPr>
              <a:lnSpc>
                <a:spcPct val="100000"/>
              </a:lnSpc>
              <a:spcBef>
                <a:spcPts val="0"/>
              </a:spcBef>
            </a:pPr>
            <a:r>
              <a:rPr lang="en-US" sz="1200">
                <a:solidFill>
                  <a:srgbClr val="000000"/>
                </a:solidFill>
                <a:latin typeface="Calibri"/>
                <a:ea typeface="Calibri"/>
                <a:cs typeface="Calibri"/>
              </a:rPr>
              <a:t>Transparency</a:t>
            </a:r>
          </a:p>
          <a:p>
            <a:pPr>
              <a:lnSpc>
                <a:spcPct val="100000"/>
              </a:lnSpc>
              <a:spcBef>
                <a:spcPts val="0"/>
              </a:spcBef>
            </a:pPr>
            <a:r>
              <a:rPr lang="en-US" sz="1200">
                <a:solidFill>
                  <a:srgbClr val="000000"/>
                </a:solidFill>
                <a:latin typeface="Calibri"/>
                <a:ea typeface="Calibri"/>
                <a:cs typeface="Calibri"/>
              </a:rPr>
              <a:t>Editing software</a:t>
            </a:r>
          </a:p>
          <a:p>
            <a:pPr>
              <a:lnSpc>
                <a:spcPct val="100000"/>
              </a:lnSpc>
              <a:spcBef>
                <a:spcPts val="0"/>
              </a:spcBef>
            </a:pPr>
            <a:r>
              <a:rPr lang="en-US" sz="1200">
                <a:solidFill>
                  <a:srgbClr val="000000"/>
                </a:solidFill>
                <a:latin typeface="Calibri"/>
                <a:ea typeface="Calibri"/>
                <a:cs typeface="Calibri"/>
              </a:rPr>
              <a:t>Target audience</a:t>
            </a:r>
          </a:p>
          <a:p>
            <a:pPr>
              <a:lnSpc>
                <a:spcPct val="100000"/>
              </a:lnSpc>
              <a:spcBef>
                <a:spcPts val="0"/>
              </a:spcBef>
            </a:pPr>
            <a:r>
              <a:rPr lang="en-US" sz="1200">
                <a:solidFill>
                  <a:srgbClr val="000000"/>
                </a:solidFill>
                <a:latin typeface="Calibri"/>
                <a:ea typeface="Calibri"/>
                <a:cs typeface="Calibri"/>
              </a:rPr>
              <a:t>Key frame</a:t>
            </a:r>
          </a:p>
          <a:p>
            <a:pPr>
              <a:lnSpc>
                <a:spcPct val="100000"/>
              </a:lnSpc>
              <a:spcBef>
                <a:spcPts val="0"/>
              </a:spcBef>
            </a:pPr>
            <a:r>
              <a:rPr lang="en-US" sz="1200">
                <a:solidFill>
                  <a:srgbClr val="000000"/>
                </a:solidFill>
                <a:latin typeface="Calibri"/>
                <a:ea typeface="Calibri"/>
                <a:cs typeface="Calibri"/>
              </a:rPr>
              <a:t>Import</a:t>
            </a:r>
          </a:p>
          <a:p>
            <a:pPr>
              <a:lnSpc>
                <a:spcPct val="100000"/>
              </a:lnSpc>
              <a:spcBef>
                <a:spcPts val="0"/>
              </a:spcBef>
            </a:pPr>
            <a:r>
              <a:rPr lang="en-US" sz="1200">
                <a:solidFill>
                  <a:srgbClr val="000000"/>
                </a:solidFill>
                <a:latin typeface="Calibri"/>
                <a:ea typeface="Calibri"/>
                <a:cs typeface="Calibri"/>
              </a:rPr>
              <a:t>Export</a:t>
            </a:r>
          </a:p>
          <a:p>
            <a:pPr>
              <a:lnSpc>
                <a:spcPct val="100000"/>
              </a:lnSpc>
              <a:spcBef>
                <a:spcPts val="0"/>
              </a:spcBef>
            </a:pPr>
            <a:r>
              <a:rPr lang="en-US" sz="1200">
                <a:solidFill>
                  <a:srgbClr val="000000"/>
                </a:solidFill>
                <a:latin typeface="Calibri"/>
                <a:ea typeface="Calibri"/>
                <a:cs typeface="Calibri"/>
              </a:rPr>
              <a:t>Copyright</a:t>
            </a:r>
          </a:p>
          <a:p>
            <a:pPr>
              <a:lnSpc>
                <a:spcPct val="100000"/>
              </a:lnSpc>
              <a:spcBef>
                <a:spcPts val="0"/>
              </a:spcBef>
            </a:pPr>
            <a:r>
              <a:rPr lang="en-US" sz="1200">
                <a:solidFill>
                  <a:srgbClr val="000000"/>
                </a:solidFill>
                <a:latin typeface="Calibri"/>
                <a:ea typeface="Calibri"/>
                <a:cs typeface="Calibri"/>
              </a:rPr>
              <a:t>Bias</a:t>
            </a:r>
          </a:p>
          <a:p>
            <a:pPr>
              <a:lnSpc>
                <a:spcPct val="100000"/>
              </a:lnSpc>
              <a:spcBef>
                <a:spcPts val="0"/>
              </a:spcBef>
            </a:pPr>
            <a:r>
              <a:rPr lang="en-US" sz="1200">
                <a:solidFill>
                  <a:srgbClr val="000000"/>
                </a:solidFill>
                <a:latin typeface="Calibri"/>
                <a:ea typeface="Calibri"/>
                <a:cs typeface="Calibri"/>
              </a:rPr>
              <a:t>Motion Tween</a:t>
            </a:r>
          </a:p>
          <a:p>
            <a:pPr>
              <a:lnSpc>
                <a:spcPct val="100000"/>
              </a:lnSpc>
              <a:spcBef>
                <a:spcPts val="0"/>
              </a:spcBef>
            </a:pPr>
            <a:r>
              <a:rPr lang="en-US" sz="1200">
                <a:solidFill>
                  <a:srgbClr val="000000"/>
                </a:solidFill>
                <a:latin typeface="Calibri"/>
                <a:ea typeface="Calibri"/>
                <a:cs typeface="Calibri"/>
              </a:rPr>
              <a:t>Bone Tool</a:t>
            </a:r>
            <a:endParaRPr lang="en-US"/>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pPr>
              <a:lnSpc>
                <a:spcPct val="100000"/>
              </a:lnSpc>
              <a:spcBef>
                <a:spcPts val="0"/>
              </a:spcBef>
            </a:pPr>
            <a:r>
              <a:rPr lang="en-GB" sz="1200" dirty="0">
                <a:solidFill>
                  <a:srgbClr val="000000"/>
                </a:solidFill>
                <a:latin typeface="Calibri"/>
                <a:ea typeface="Calibri"/>
                <a:cs typeface="Calibri"/>
              </a:rPr>
              <a:t>Links to work completed by the </a:t>
            </a:r>
            <a:r>
              <a:rPr lang="en-GB" sz="1200" b="1" dirty="0">
                <a:solidFill>
                  <a:srgbClr val="000000"/>
                </a:solidFill>
                <a:latin typeface="Calibri"/>
                <a:ea typeface="Calibri"/>
                <a:cs typeface="Calibri"/>
              </a:rPr>
              <a:t>expressive arts</a:t>
            </a:r>
            <a:r>
              <a:rPr lang="en-GB" sz="1200" dirty="0">
                <a:solidFill>
                  <a:srgbClr val="000000"/>
                </a:solidFill>
                <a:latin typeface="Calibri"/>
                <a:ea typeface="Calibri"/>
                <a:cs typeface="Calibri"/>
              </a:rPr>
              <a:t> department – The use of photoshop skills to create assets</a:t>
            </a:r>
            <a:endParaRPr lang="en-US" sz="1200" dirty="0">
              <a:solidFill>
                <a:srgbClr val="000000"/>
              </a:solidFill>
              <a:latin typeface="Calibri"/>
              <a:ea typeface="Calibri"/>
              <a:cs typeface="Calibri"/>
            </a:endParaRPr>
          </a:p>
          <a:p>
            <a:pPr>
              <a:lnSpc>
                <a:spcPct val="100000"/>
              </a:lnSpc>
              <a:spcBef>
                <a:spcPts val="0"/>
              </a:spcBef>
            </a:pPr>
            <a:br>
              <a:rPr lang="en-US" sz="1200" dirty="0">
                <a:solidFill>
                  <a:srgbClr val="000000"/>
                </a:solidFill>
                <a:latin typeface="Calibri"/>
                <a:ea typeface="Calibri"/>
                <a:cs typeface="Calibri"/>
              </a:rPr>
            </a:br>
            <a:r>
              <a:rPr lang="en-GB" sz="1200" dirty="0">
                <a:solidFill>
                  <a:srgbClr val="000000"/>
                </a:solidFill>
                <a:latin typeface="Calibri"/>
                <a:ea typeface="Calibri"/>
                <a:cs typeface="Calibri"/>
              </a:rPr>
              <a:t>Links with </a:t>
            </a:r>
            <a:r>
              <a:rPr lang="en-GB" sz="1200" b="1" dirty="0">
                <a:solidFill>
                  <a:srgbClr val="000000"/>
                </a:solidFill>
                <a:latin typeface="Calibri"/>
                <a:ea typeface="Calibri"/>
                <a:cs typeface="Calibri"/>
              </a:rPr>
              <a:t>science department</a:t>
            </a:r>
            <a:r>
              <a:rPr lang="en-GB" sz="1200" dirty="0">
                <a:solidFill>
                  <a:srgbClr val="000000"/>
                </a:solidFill>
                <a:latin typeface="Calibri"/>
                <a:ea typeface="Calibri"/>
                <a:cs typeface="Calibri"/>
              </a:rPr>
              <a:t> around the use of animation to explain a concept and entertain.  </a:t>
            </a:r>
            <a:endParaRPr lang="en-US" sz="1200" dirty="0">
              <a:solidFill>
                <a:srgbClr val="000000"/>
              </a:solidFill>
              <a:latin typeface="Calibri"/>
              <a:ea typeface="Calibri"/>
              <a:cs typeface="Calibri"/>
            </a:endParaRPr>
          </a:p>
          <a:p>
            <a:pPr>
              <a:lnSpc>
                <a:spcPct val="100000"/>
              </a:lnSpc>
              <a:spcBef>
                <a:spcPts val="0"/>
              </a:spcBef>
            </a:pPr>
            <a:endParaRPr lang="en-GB" sz="1200" dirty="0">
              <a:solidFill>
                <a:srgbClr val="000000"/>
              </a:solidFill>
              <a:latin typeface="Calibri"/>
              <a:ea typeface="Calibri"/>
              <a:cs typeface="Calibri"/>
            </a:endParaRPr>
          </a:p>
          <a:p>
            <a:pPr>
              <a:lnSpc>
                <a:spcPct val="100000"/>
              </a:lnSpc>
              <a:spcBef>
                <a:spcPts val="0"/>
              </a:spcBef>
            </a:pPr>
            <a:r>
              <a:rPr lang="en-GB" sz="1200" dirty="0">
                <a:solidFill>
                  <a:srgbClr val="000000"/>
                </a:solidFill>
                <a:latin typeface="Calibri"/>
                <a:ea typeface="Calibri"/>
                <a:cs typeface="Calibri"/>
              </a:rPr>
              <a:t>Creation of an animation creates an </a:t>
            </a:r>
            <a:r>
              <a:rPr lang="en-GB" sz="1200" b="1" dirty="0">
                <a:solidFill>
                  <a:srgbClr val="000000"/>
                </a:solidFill>
                <a:latin typeface="Calibri"/>
                <a:ea typeface="Calibri"/>
                <a:cs typeface="Calibri"/>
              </a:rPr>
              <a:t>authentic context</a:t>
            </a:r>
            <a:r>
              <a:rPr lang="en-GB" sz="1200" dirty="0">
                <a:solidFill>
                  <a:srgbClr val="000000"/>
                </a:solidFill>
                <a:latin typeface="Calibri"/>
                <a:ea typeface="Calibri"/>
                <a:cs typeface="Calibri"/>
              </a:rPr>
              <a:t> and links to the real world.</a:t>
            </a:r>
            <a:endParaRPr lang="en-US" dirty="0"/>
          </a:p>
        </p:txBody>
      </p:sp>
    </p:spTree>
    <p:extLst>
      <p:ext uri="{BB962C8B-B14F-4D97-AF65-F5344CB8AC3E}">
        <p14:creationId xmlns:p14="http://schemas.microsoft.com/office/powerpoint/2010/main" val="632769890"/>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c9827502-ad03-49b1-85da-f0239239a6b1"/>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d53f9ed-aba7-4473-9642-666960874982"/>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4698</TotalTime>
  <Words>118</Words>
  <Application>Microsoft Office PowerPoint</Application>
  <PresentationFormat>Custom</PresentationFormat>
  <Paragraphs>29</Paragraphs>
  <Slides>8</Slides>
  <Notes>0</Notes>
  <HiddenSlides>0</HiddenSlides>
  <MMClips>0</MMClips>
  <ScaleCrop>false</ScaleCrop>
  <HeadingPairs>
    <vt:vector size="4" baseType="variant">
      <vt:variant>
        <vt:lpstr>Theme</vt:lpstr>
      </vt:variant>
      <vt:variant>
        <vt:i4>3</vt:i4>
      </vt:variant>
      <vt:variant>
        <vt:lpstr>Slide Titles</vt:lpstr>
      </vt:variant>
      <vt:variant>
        <vt:i4>8</vt:i4>
      </vt:variant>
    </vt:vector>
  </HeadingPairs>
  <TitlesOfParts>
    <vt:vector size="11"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71</cp:revision>
  <dcterms:created xsi:type="dcterms:W3CDTF">2024-02-26T09:08:58Z</dcterms:created>
  <dcterms:modified xsi:type="dcterms:W3CDTF">2024-07-01T13:48:17Z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