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0" r:id="rId9"/>
    <p:sldId id="278" r:id="rId10"/>
    <p:sldId id="279" r:id="rId11"/>
    <p:sldId id="282" r:id="rId12"/>
    <p:sldId id="284"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75CBEB-6C63-F6BE-21B0-29D91D98BB21}" v="187" dt="2024-07-01T11:07:43.375"/>
    <p1510:client id="{D87831C6-4A52-0F3C-25A4-FFB2DDC5A96D}" v="2" dt="2024-07-01T11:16:38.2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yley Wentel" userId="S::hayley.wentel@connahsquayhs.org.uk::88a8e3f5-b939-4634-a361-b74f35b5778d" providerId="AD" clId="Web-{D87831C6-4A52-0F3C-25A4-FFB2DDC5A96D}"/>
    <pc:docChg chg="modSld">
      <pc:chgData name="Hayley Wentel" userId="S::hayley.wentel@connahsquayhs.org.uk::88a8e3f5-b939-4634-a361-b74f35b5778d" providerId="AD" clId="Web-{D87831C6-4A52-0F3C-25A4-FFB2DDC5A96D}" dt="2024-07-01T11:16:38.210" v="1" actId="20577"/>
      <pc:docMkLst>
        <pc:docMk/>
      </pc:docMkLst>
      <pc:sldChg chg="modSp">
        <pc:chgData name="Hayley Wentel" userId="S::hayley.wentel@connahsquayhs.org.uk::88a8e3f5-b939-4634-a361-b74f35b5778d" providerId="AD" clId="Web-{D87831C6-4A52-0F3C-25A4-FFB2DDC5A96D}" dt="2024-07-01T11:16:38.210" v="1" actId="20577"/>
        <pc:sldMkLst>
          <pc:docMk/>
          <pc:sldMk cId="3948252949" sldId="286"/>
        </pc:sldMkLst>
        <pc:spChg chg="mod">
          <ac:chgData name="Hayley Wentel" userId="S::hayley.wentel@connahsquayhs.org.uk::88a8e3f5-b939-4634-a361-b74f35b5778d" providerId="AD" clId="Web-{D87831C6-4A52-0F3C-25A4-FFB2DDC5A96D}" dt="2024-07-01T11:16:38.210" v="1" actId="20577"/>
          <ac:spMkLst>
            <pc:docMk/>
            <pc:sldMk cId="3948252949" sldId="286"/>
            <ac:spMk id="2" creationId="{00000000-0000-0000-0000-000000000000}"/>
          </ac:spMkLst>
        </pc:spChg>
      </pc:sldChg>
    </pc:docChg>
  </pc:docChgLst>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Hayley Wentel" userId="S::hayley.wentel@connahsquayhs.org.uk::88a8e3f5-b939-4634-a361-b74f35b5778d" providerId="AD" clId="Web-{6475CBEB-6C63-F6BE-21B0-29D91D98BB21}"/>
    <pc:docChg chg="modSld">
      <pc:chgData name="Hayley Wentel" userId="S::hayley.wentel@connahsquayhs.org.uk::88a8e3f5-b939-4634-a361-b74f35b5778d" providerId="AD" clId="Web-{6475CBEB-6C63-F6BE-21B0-29D91D98BB21}" dt="2024-07-01T11:07:43.375" v="182" actId="20577"/>
      <pc:docMkLst>
        <pc:docMk/>
      </pc:docMkLst>
      <pc:sldChg chg="modSp">
        <pc:chgData name="Hayley Wentel" userId="S::hayley.wentel@connahsquayhs.org.uk::88a8e3f5-b939-4634-a361-b74f35b5778d" providerId="AD" clId="Web-{6475CBEB-6C63-F6BE-21B0-29D91D98BB21}" dt="2024-07-01T10:56:05.843" v="34" actId="20577"/>
        <pc:sldMkLst>
          <pc:docMk/>
          <pc:sldMk cId="1981651252" sldId="278"/>
        </pc:sldMkLst>
        <pc:spChg chg="mod">
          <ac:chgData name="Hayley Wentel" userId="S::hayley.wentel@connahsquayhs.org.uk::88a8e3f5-b939-4634-a361-b74f35b5778d" providerId="AD" clId="Web-{6475CBEB-6C63-F6BE-21B0-29D91D98BB21}" dt="2024-07-01T10:54:34.372" v="28" actId="20577"/>
          <ac:spMkLst>
            <pc:docMk/>
            <pc:sldMk cId="1981651252" sldId="278"/>
            <ac:spMk id="2" creationId="{B77F1C2E-7359-4E67-E2F1-060331D23AB7}"/>
          </ac:spMkLst>
        </pc:spChg>
        <pc:spChg chg="mod">
          <ac:chgData name="Hayley Wentel" userId="S::hayley.wentel@connahsquayhs.org.uk::88a8e3f5-b939-4634-a361-b74f35b5778d" providerId="AD" clId="Web-{6475CBEB-6C63-F6BE-21B0-29D91D98BB21}" dt="2024-07-01T10:55:56.186" v="31" actId="20577"/>
          <ac:spMkLst>
            <pc:docMk/>
            <pc:sldMk cId="1981651252" sldId="278"/>
            <ac:spMk id="4" creationId="{DF4B6647-26ED-AE4F-C7C6-F118FCC94D72}"/>
          </ac:spMkLst>
        </pc:spChg>
        <pc:spChg chg="mod">
          <ac:chgData name="Hayley Wentel" userId="S::hayley.wentel@connahsquayhs.org.uk::88a8e3f5-b939-4634-a361-b74f35b5778d" providerId="AD" clId="Web-{6475CBEB-6C63-F6BE-21B0-29D91D98BB21}" dt="2024-07-01T10:54:01.418" v="24" actId="20577"/>
          <ac:spMkLst>
            <pc:docMk/>
            <pc:sldMk cId="1981651252" sldId="278"/>
            <ac:spMk id="7" creationId="{2E5624FB-155B-4395-46B6-A4D8F5D58C9A}"/>
          </ac:spMkLst>
        </pc:spChg>
        <pc:spChg chg="mod">
          <ac:chgData name="Hayley Wentel" userId="S::hayley.wentel@connahsquayhs.org.uk::88a8e3f5-b939-4634-a361-b74f35b5778d" providerId="AD" clId="Web-{6475CBEB-6C63-F6BE-21B0-29D91D98BB21}" dt="2024-07-01T10:56:05.843" v="34" actId="20577"/>
          <ac:spMkLst>
            <pc:docMk/>
            <pc:sldMk cId="1981651252" sldId="278"/>
            <ac:spMk id="8" creationId="{D9F63377-DD1C-4BBD-5D28-6BF14622536D}"/>
          </ac:spMkLst>
        </pc:spChg>
      </pc:sldChg>
      <pc:sldChg chg="modSp">
        <pc:chgData name="Hayley Wentel" userId="S::hayley.wentel@connahsquayhs.org.uk::88a8e3f5-b939-4634-a361-b74f35b5778d" providerId="AD" clId="Web-{6475CBEB-6C63-F6BE-21B0-29D91D98BB21}" dt="2024-07-01T10:56:19.046" v="35" actId="1076"/>
        <pc:sldMkLst>
          <pc:docMk/>
          <pc:sldMk cId="2744657230" sldId="279"/>
        </pc:sldMkLst>
        <pc:spChg chg="mod">
          <ac:chgData name="Hayley Wentel" userId="S::hayley.wentel@connahsquayhs.org.uk::88a8e3f5-b939-4634-a361-b74f35b5778d" providerId="AD" clId="Web-{6475CBEB-6C63-F6BE-21B0-29D91D98BB21}" dt="2024-07-01T10:56:19.046" v="35" actId="1076"/>
          <ac:spMkLst>
            <pc:docMk/>
            <pc:sldMk cId="2744657230" sldId="279"/>
            <ac:spMk id="6" creationId="{BBFAC2B0-088A-A742-E984-08816EB2A534}"/>
          </ac:spMkLst>
        </pc:spChg>
      </pc:sldChg>
      <pc:sldChg chg="modSp">
        <pc:chgData name="Hayley Wentel" userId="S::hayley.wentel@connahsquayhs.org.uk::88a8e3f5-b939-4634-a361-b74f35b5778d" providerId="AD" clId="Web-{6475CBEB-6C63-F6BE-21B0-29D91D98BB21}" dt="2024-07-01T10:53:50.558" v="22" actId="20577"/>
        <pc:sldMkLst>
          <pc:docMk/>
          <pc:sldMk cId="2458432041" sldId="280"/>
        </pc:sldMkLst>
        <pc:spChg chg="mod">
          <ac:chgData name="Hayley Wentel" userId="S::hayley.wentel@connahsquayhs.org.uk::88a8e3f5-b939-4634-a361-b74f35b5778d" providerId="AD" clId="Web-{6475CBEB-6C63-F6BE-21B0-29D91D98BB21}" dt="2024-07-01T10:53:50.558" v="22" actId="20577"/>
          <ac:spMkLst>
            <pc:docMk/>
            <pc:sldMk cId="2458432041" sldId="280"/>
            <ac:spMk id="2" creationId="{92C753A5-51E1-7A44-E9A0-95DE87F723AA}"/>
          </ac:spMkLst>
        </pc:spChg>
        <pc:spChg chg="mod">
          <ac:chgData name="Hayley Wentel" userId="S::hayley.wentel@connahsquayhs.org.uk::88a8e3f5-b939-4634-a361-b74f35b5778d" providerId="AD" clId="Web-{6475CBEB-6C63-F6BE-21B0-29D91D98BB21}" dt="2024-07-01T10:52:14.337" v="6" actId="20577"/>
          <ac:spMkLst>
            <pc:docMk/>
            <pc:sldMk cId="2458432041" sldId="280"/>
            <ac:spMk id="6" creationId="{25C07CEA-84F6-8C26-6F95-D4919D0C9E00}"/>
          </ac:spMkLst>
        </pc:spChg>
      </pc:sldChg>
      <pc:sldChg chg="modSp">
        <pc:chgData name="Hayley Wentel" userId="S::hayley.wentel@connahsquayhs.org.uk::88a8e3f5-b939-4634-a361-b74f35b5778d" providerId="AD" clId="Web-{6475CBEB-6C63-F6BE-21B0-29D91D98BB21}" dt="2024-07-01T11:02:50.399" v="78" actId="20577"/>
        <pc:sldMkLst>
          <pc:docMk/>
          <pc:sldMk cId="3785915959" sldId="282"/>
        </pc:sldMkLst>
        <pc:spChg chg="mod">
          <ac:chgData name="Hayley Wentel" userId="S::hayley.wentel@connahsquayhs.org.uk::88a8e3f5-b939-4634-a361-b74f35b5778d" providerId="AD" clId="Web-{6475CBEB-6C63-F6BE-21B0-29D91D98BB21}" dt="2024-07-01T11:02:50.399" v="78" actId="20577"/>
          <ac:spMkLst>
            <pc:docMk/>
            <pc:sldMk cId="3785915959" sldId="282"/>
            <ac:spMk id="2" creationId="{FF1F1BCE-76F1-3B00-C414-643188F0671E}"/>
          </ac:spMkLst>
        </pc:spChg>
        <pc:spChg chg="mod">
          <ac:chgData name="Hayley Wentel" userId="S::hayley.wentel@connahsquayhs.org.uk::88a8e3f5-b939-4634-a361-b74f35b5778d" providerId="AD" clId="Web-{6475CBEB-6C63-F6BE-21B0-29D91D98BB21}" dt="2024-07-01T10:59:57.458" v="49" actId="20577"/>
          <ac:spMkLst>
            <pc:docMk/>
            <pc:sldMk cId="3785915959" sldId="282"/>
            <ac:spMk id="4" creationId="{F5F439B9-3B25-1165-7EFF-B0C4845E1093}"/>
          </ac:spMkLst>
        </pc:spChg>
        <pc:spChg chg="mod">
          <ac:chgData name="Hayley Wentel" userId="S::hayley.wentel@connahsquayhs.org.uk::88a8e3f5-b939-4634-a361-b74f35b5778d" providerId="AD" clId="Web-{6475CBEB-6C63-F6BE-21B0-29D91D98BB21}" dt="2024-07-01T11:01:32.429" v="63" actId="20577"/>
          <ac:spMkLst>
            <pc:docMk/>
            <pc:sldMk cId="3785915959" sldId="282"/>
            <ac:spMk id="6" creationId="{D4E2F972-71C4-0D1E-4E4D-CE4124B29869}"/>
          </ac:spMkLst>
        </pc:spChg>
      </pc:sldChg>
      <pc:sldChg chg="modSp">
        <pc:chgData name="Hayley Wentel" userId="S::hayley.wentel@connahsquayhs.org.uk::88a8e3f5-b939-4634-a361-b74f35b5778d" providerId="AD" clId="Web-{6475CBEB-6C63-F6BE-21B0-29D91D98BB21}" dt="2024-07-01T11:07:43.375" v="182" actId="20577"/>
        <pc:sldMkLst>
          <pc:docMk/>
          <pc:sldMk cId="632769890" sldId="284"/>
        </pc:sldMkLst>
        <pc:spChg chg="mod">
          <ac:chgData name="Hayley Wentel" userId="S::hayley.wentel@connahsquayhs.org.uk::88a8e3f5-b939-4634-a361-b74f35b5778d" providerId="AD" clId="Web-{6475CBEB-6C63-F6BE-21B0-29D91D98BB21}" dt="2024-07-01T11:07:43.375" v="182" actId="20577"/>
          <ac:spMkLst>
            <pc:docMk/>
            <pc:sldMk cId="632769890" sldId="284"/>
            <ac:spMk id="9" creationId="{E5C5155A-67AA-9F8F-5734-B567AC294D97}"/>
          </ac:spMkLst>
        </pc:spChg>
        <pc:spChg chg="mod">
          <ac:chgData name="Hayley Wentel" userId="S::hayley.wentel@connahsquayhs.org.uk::88a8e3f5-b939-4634-a361-b74f35b5778d" providerId="AD" clId="Web-{6475CBEB-6C63-F6BE-21B0-29D91D98BB21}" dt="2024-07-01T11:05:06.731" v="135" actId="20577"/>
          <ac:spMkLst>
            <pc:docMk/>
            <pc:sldMk cId="632769890" sldId="284"/>
            <ac:spMk id="10" creationId="{59B49D29-3501-5F1D-BF03-49B083B72B1A}"/>
          </ac:spMkLst>
        </pc:spChg>
        <pc:spChg chg="mod">
          <ac:chgData name="Hayley Wentel" userId="S::hayley.wentel@connahsquayhs.org.uk::88a8e3f5-b939-4634-a361-b74f35b5778d" providerId="AD" clId="Web-{6475CBEB-6C63-F6BE-21B0-29D91D98BB21}" dt="2024-07-01T11:06:49.921" v="172" actId="20577"/>
          <ac:spMkLst>
            <pc:docMk/>
            <pc:sldMk cId="632769890" sldId="284"/>
            <ac:spMk id="11" creationId="{73CA8E55-50A9-4198-412B-A239F349004B}"/>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docChgLst>
    <pc:chgData name="Hayley Wentel" userId="S::hayley.wentel@connahsquayhs.org.uk::88a8e3f5-b939-4634-a361-b74f35b5778d" providerId="AD" clId="Web-{4820F24B-82F9-3B88-04A1-E14927F05F21}"/>
    <pc:docChg chg="modSld">
      <pc:chgData name="Hayley Wentel" userId="S::hayley.wentel@connahsquayhs.org.uk::88a8e3f5-b939-4634-a361-b74f35b5778d" providerId="AD" clId="Web-{4820F24B-82F9-3B88-04A1-E14927F05F21}" dt="2024-06-28T12:47:54.965" v="107" actId="20577"/>
      <pc:docMkLst>
        <pc:docMk/>
      </pc:docMkLst>
      <pc:sldChg chg="modSp">
        <pc:chgData name="Hayley Wentel" userId="S::hayley.wentel@connahsquayhs.org.uk::88a8e3f5-b939-4634-a361-b74f35b5778d" providerId="AD" clId="Web-{4820F24B-82F9-3B88-04A1-E14927F05F21}" dt="2024-06-28T12:32:28.634" v="41" actId="20577"/>
        <pc:sldMkLst>
          <pc:docMk/>
          <pc:sldMk cId="1981651252" sldId="278"/>
        </pc:sldMkLst>
        <pc:spChg chg="mod">
          <ac:chgData name="Hayley Wentel" userId="S::hayley.wentel@connahsquayhs.org.uk::88a8e3f5-b939-4634-a361-b74f35b5778d" providerId="AD" clId="Web-{4820F24B-82F9-3B88-04A1-E14927F05F21}" dt="2024-06-28T12:32:28.634" v="41" actId="20577"/>
          <ac:spMkLst>
            <pc:docMk/>
            <pc:sldMk cId="1981651252" sldId="278"/>
            <ac:spMk id="7" creationId="{2E5624FB-155B-4395-46B6-A4D8F5D58C9A}"/>
          </ac:spMkLst>
        </pc:spChg>
      </pc:sldChg>
      <pc:sldChg chg="modSp">
        <pc:chgData name="Hayley Wentel" userId="S::hayley.wentel@connahsquayhs.org.uk::88a8e3f5-b939-4634-a361-b74f35b5778d" providerId="AD" clId="Web-{4820F24B-82F9-3B88-04A1-E14927F05F21}" dt="2024-06-28T12:35:16.921" v="63" actId="20577"/>
        <pc:sldMkLst>
          <pc:docMk/>
          <pc:sldMk cId="2744657230" sldId="279"/>
        </pc:sldMkLst>
        <pc:spChg chg="mod">
          <ac:chgData name="Hayley Wentel" userId="S::hayley.wentel@connahsquayhs.org.uk::88a8e3f5-b939-4634-a361-b74f35b5778d" providerId="AD" clId="Web-{4820F24B-82F9-3B88-04A1-E14927F05F21}" dt="2024-06-28T12:32:57.291" v="44" actId="20577"/>
          <ac:spMkLst>
            <pc:docMk/>
            <pc:sldMk cId="2744657230" sldId="279"/>
            <ac:spMk id="2" creationId="{C65EE8F8-148F-B99E-40FA-43CE497387F7}"/>
          </ac:spMkLst>
        </pc:spChg>
        <pc:spChg chg="mod">
          <ac:chgData name="Hayley Wentel" userId="S::hayley.wentel@connahsquayhs.org.uk::88a8e3f5-b939-4634-a361-b74f35b5778d" providerId="AD" clId="Web-{4820F24B-82F9-3B88-04A1-E14927F05F21}" dt="2024-06-28T12:34:12.294" v="50" actId="20577"/>
          <ac:spMkLst>
            <pc:docMk/>
            <pc:sldMk cId="2744657230" sldId="279"/>
            <ac:spMk id="4" creationId="{74C831F6-864D-BABA-AF92-E2DAAB3A976C}"/>
          </ac:spMkLst>
        </pc:spChg>
        <pc:spChg chg="mod">
          <ac:chgData name="Hayley Wentel" userId="S::hayley.wentel@connahsquayhs.org.uk::88a8e3f5-b939-4634-a361-b74f35b5778d" providerId="AD" clId="Web-{4820F24B-82F9-3B88-04A1-E14927F05F21}" dt="2024-06-28T12:34:42.232" v="54" actId="14100"/>
          <ac:spMkLst>
            <pc:docMk/>
            <pc:sldMk cId="2744657230" sldId="279"/>
            <ac:spMk id="6" creationId="{BBFAC2B0-088A-A742-E984-08816EB2A534}"/>
          </ac:spMkLst>
        </pc:spChg>
        <pc:spChg chg="mod">
          <ac:chgData name="Hayley Wentel" userId="S::hayley.wentel@connahsquayhs.org.uk::88a8e3f5-b939-4634-a361-b74f35b5778d" providerId="AD" clId="Web-{4820F24B-82F9-3B88-04A1-E14927F05F21}" dt="2024-06-28T12:35:05.670" v="59" actId="20577"/>
          <ac:spMkLst>
            <pc:docMk/>
            <pc:sldMk cId="2744657230" sldId="279"/>
            <ac:spMk id="9" creationId="{FAC0EE1F-6170-8836-2429-E17EDAC6A750}"/>
          </ac:spMkLst>
        </pc:spChg>
        <pc:spChg chg="mod">
          <ac:chgData name="Hayley Wentel" userId="S::hayley.wentel@connahsquayhs.org.uk::88a8e3f5-b939-4634-a361-b74f35b5778d" providerId="AD" clId="Web-{4820F24B-82F9-3B88-04A1-E14927F05F21}" dt="2024-06-28T12:35:16.921" v="63" actId="20577"/>
          <ac:spMkLst>
            <pc:docMk/>
            <pc:sldMk cId="2744657230" sldId="279"/>
            <ac:spMk id="11" creationId="{BE434E36-C7AA-5216-328F-AB4594226D84}"/>
          </ac:spMkLst>
        </pc:spChg>
      </pc:sldChg>
      <pc:sldChg chg="addSp modSp">
        <pc:chgData name="Hayley Wentel" userId="S::hayley.wentel@connahsquayhs.org.uk::88a8e3f5-b939-4634-a361-b74f35b5778d" providerId="AD" clId="Web-{4820F24B-82F9-3B88-04A1-E14927F05F21}" dt="2024-06-28T12:29:56.800" v="12"/>
        <pc:sldMkLst>
          <pc:docMk/>
          <pc:sldMk cId="3122446814" sldId="281"/>
        </pc:sldMkLst>
        <pc:graphicFrameChg chg="add mod modGraphic">
          <ac:chgData name="Hayley Wentel" userId="S::hayley.wentel@connahsquayhs.org.uk::88a8e3f5-b939-4634-a361-b74f35b5778d" providerId="AD" clId="Web-{4820F24B-82F9-3B88-04A1-E14927F05F21}" dt="2024-06-28T12:29:56.800" v="12"/>
          <ac:graphicFrameMkLst>
            <pc:docMk/>
            <pc:sldMk cId="3122446814" sldId="281"/>
            <ac:graphicFrameMk id="7" creationId="{31F01BD2-8F11-46A6-C9AE-C94EDE90AB99}"/>
          </ac:graphicFrameMkLst>
        </pc:graphicFrameChg>
      </pc:sldChg>
      <pc:sldChg chg="modSp">
        <pc:chgData name="Hayley Wentel" userId="S::hayley.wentel@connahsquayhs.org.uk::88a8e3f5-b939-4634-a361-b74f35b5778d" providerId="AD" clId="Web-{4820F24B-82F9-3B88-04A1-E14927F05F21}" dt="2024-06-28T12:47:54.965" v="107" actId="20577"/>
        <pc:sldMkLst>
          <pc:docMk/>
          <pc:sldMk cId="632769890" sldId="284"/>
        </pc:sldMkLst>
        <pc:spChg chg="mod">
          <ac:chgData name="Hayley Wentel" userId="S::hayley.wentel@connahsquayhs.org.uk::88a8e3f5-b939-4634-a361-b74f35b5778d" providerId="AD" clId="Web-{4820F24B-82F9-3B88-04A1-E14927F05F21}" dt="2024-06-28T12:47:54.965" v="107" actId="20577"/>
          <ac:spMkLst>
            <pc:docMk/>
            <pc:sldMk cId="632769890" sldId="284"/>
            <ac:spMk id="4" creationId="{235860F6-C416-1E2E-120E-314D539F4A7E}"/>
          </ac:spMkLst>
        </pc:spChg>
      </pc:sldChg>
      <pc:sldChg chg="modSp">
        <pc:chgData name="Hayley Wentel" userId="S::hayley.wentel@connahsquayhs.org.uk::88a8e3f5-b939-4634-a361-b74f35b5778d" providerId="AD" clId="Web-{4820F24B-82F9-3B88-04A1-E14927F05F21}" dt="2024-06-28T12:26:01.104" v="6" actId="20577"/>
        <pc:sldMkLst>
          <pc:docMk/>
          <pc:sldMk cId="3948252949" sldId="286"/>
        </pc:sldMkLst>
        <pc:spChg chg="mod">
          <ac:chgData name="Hayley Wentel" userId="S::hayley.wentel@connahsquayhs.org.uk::88a8e3f5-b939-4634-a361-b74f35b5778d" providerId="AD" clId="Web-{4820F24B-82F9-3B88-04A1-E14927F05F21}" dt="2024-06-28T12:26:01.104" v="6" actId="20577"/>
          <ac:spMkLst>
            <pc:docMk/>
            <pc:sldMk cId="3948252949" sldId="286"/>
            <ac:spMk id="2" creationId="{00000000-0000-0000-0000-000000000000}"/>
          </ac:spMkLst>
        </pc:spChg>
        <pc:spChg chg="mod">
          <ac:chgData name="Hayley Wentel" userId="S::hayley.wentel@connahsquayhs.org.uk::88a8e3f5-b939-4634-a361-b74f35b5778d" providerId="AD" clId="Web-{4820F24B-82F9-3B88-04A1-E14927F05F21}" dt="2024-06-28T12:25:58.260" v="5" actId="20577"/>
          <ac:spMkLst>
            <pc:docMk/>
            <pc:sldMk cId="3948252949" sldId="286"/>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Year Group:</a:t>
            </a:r>
            <a:endParaRPr lang="en-US"/>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a:t>Unit/Topic:</a:t>
            </a:r>
            <a:endParaRPr lang="en-US"/>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err="1"/>
              <a:t>Connah’s</a:t>
            </a:r>
            <a:r>
              <a:rPr lang="en-GB"/>
              <a:t> Quay High School</a:t>
            </a:r>
            <a:endParaRPr lang="en-US"/>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a:t>Curriculum for Wales Scheme of Learning [Subject]</a:t>
            </a:r>
            <a:endParaRPr lang="en-US"/>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err="1">
                <a:solidFill>
                  <a:schemeClr val="bg1"/>
                </a:solidFill>
                <a:latin typeface="MASSILIA VF" pitchFamily="2" charset="77"/>
              </a:rPr>
              <a:t>CfW</a:t>
            </a:r>
            <a:r>
              <a:rPr lang="en-US" sz="5400" b="1">
                <a:solidFill>
                  <a:schemeClr val="bg1"/>
                </a:solidFill>
                <a:latin typeface="MASSILIA VF" pitchFamily="2" charset="77"/>
              </a:rPr>
              <a:t> </a:t>
            </a:r>
            <a:r>
              <a:rPr lang="en-US" sz="5400" b="1" err="1">
                <a:solidFill>
                  <a:schemeClr val="bg1"/>
                </a:solidFill>
                <a:latin typeface="MASSILIA VF" pitchFamily="2" charset="77"/>
              </a:rPr>
              <a:t>SoL</a:t>
            </a:r>
            <a:r>
              <a:rPr lang="en-US" sz="5400" b="1">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a:latin typeface="MASSILIA VF" pitchFamily="2" charset="77"/>
              </a:rPr>
              <a:t>Start by selecting a template to use by navigating to ‘</a:t>
            </a:r>
            <a:r>
              <a:rPr lang="en-GB" sz="1500" b="1">
                <a:solidFill>
                  <a:srgbClr val="006758"/>
                </a:solidFill>
                <a:latin typeface="MASSILIA VF" pitchFamily="2" charset="77"/>
              </a:rPr>
              <a:t>Insert</a:t>
            </a:r>
            <a:r>
              <a:rPr lang="en-GB" sz="1500">
                <a:latin typeface="MASSILIA VF" pitchFamily="2" charset="77"/>
              </a:rPr>
              <a:t>’ in the top menu and find the drop down menu for ‘</a:t>
            </a:r>
            <a:r>
              <a:rPr lang="en-GB" sz="1500" b="1">
                <a:solidFill>
                  <a:srgbClr val="006758"/>
                </a:solidFill>
                <a:latin typeface="MASSILIA VF" pitchFamily="2" charset="77"/>
              </a:rPr>
              <a:t>New Slide</a:t>
            </a:r>
            <a:r>
              <a:rPr lang="en-GB" sz="1500">
                <a:latin typeface="MASSILIA VF" pitchFamily="2" charset="77"/>
              </a:rPr>
              <a:t>’. You can select your design from the available templates.</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Please ensure you are using the appropriate font ‘</a:t>
            </a:r>
            <a:r>
              <a:rPr lang="en-GB" sz="1500" b="1" err="1">
                <a:solidFill>
                  <a:srgbClr val="006758"/>
                </a:solidFill>
                <a:latin typeface="MASSILIA VF" pitchFamily="2" charset="77"/>
              </a:rPr>
              <a:t>Massilia</a:t>
            </a:r>
            <a:r>
              <a:rPr lang="en-GB" sz="1500" b="1">
                <a:solidFill>
                  <a:srgbClr val="006758"/>
                </a:solidFill>
                <a:latin typeface="MASSILIA VF" pitchFamily="2" charset="77"/>
              </a:rPr>
              <a:t> VF</a:t>
            </a:r>
            <a:r>
              <a:rPr lang="en-GB" sz="1500">
                <a:latin typeface="MASSILIA VF" pitchFamily="2" charset="77"/>
              </a:rPr>
              <a:t>’ in either regular or bold. If your text does not fit try reducing the text size.</a:t>
            </a:r>
          </a:p>
          <a:p>
            <a:pPr marL="342900" indent="-342900">
              <a:buFont typeface="+mj-lt"/>
              <a:buAutoNum type="arabicPeriod"/>
            </a:pPr>
            <a:endParaRPr lang="en-GB" sz="1500">
              <a:latin typeface="MASSILIA VF" pitchFamily="2" charset="77"/>
            </a:endParaRPr>
          </a:p>
          <a:p>
            <a:pPr marL="342900" indent="-342900">
              <a:buFont typeface="+mj-lt"/>
              <a:buAutoNum type="arabicPeriod"/>
            </a:pPr>
            <a:r>
              <a:rPr lang="en-GB" sz="150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a:solidFill>
                  <a:srgbClr val="ED5A3E"/>
                </a:solidFill>
                <a:latin typeface="MASSILIA VF" pitchFamily="2" charset="77"/>
              </a:rPr>
              <a:t>Red (#ed5a3e)</a:t>
            </a:r>
            <a:r>
              <a:rPr lang="en-GB" sz="1500">
                <a:latin typeface="MASSILIA VF" pitchFamily="2" charset="77"/>
              </a:rPr>
              <a:t>, </a:t>
            </a:r>
            <a:r>
              <a:rPr lang="en-GB" sz="1500">
                <a:solidFill>
                  <a:srgbClr val="FFDA68"/>
                </a:solidFill>
                <a:latin typeface="MASSILIA VF" pitchFamily="2" charset="77"/>
              </a:rPr>
              <a:t>Yellow (#ffda68)</a:t>
            </a:r>
            <a:r>
              <a:rPr lang="en-GB" sz="1500">
                <a:latin typeface="MASSILIA VF" pitchFamily="2" charset="77"/>
              </a:rPr>
              <a:t>, </a:t>
            </a:r>
            <a:r>
              <a:rPr lang="en-GB" sz="1500">
                <a:solidFill>
                  <a:srgbClr val="FB9F53"/>
                </a:solidFill>
                <a:latin typeface="MASSILIA VF" pitchFamily="2" charset="77"/>
              </a:rPr>
              <a:t>Orange (#fb9f53)</a:t>
            </a:r>
            <a:r>
              <a:rPr lang="en-GB" sz="1500">
                <a:latin typeface="MASSILIA VF" pitchFamily="2" charset="77"/>
              </a:rPr>
              <a:t>, </a:t>
            </a:r>
            <a:r>
              <a:rPr lang="en-GB" sz="1500">
                <a:solidFill>
                  <a:srgbClr val="3A93A9"/>
                </a:solidFill>
                <a:latin typeface="MASSILIA VF" pitchFamily="2" charset="77"/>
              </a:rPr>
              <a:t>Blue (#3a93a9)</a:t>
            </a:r>
            <a:r>
              <a:rPr lang="en-GB" sz="1500">
                <a:latin typeface="MASSILIA VF" pitchFamily="2" charset="77"/>
              </a:rPr>
              <a:t>, </a:t>
            </a:r>
            <a:r>
              <a:rPr lang="en-GB" sz="1500">
                <a:solidFill>
                  <a:srgbClr val="6EAF82"/>
                </a:solidFill>
                <a:latin typeface="MASSILIA VF" pitchFamily="2" charset="77"/>
              </a:rPr>
              <a:t>Light Green (#6eaf82) </a:t>
            </a:r>
            <a:r>
              <a:rPr lang="en-GB" sz="1500">
                <a:latin typeface="MASSILIA VF" pitchFamily="2" charset="77"/>
              </a:rPr>
              <a:t>and </a:t>
            </a:r>
            <a:r>
              <a:rPr lang="en-GB" sz="1500">
                <a:solidFill>
                  <a:srgbClr val="006758"/>
                </a:solidFill>
                <a:latin typeface="MASSILIA VF" pitchFamily="2" charset="77"/>
              </a:rPr>
              <a:t>Dark Green (#006758)</a:t>
            </a:r>
            <a:r>
              <a:rPr lang="en-GB" sz="1500">
                <a:latin typeface="MASSILIA VF" pitchFamily="2" charset="77"/>
              </a:rPr>
              <a:t>.</a:t>
            </a:r>
            <a:br>
              <a:rPr lang="en-GB" sz="1500">
                <a:latin typeface="MASSILIA VF" pitchFamily="2" charset="77"/>
              </a:rPr>
            </a:br>
            <a:br>
              <a:rPr lang="en-GB" sz="1500">
                <a:latin typeface="MASSILIA VF" pitchFamily="2" charset="77"/>
              </a:rPr>
            </a:br>
            <a:r>
              <a:rPr lang="en-GB" sz="1500">
                <a:latin typeface="MASSILIA VF" pitchFamily="2" charset="77"/>
              </a:rPr>
              <a:t>To change the colour of the table headings, first select the ‘Example box heading’ for each text frame and navigate to the ‘</a:t>
            </a:r>
            <a:r>
              <a:rPr lang="en-GB" sz="1500" b="1">
                <a:solidFill>
                  <a:srgbClr val="006758"/>
                </a:solidFill>
                <a:latin typeface="MASSILIA VF" pitchFamily="2" charset="77"/>
              </a:rPr>
              <a:t>Shape Format</a:t>
            </a:r>
            <a:r>
              <a:rPr lang="en-GB" sz="1500">
                <a:latin typeface="MASSILIA VF" pitchFamily="2" charset="77"/>
              </a:rPr>
              <a:t>’ tab in the menu here you should see options to change the ‘</a:t>
            </a:r>
            <a:r>
              <a:rPr lang="en-GB" sz="1500" b="1">
                <a:solidFill>
                  <a:srgbClr val="006758"/>
                </a:solidFill>
                <a:latin typeface="MASSILIA VF" pitchFamily="2" charset="77"/>
              </a:rPr>
              <a:t>Shape Fill</a:t>
            </a:r>
            <a:r>
              <a:rPr lang="en-GB" sz="1500">
                <a:latin typeface="MASSILIA VF" pitchFamily="2" charset="77"/>
              </a:rPr>
              <a:t>’, please ensure that you choose a CQHS colour.  </a:t>
            </a:r>
            <a:br>
              <a:rPr lang="en-GB" sz="1500">
                <a:latin typeface="MASSILIA VF" pitchFamily="2" charset="77"/>
              </a:rPr>
            </a:br>
            <a:br>
              <a:rPr lang="en-GB" sz="1500">
                <a:latin typeface="MASSILIA VF" pitchFamily="2" charset="77"/>
              </a:rPr>
            </a:br>
            <a:r>
              <a:rPr lang="en-GB" sz="1500">
                <a:latin typeface="MASSILIA VF" pitchFamily="2" charset="77"/>
              </a:rPr>
              <a:t>To change the background colour to one of the CQHS colours by navigating to the ‘</a:t>
            </a:r>
            <a:r>
              <a:rPr lang="en-GB" sz="1500" b="1">
                <a:solidFill>
                  <a:srgbClr val="006758"/>
                </a:solidFill>
                <a:latin typeface="MASSILIA VF" pitchFamily="2" charset="77"/>
              </a:rPr>
              <a:t>Design</a:t>
            </a:r>
            <a:r>
              <a:rPr lang="en-GB" sz="1500">
                <a:latin typeface="MASSILIA VF" pitchFamily="2" charset="77"/>
              </a:rPr>
              <a:t>’ tab and opening the ‘</a:t>
            </a:r>
            <a:r>
              <a:rPr lang="en-GB" sz="1500" b="1">
                <a:solidFill>
                  <a:srgbClr val="006758"/>
                </a:solidFill>
                <a:latin typeface="MASSILIA VF" pitchFamily="2" charset="77"/>
              </a:rPr>
              <a:t>Format Pane</a:t>
            </a:r>
            <a:r>
              <a:rPr lang="en-GB" sz="150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a:t>Example Box Heading</a:t>
            </a:r>
            <a:endParaRPr lang="en-US"/>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a:t>Example box text.</a:t>
            </a:r>
            <a:endParaRPr lang="en-US"/>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a:t>Example Page Title</a:t>
            </a:r>
            <a:endParaRPr lang="en-US"/>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a:latin typeface="MASSILIA VF"/>
              </a:rPr>
              <a:t>Spreadsheets</a:t>
            </a:r>
            <a:endParaRPr lang="en-GB"/>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a:solidFill>
                  <a:srgbClr val="006758"/>
                </a:solidFill>
              </a:rPr>
              <a:t>Curriculum for Wales Scheme of Learning:</a:t>
            </a:r>
            <a:br>
              <a:rPr lang="en-US">
                <a:solidFill>
                  <a:srgbClr val="006758"/>
                </a:solidFill>
              </a:rPr>
            </a:br>
            <a:r>
              <a:rPr lang="en-US">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lIns="180000" tIns="180000" rIns="180000" bIns="180000" anchor="t">
            <a:normAutofit lnSpcReduction="10000"/>
          </a:bodyPr>
          <a:lstStyle/>
          <a:p>
            <a:pPr algn="ctr"/>
            <a:r>
              <a:rPr lang="en-GB" sz="1100" u="sng">
                <a:latin typeface="Arial"/>
                <a:cs typeface="Arial"/>
              </a:rPr>
              <a:t>Technology Vision at CQHS. </a:t>
            </a:r>
            <a:endParaRPr lang="en-US" sz="1100">
              <a:latin typeface="Arial"/>
              <a:cs typeface="Arial"/>
            </a:endParaRPr>
          </a:p>
          <a:p>
            <a:endParaRPr lang="en-US" sz="1100">
              <a:latin typeface="Arial"/>
              <a:cs typeface="Arial"/>
            </a:endParaRPr>
          </a:p>
          <a:p>
            <a:r>
              <a:rPr lang="en-US" sz="1100" err="1">
                <a:solidFill>
                  <a:srgbClr val="202124"/>
                </a:solidFill>
                <a:latin typeface="Arial"/>
                <a:cs typeface="Arial"/>
              </a:rPr>
              <a:t>Technoleg</a:t>
            </a:r>
            <a:r>
              <a:rPr lang="en-US" sz="110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a:solidFill>
                  <a:srgbClr val="000000"/>
                </a:solidFill>
                <a:latin typeface="Arial"/>
                <a:cs typeface="Arial"/>
              </a:rPr>
              <a:t> Our aim is to teach learners to understand and consider the wider impacts on local areas and wider environments around Wales.</a:t>
            </a:r>
          </a:p>
          <a:p>
            <a:r>
              <a:rPr lang="en-GB" sz="110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a:latin typeface="Arial"/>
              <a:cs typeface="Arial"/>
            </a:endParaRPr>
          </a:p>
          <a:p>
            <a:r>
              <a:rPr lang="en-GB" sz="110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a:latin typeface="Arial"/>
              <a:cs typeface="Arial"/>
            </a:endParaRPr>
          </a:p>
          <a:p>
            <a:r>
              <a:rPr lang="en-GB" sz="110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a:solidFill>
                  <a:srgbClr val="0D0D0D"/>
                </a:solidFill>
                <a:latin typeface="Arial"/>
                <a:cs typeface="Arial"/>
              </a:rPr>
              <a:t>to propel their skills forward, nurturing a comprehensive understanding of how technology interconnects and is applied in real-world scenarios.</a:t>
            </a:r>
            <a:endParaRPr lang="en-US" sz="1100">
              <a:solidFill>
                <a:srgbClr val="0D0D0D"/>
              </a:solidFill>
              <a:latin typeface="Arial"/>
              <a:cs typeface="Arial"/>
            </a:endParaRPr>
          </a:p>
          <a:p>
            <a:r>
              <a:rPr lang="en-GB" sz="110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a:latin typeface="Arial"/>
              <a:cs typeface="Arial"/>
            </a:endParaRPr>
          </a:p>
          <a:p>
            <a:endParaRPr lang="en-US" sz="90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graphicFrame>
        <p:nvGraphicFramePr>
          <p:cNvPr id="7" name="Table 6">
            <a:extLst>
              <a:ext uri="{FF2B5EF4-FFF2-40B4-BE49-F238E27FC236}">
                <a16:creationId xmlns:a16="http://schemas.microsoft.com/office/drawing/2014/main" id="{31F01BD2-8F11-46A6-C9AE-C94EDE90AB99}"/>
              </a:ext>
            </a:extLst>
          </p:cNvPr>
          <p:cNvGraphicFramePr>
            <a:graphicFrameLocks noGrp="1"/>
          </p:cNvGraphicFramePr>
          <p:nvPr>
            <p:extLst>
              <p:ext uri="{D42A27DB-BD31-4B8C-83A1-F6EECF244321}">
                <p14:modId xmlns:p14="http://schemas.microsoft.com/office/powerpoint/2010/main" val="2433696938"/>
              </p:ext>
            </p:extLst>
          </p:nvPr>
        </p:nvGraphicFramePr>
        <p:xfrm>
          <a:off x="5449025" y="1317319"/>
          <a:ext cx="4904319" cy="5491193"/>
        </p:xfrm>
        <a:graphic>
          <a:graphicData uri="http://schemas.openxmlformats.org/drawingml/2006/table">
            <a:tbl>
              <a:tblPr bandRow="1">
                <a:tableStyleId>{5C22544A-7EE6-4342-B048-85BDC9FD1C3A}</a:tableStyleId>
              </a:tblPr>
              <a:tblGrid>
                <a:gridCol w="835783">
                  <a:extLst>
                    <a:ext uri="{9D8B030D-6E8A-4147-A177-3AD203B41FA5}">
                      <a16:colId xmlns:a16="http://schemas.microsoft.com/office/drawing/2014/main" val="3755807273"/>
                    </a:ext>
                  </a:extLst>
                </a:gridCol>
                <a:gridCol w="1677785">
                  <a:extLst>
                    <a:ext uri="{9D8B030D-6E8A-4147-A177-3AD203B41FA5}">
                      <a16:colId xmlns:a16="http://schemas.microsoft.com/office/drawing/2014/main" val="1515584457"/>
                    </a:ext>
                  </a:extLst>
                </a:gridCol>
                <a:gridCol w="2390751">
                  <a:extLst>
                    <a:ext uri="{9D8B030D-6E8A-4147-A177-3AD203B41FA5}">
                      <a16:colId xmlns:a16="http://schemas.microsoft.com/office/drawing/2014/main" val="2270744893"/>
                    </a:ext>
                  </a:extLst>
                </a:gridCol>
              </a:tblGrid>
              <a:tr h="1382011">
                <a:tc>
                  <a:txBody>
                    <a:bodyPr/>
                    <a:lstStyle/>
                    <a:p>
                      <a:pPr algn="l" rtl="0" fontAlgn="base"/>
                      <a:r>
                        <a:rPr lang="en-US" sz="1200" b="0" i="0">
                          <a:effectLst/>
                          <a:latin typeface="Calibri" panose="020F0502020204030204" pitchFamily="34" charset="0"/>
                        </a:rPr>
                        <a:t>Utilising More Complex Functions: IF, AVERAGE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200" b="0" i="0">
                          <a:effectLst/>
                          <a:latin typeface="Calibri" panose="020F0502020204030204" pitchFamily="34" charset="0"/>
                        </a:rPr>
                        <a:t>Introduce and apply the IF and AVERAGE functions in relevant scenarios.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200" b="0" i="0">
                          <a:effectLst/>
                          <a:latin typeface="Calibri" panose="020F0502020204030204" pitchFamily="34" charset="0"/>
                        </a:rPr>
                        <a:t>How to use the IF and AVERAGE functions, including syntax and practical applications.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846553019"/>
                  </a:ext>
                </a:extLst>
              </a:tr>
              <a:tr h="1179317">
                <a:tc>
                  <a:txBody>
                    <a:bodyPr/>
                    <a:lstStyle/>
                    <a:p>
                      <a:pPr algn="l" rtl="0" fontAlgn="base"/>
                      <a:r>
                        <a:rPr lang="en-US" sz="1200" b="0" i="0">
                          <a:effectLst/>
                          <a:latin typeface="Calibri" panose="020F0502020204030204" pitchFamily="34" charset="0"/>
                        </a:rPr>
                        <a:t>Making More Complex Calculations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200" b="0" i="0">
                          <a:effectLst/>
                          <a:latin typeface="Calibri" panose="020F0502020204030204" pitchFamily="34" charset="0"/>
                        </a:rPr>
                        <a:t>Use formulas and functions to solve more complex problems.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200" b="0" i="0">
                          <a:effectLst/>
                          <a:latin typeface="Calibri" panose="020F0502020204030204" pitchFamily="34" charset="0"/>
                        </a:rPr>
                        <a:t>Techniques for combining multiple functions and formulas to perform complex calculations.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383237273"/>
                  </a:ext>
                </a:extLst>
              </a:tr>
              <a:tr h="1179317">
                <a:tc>
                  <a:txBody>
                    <a:bodyPr/>
                    <a:lstStyle/>
                    <a:p>
                      <a:pPr algn="l" rtl="0" fontAlgn="base"/>
                      <a:r>
                        <a:rPr lang="en-US" sz="1200" b="0" i="0">
                          <a:effectLst/>
                          <a:latin typeface="Calibri" panose="020F0502020204030204" pitchFamily="34" charset="0"/>
                        </a:rPr>
                        <a:t>Applying Conditional Formatting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200" b="0" i="0">
                          <a:effectLst/>
                          <a:latin typeface="Calibri" panose="020F0502020204030204" pitchFamily="34" charset="0"/>
                        </a:rPr>
                        <a:t>Learn how to apply conditional formatting to visualize data effectively.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200" b="0" i="0">
                          <a:effectLst/>
                          <a:latin typeface="Calibri" panose="020F0502020204030204" pitchFamily="34" charset="0"/>
                        </a:rPr>
                        <a:t>How to use conditional formatting rules to automatically format cells based on their values.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643757135"/>
                  </a:ext>
                </a:extLst>
              </a:tr>
              <a:tr h="773926">
                <a:tc>
                  <a:txBody>
                    <a:bodyPr/>
                    <a:lstStyle/>
                    <a:p>
                      <a:pPr algn="l" rtl="0" fontAlgn="base"/>
                      <a:r>
                        <a:rPr lang="en-US" sz="1200" b="0" i="0">
                          <a:effectLst/>
                          <a:latin typeface="Calibri" panose="020F0502020204030204" pitchFamily="34" charset="0"/>
                        </a:rPr>
                        <a:t>Adding Spinners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200" b="0" i="0">
                          <a:effectLst/>
                          <a:latin typeface="Calibri" panose="020F0502020204030204" pitchFamily="34" charset="0"/>
                        </a:rPr>
                        <a:t>Introduce how to insert and use spinners for data input.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200" b="0" i="0">
                          <a:effectLst/>
                          <a:latin typeface="Calibri" panose="020F0502020204030204" pitchFamily="34" charset="0"/>
                        </a:rPr>
                        <a:t>What spinners are, and how they can be used to input data more interactively.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2132768644"/>
                  </a:ext>
                </a:extLst>
              </a:tr>
              <a:tr h="976622">
                <a:tc>
                  <a:txBody>
                    <a:bodyPr/>
                    <a:lstStyle/>
                    <a:p>
                      <a:pPr algn="l" rtl="0" fontAlgn="base"/>
                      <a:r>
                        <a:rPr lang="en-US" sz="1200" b="0" i="0">
                          <a:effectLst/>
                          <a:latin typeface="Calibri" panose="020F0502020204030204" pitchFamily="34" charset="0"/>
                        </a:rPr>
                        <a:t>Inserting Line and Scatter Graphs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200" b="0" i="0">
                          <a:effectLst/>
                          <a:latin typeface="Calibri" panose="020F0502020204030204" pitchFamily="34" charset="0"/>
                        </a:rPr>
                        <a:t>Teach the creation of line and scatter graphs to represent data visually.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tc>
                  <a:txBody>
                    <a:bodyPr/>
                    <a:lstStyle/>
                    <a:p>
                      <a:pPr algn="l" rtl="0" fontAlgn="base"/>
                      <a:r>
                        <a:rPr lang="en-US" sz="1200" b="0" i="0">
                          <a:effectLst/>
                          <a:latin typeface="Calibri" panose="020F0502020204030204" pitchFamily="34" charset="0"/>
                        </a:rPr>
                        <a:t>The process for creating line and scatter graphs, including data selection and formatting. </a:t>
                      </a:r>
                      <a:endParaRPr lang="en-US" b="0" i="0">
                        <a:effectLst/>
                      </a:endParaRP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B3E5A1"/>
                    </a:solidFill>
                  </a:tcPr>
                </a:tc>
                <a:extLst>
                  <a:ext uri="{0D108BD9-81ED-4DB2-BD59-A6C34878D82A}">
                    <a16:rowId xmlns:a16="http://schemas.microsoft.com/office/drawing/2014/main" val="1181542586"/>
                  </a:ext>
                </a:extLst>
              </a:tr>
            </a:tbl>
          </a:graphicData>
        </a:graphic>
      </p:graphicFrame>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a:p>
          <a:p>
            <a:pPr>
              <a:lnSpc>
                <a:spcPct val="100000"/>
              </a:lnSpc>
              <a:spcBef>
                <a:spcPts val="0"/>
              </a:spcBef>
            </a:pPr>
            <a:r>
              <a:rPr lang="en-GB" sz="1800" b="1">
                <a:solidFill>
                  <a:srgbClr val="000000"/>
                </a:solidFill>
                <a:latin typeface="Calibri"/>
                <a:ea typeface="Calibri"/>
                <a:cs typeface="Calibri"/>
              </a:rPr>
              <a:t>Science and Technology WMS -</a:t>
            </a:r>
            <a:r>
              <a:rPr lang="en-GB" sz="1800">
                <a:solidFill>
                  <a:srgbClr val="000000"/>
                </a:solidFill>
                <a:latin typeface="Calibri"/>
                <a:ea typeface="Calibri"/>
                <a:cs typeface="Calibri"/>
              </a:rPr>
              <a:t> Being curious and searching for answers is essential to understanding phenomena. Developing and testing models will also help them make sense of its complexity</a:t>
            </a:r>
            <a:endParaRPr lang="en-US" sz="1800">
              <a:solidFill>
                <a:srgbClr val="000000"/>
              </a:solidFill>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pPr rtl="0"/>
            <a:r>
              <a:rPr lang="en-GB" sz="1100">
                <a:latin typeface="Calibri"/>
                <a:ea typeface="Segoe UI"/>
                <a:cs typeface="Segoe UI"/>
              </a:rPr>
              <a:t>.</a:t>
            </a:r>
            <a:r>
              <a:rPr lang="en-GB" sz="1100">
                <a:latin typeface="Calibri"/>
                <a:ea typeface="Calibri"/>
                <a:cs typeface="Calibri"/>
              </a:rPr>
              <a:t> </a:t>
            </a:r>
            <a:endParaRPr lang="en-US" sz="90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a:p>
          <a:p>
            <a:endParaRPr lang="en-US" sz="90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a:buFont typeface="Arial"/>
              <a:buChar char="•"/>
            </a:pPr>
            <a:r>
              <a:rPr lang="en-GB" sz="1200" b="1">
                <a:solidFill>
                  <a:srgbClr val="1F1F1F"/>
                </a:solidFill>
                <a:latin typeface="Calibri"/>
                <a:ea typeface="Calibri"/>
                <a:cs typeface="Calibri"/>
              </a:rPr>
              <a:t>Ambitious, capable learners who:</a:t>
            </a:r>
            <a:r>
              <a:rPr lang="en-GB" sz="1200">
                <a:solidFill>
                  <a:srgbClr val="1F1F1F"/>
                </a:solidFill>
                <a:latin typeface="Calibri"/>
                <a:ea typeface="Calibri"/>
                <a:cs typeface="Calibri"/>
              </a:rPr>
              <a:t> understand how to interpret data and apply mathematical concepts, and are ready to learn throughout their lives.</a:t>
            </a:r>
          </a:p>
          <a:p>
            <a:pPr>
              <a:buFont typeface="Arial"/>
              <a:buChar char="•"/>
            </a:pPr>
            <a:r>
              <a:rPr lang="en-GB" sz="1200" b="1">
                <a:solidFill>
                  <a:srgbClr val="1F1F1F"/>
                </a:solidFill>
                <a:latin typeface="Calibri"/>
                <a:ea typeface="Calibri"/>
                <a:cs typeface="Calibri"/>
              </a:rPr>
              <a:t>Enterprising, creative contributors who</a:t>
            </a:r>
            <a:r>
              <a:rPr lang="en-GB" sz="1200">
                <a:solidFill>
                  <a:srgbClr val="1F1F1F"/>
                </a:solidFill>
                <a:latin typeface="Calibri"/>
                <a:ea typeface="Calibri"/>
                <a:cs typeface="Calibri"/>
              </a:rPr>
              <a:t>: think creatively to reframe and solve problems, and are ready to play a full part in life and work.</a:t>
            </a:r>
          </a:p>
          <a:p>
            <a:pPr>
              <a:lnSpc>
                <a:spcPct val="100000"/>
              </a:lnSpc>
              <a:spcBef>
                <a:spcPts val="0"/>
              </a:spcBef>
            </a:pPr>
            <a:endParaRPr lang="en-GB">
              <a:solidFill>
                <a:srgbClr val="1F1F1F"/>
              </a:solidFill>
              <a:latin typeface="Arial"/>
              <a:ea typeface="Calibri"/>
              <a:cs typeface="Arial"/>
            </a:endParaRPr>
          </a:p>
          <a:p>
            <a:endParaRPr lang="en-GB" sz="90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GB" sz="1100">
                <a:latin typeface="Calibri"/>
                <a:ea typeface="Calibri"/>
                <a:cs typeface="Calibri"/>
              </a:rPr>
              <a:t>Numeracy – 4.2 </a:t>
            </a:r>
            <a:endParaRPr lang="en-US" sz="1100">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I can select and construct appropriate charts, diagrams and graphs with suitable scales.</a:t>
            </a:r>
            <a:endParaRPr lang="en-US" sz="1100">
              <a:solidFill>
                <a:srgbClr val="000000"/>
              </a:solidFill>
              <a:latin typeface="Calibri"/>
              <a:ea typeface="Calibri"/>
              <a:cs typeface="Calibri"/>
            </a:endParaRPr>
          </a:p>
          <a:p>
            <a:r>
              <a:rPr lang="en-GB" sz="1100">
                <a:latin typeface="Calibri"/>
                <a:ea typeface="Calibri"/>
                <a:cs typeface="Calibri"/>
              </a:rPr>
              <a:t>Numeracy – 4.3</a:t>
            </a:r>
            <a:endParaRPr lang="en-US" sz="1100">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I can interpret graphs that describe real-life situations, including those used in the media, recognising that some graphs may be misleading.</a:t>
            </a:r>
            <a:endParaRPr lang="en-US" sz="1100">
              <a:solidFill>
                <a:srgbClr val="000000"/>
              </a:solidFill>
              <a:latin typeface="Calibri"/>
              <a:ea typeface="Calibri"/>
              <a:cs typeface="Calibri"/>
            </a:endParaRPr>
          </a:p>
          <a:p>
            <a:r>
              <a:rPr lang="en-GB" sz="1100">
                <a:solidFill>
                  <a:srgbClr val="444444"/>
                </a:solidFill>
                <a:latin typeface="Calibri"/>
                <a:ea typeface="Calibri"/>
                <a:cs typeface="Calibri"/>
              </a:rPr>
              <a:t>4.2 Data and computational thinking – Data and information literacy</a:t>
            </a:r>
            <a:endParaRPr lang="en-US" sz="1100">
              <a:solidFill>
                <a:srgbClr val="444444"/>
              </a:solidFill>
              <a:latin typeface="Calibri"/>
              <a:ea typeface="Calibri"/>
              <a:cs typeface="Calibri"/>
            </a:endParaRPr>
          </a:p>
          <a:p>
            <a:pPr marL="285750" indent="-285750">
              <a:buFont typeface="Symbol"/>
              <a:buChar char="•"/>
            </a:pPr>
            <a:r>
              <a:rPr lang="en-GB" sz="1100">
                <a:solidFill>
                  <a:srgbClr val="444444"/>
                </a:solidFill>
                <a:latin typeface="Calibri"/>
                <a:ea typeface="Calibri"/>
                <a:cs typeface="Calibri"/>
              </a:rPr>
              <a:t>I can use appropriate programs to produce statistical evidence based on my own collected data/identified scenario and justify reasoning.</a:t>
            </a:r>
            <a:endParaRPr lang="en-US" sz="1100">
              <a:solidFill>
                <a:srgbClr val="444444"/>
              </a:solidFill>
              <a:latin typeface="Calibri"/>
              <a:ea typeface="Calibri"/>
              <a:cs typeface="Calibri"/>
            </a:endParaRPr>
          </a:p>
          <a:p>
            <a:pPr marL="285750" indent="-285750">
              <a:buFont typeface="Symbol"/>
              <a:buChar char="•"/>
            </a:pPr>
            <a:r>
              <a:rPr lang="en-GB" sz="1100">
                <a:solidFill>
                  <a:srgbClr val="444444"/>
                </a:solidFill>
                <a:latin typeface="Calibri"/>
                <a:ea typeface="Calibri"/>
                <a:cs typeface="Calibri"/>
              </a:rPr>
              <a:t>I can use my data to explain and add validity to conclusions and, where possible, modify conclusions and/or hypothesis.</a:t>
            </a:r>
            <a:endParaRPr lang="en-US" sz="1100">
              <a:solidFill>
                <a:srgbClr val="444444"/>
              </a:solidFill>
              <a:latin typeface="Calibri"/>
              <a:ea typeface="Calibri"/>
              <a:cs typeface="Calibri"/>
            </a:endParaRPr>
          </a:p>
          <a:p>
            <a:endParaRPr lang="en-US" sz="90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1200">
                <a:solidFill>
                  <a:srgbClr val="000000"/>
                </a:solidFill>
                <a:latin typeface="Calibri"/>
                <a:ea typeface="Calibri"/>
                <a:cs typeface="Calibri"/>
              </a:rPr>
              <a:t>Learners will be given a brief which they will have to create a </a:t>
            </a:r>
            <a:r>
              <a:rPr lang="en-GB" sz="1200" b="1">
                <a:solidFill>
                  <a:srgbClr val="000000"/>
                </a:solidFill>
                <a:latin typeface="Calibri"/>
                <a:ea typeface="Calibri"/>
                <a:cs typeface="Calibri"/>
              </a:rPr>
              <a:t>plan </a:t>
            </a:r>
            <a:r>
              <a:rPr lang="en-GB" sz="1200">
                <a:solidFill>
                  <a:srgbClr val="000000"/>
                </a:solidFill>
                <a:latin typeface="Calibri"/>
                <a:ea typeface="Calibri"/>
                <a:cs typeface="Calibri"/>
              </a:rPr>
              <a:t>to effectively deliver on the brief. </a:t>
            </a:r>
            <a:endParaRPr lang="en-US" sz="120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a:solidFill>
                  <a:srgbClr val="000000"/>
                </a:solidFill>
                <a:latin typeface="Calibri"/>
                <a:ea typeface="Calibri"/>
                <a:cs typeface="Calibri"/>
              </a:rPr>
              <a:t>Learners will need to create a source log to </a:t>
            </a:r>
            <a:r>
              <a:rPr lang="en-GB" sz="1200" b="1">
                <a:solidFill>
                  <a:srgbClr val="000000"/>
                </a:solidFill>
                <a:latin typeface="Calibri"/>
                <a:ea typeface="Calibri"/>
                <a:cs typeface="Calibri"/>
              </a:rPr>
              <a:t>organise  </a:t>
            </a:r>
            <a:r>
              <a:rPr lang="en-GB" sz="1200">
                <a:solidFill>
                  <a:srgbClr val="000000"/>
                </a:solidFill>
                <a:latin typeface="Calibri"/>
                <a:ea typeface="Calibri"/>
                <a:cs typeface="Calibri"/>
              </a:rPr>
              <a:t>their assets.</a:t>
            </a:r>
            <a:endParaRPr lang="en-US" sz="120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a:solidFill>
                  <a:srgbClr val="000000"/>
                </a:solidFill>
                <a:latin typeface="Calibri"/>
                <a:ea typeface="Calibri"/>
                <a:cs typeface="Calibri"/>
              </a:rPr>
              <a:t>Learners will need to be </a:t>
            </a:r>
            <a:r>
              <a:rPr lang="en-GB" sz="1200" b="1">
                <a:solidFill>
                  <a:srgbClr val="000000"/>
                </a:solidFill>
                <a:latin typeface="Calibri"/>
                <a:ea typeface="Calibri"/>
                <a:cs typeface="Calibri"/>
              </a:rPr>
              <a:t>creative and innovative</a:t>
            </a:r>
            <a:r>
              <a:rPr lang="en-GB" sz="1200">
                <a:solidFill>
                  <a:srgbClr val="000000"/>
                </a:solidFill>
                <a:latin typeface="Calibri"/>
                <a:ea typeface="Calibri"/>
                <a:cs typeface="Calibri"/>
              </a:rPr>
              <a:t> in creating their asset.</a:t>
            </a:r>
            <a:endParaRPr lang="en-US" sz="120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a:solidFill>
                  <a:srgbClr val="000000"/>
                </a:solidFill>
                <a:latin typeface="Calibri"/>
                <a:ea typeface="Calibri"/>
                <a:cs typeface="Calibri"/>
              </a:rPr>
              <a:t>Learners will have to</a:t>
            </a:r>
            <a:r>
              <a:rPr lang="en-GB" sz="1200" b="1">
                <a:solidFill>
                  <a:srgbClr val="000000"/>
                </a:solidFill>
                <a:latin typeface="Calibri"/>
                <a:ea typeface="Calibri"/>
                <a:cs typeface="Calibri"/>
              </a:rPr>
              <a:t> problem solve</a:t>
            </a:r>
            <a:r>
              <a:rPr lang="en-GB" sz="1200">
                <a:solidFill>
                  <a:srgbClr val="000000"/>
                </a:solidFill>
                <a:latin typeface="Calibri"/>
                <a:ea typeface="Calibri"/>
                <a:cs typeface="Calibri"/>
              </a:rPr>
              <a:t> to create a suitable spreadsheet that meets the need of the brief and uses the correct spreadsheet techniques such as sum, average, max, min, borders</a:t>
            </a:r>
            <a:endParaRPr lang="en-GB" sz="1200">
              <a:solidFill>
                <a:srgbClr val="000000"/>
              </a:solidFill>
              <a:latin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fontScale="70000" lnSpcReduction="20000"/>
          </a:bodyPr>
          <a:lstStyle/>
          <a:p>
            <a:r>
              <a:rPr lang="en-GB" sz="1100">
                <a:solidFill>
                  <a:srgbClr val="000000"/>
                </a:solidFill>
                <a:latin typeface="Calibri"/>
                <a:ea typeface="Calibri"/>
                <a:cs typeface="Calibri"/>
              </a:rPr>
              <a:t>Learners will demonstrate each of the pedagogical principles outlined below:</a:t>
            </a:r>
            <a:endParaRPr lang="en-US" sz="1100">
              <a:solidFill>
                <a:srgbClr val="000000"/>
              </a:solidFill>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maintains a consistent focus on the overall purposes of the curriculum</a:t>
            </a:r>
            <a:endParaRPr lang="en-US" sz="1100">
              <a:solidFill>
                <a:srgbClr val="000000"/>
              </a:solidFill>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challenges all learners by encouraging them to recognise the importance of sustained effort in meeting expectations that are high but achievable for them</a:t>
            </a:r>
            <a:endParaRPr lang="en-US" sz="1100">
              <a:solidFill>
                <a:srgbClr val="000000"/>
              </a:solidFill>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means employing a blend of approaches including those that promote problem-solving, creative and critical thinking</a:t>
            </a:r>
            <a:endParaRPr lang="en-US" sz="1100">
              <a:solidFill>
                <a:srgbClr val="000000"/>
              </a:solidFill>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sets tasks and selects resources that build on previous knowledge and experience and engage interest</a:t>
            </a:r>
            <a:endParaRPr lang="en-US" sz="1100">
              <a:solidFill>
                <a:srgbClr val="000000"/>
              </a:solidFill>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creates authentic contexts for learning</a:t>
            </a:r>
            <a:endParaRPr lang="en-US" sz="1100">
              <a:solidFill>
                <a:srgbClr val="000000"/>
              </a:solidFill>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regularly reinforces the cross-curricular skills of literacy, numeracy and digital competence, and provides opportunities to practise them</a:t>
            </a:r>
            <a:endParaRPr lang="en-US" sz="1100">
              <a:solidFill>
                <a:srgbClr val="000000"/>
              </a:solidFill>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encourages learners to take increasing responsibility for their own learning</a:t>
            </a:r>
            <a:endParaRPr lang="en-US" sz="1100">
              <a:solidFill>
                <a:srgbClr val="000000"/>
              </a:solidFill>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supports social and emotional development and positive relationships</a:t>
            </a:r>
            <a:endParaRPr lang="en-US" sz="1100">
              <a:solidFill>
                <a:srgbClr val="000000"/>
              </a:solidFill>
              <a:latin typeface="Calibri"/>
              <a:ea typeface="Calibri"/>
              <a:cs typeface="Calibri"/>
            </a:endParaRPr>
          </a:p>
          <a:p>
            <a:pPr marL="285750" indent="-285750">
              <a:buFont typeface="Symbol"/>
              <a:buChar char="•"/>
            </a:pPr>
            <a:r>
              <a:rPr lang="en-GB" sz="1100">
                <a:solidFill>
                  <a:srgbClr val="000000"/>
                </a:solidFill>
                <a:latin typeface="Calibri"/>
                <a:ea typeface="Calibri"/>
                <a:cs typeface="Calibri"/>
              </a:rPr>
              <a:t>encourages collaboration.</a:t>
            </a:r>
          </a:p>
          <a:p>
            <a:pPr>
              <a:lnSpc>
                <a:spcPct val="100000"/>
              </a:lnSpc>
              <a:spcBef>
                <a:spcPts val="0"/>
              </a:spcBef>
            </a:pPr>
            <a:endParaRPr lang="en-US" sz="1200">
              <a:solidFill>
                <a:srgbClr val="000000"/>
              </a:solidFill>
              <a:latin typeface="Calibri"/>
              <a:ea typeface="Calibri"/>
              <a:cs typeface="Calibri"/>
            </a:endParaRPr>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gn="ctr">
              <a:lnSpc>
                <a:spcPct val="100000"/>
              </a:lnSpc>
              <a:spcBef>
                <a:spcPts val="0"/>
              </a:spcBef>
            </a:pPr>
            <a:endParaRPr lang="en-GB" sz="110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sz="1100">
                <a:solidFill>
                  <a:srgbClr val="1F1F1F"/>
                </a:solidFill>
                <a:latin typeface="Arial"/>
                <a:cs typeface="Arial"/>
              </a:rPr>
              <a:t>Progression is likely to grow out of gradual use and re-use of known photoshop skills.</a:t>
            </a:r>
            <a:endParaRPr lang="en-US" sz="1100">
              <a:solidFill>
                <a:srgbClr val="000000"/>
              </a:solidFill>
              <a:latin typeface="Arial"/>
              <a:cs typeface="Arial"/>
            </a:endParaRPr>
          </a:p>
          <a:p>
            <a:pPr marL="285750" indent="-285750">
              <a:lnSpc>
                <a:spcPct val="100000"/>
              </a:lnSpc>
              <a:spcBef>
                <a:spcPts val="0"/>
              </a:spcBef>
              <a:buFont typeface="Arial,Sans-Serif"/>
              <a:buChar char="•"/>
            </a:pPr>
            <a:r>
              <a:rPr lang="en-GB" sz="1100">
                <a:solidFill>
                  <a:srgbClr val="1F1F1F"/>
                </a:solidFill>
                <a:latin typeface="Arial"/>
                <a:cs typeface="Arial"/>
              </a:rPr>
              <a:t>As learners make progress they increasingly evaluate and create more and more sophisticated creative work independently. </a:t>
            </a:r>
            <a:endParaRPr lang="en-GB" sz="1100">
              <a:solidFill>
                <a:srgbClr val="000000"/>
              </a:solidFill>
              <a:latin typeface="Arial"/>
              <a:cs typeface="Arial"/>
            </a:endParaRPr>
          </a:p>
          <a:p>
            <a:pPr marL="285750" indent="-285750">
              <a:lnSpc>
                <a:spcPct val="100000"/>
              </a:lnSpc>
              <a:spcBef>
                <a:spcPts val="0"/>
              </a:spcBef>
              <a:buFont typeface="Arial,Sans-Serif"/>
              <a:buChar char="•"/>
            </a:pPr>
            <a:r>
              <a:rPr lang="en-GB" sz="110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sz="110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a:solidFill>
                  <a:srgbClr val="1F1F1F"/>
                </a:solidFill>
                <a:latin typeface="Arial"/>
                <a:cs typeface="Arial"/>
              </a:rPr>
              <a:t>Linking new learning to existing knowledge develops an increased depth of knowledge.</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Moreover, learners learn and refine their knowledge and skills including the techniques, processes and skills required to create a spreadsheet.</a:t>
            </a:r>
            <a:endParaRPr lang="en-US"/>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a:xfrm>
            <a:off x="7072968" y="1533190"/>
            <a:ext cx="3374348" cy="2539922"/>
          </a:xfrm>
        </p:spPr>
        <p:txBody>
          <a:bodyPr lIns="180000" tIns="180000" rIns="180000" bIns="180000" anchor="t">
            <a:noAutofit/>
          </a:bodyPr>
          <a:lstStyle/>
          <a:p>
            <a:r>
              <a:rPr lang="en-GB">
                <a:solidFill>
                  <a:srgbClr val="1F1F1F"/>
                </a:solidFill>
                <a:latin typeface="Arial"/>
                <a:cs typeface="Arial"/>
              </a:rPr>
              <a:t>Progression is demonstrated through the continuing development of the knowledge, skills and capacities required to create, respond and reflect within their spreadsheet.</a:t>
            </a:r>
            <a:endParaRPr lang="en-US"/>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a:solidFill>
                  <a:srgbClr val="1F1F1F"/>
                </a:solidFill>
                <a:latin typeface="Arial"/>
                <a:cs typeface="Arial"/>
              </a:rPr>
              <a:t>Levels of control, accuracy and fluency in using a range of spreadsheet skills will grow as learners progress.</a:t>
            </a:r>
            <a:endParaRPr lang="en-US"/>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Lots of focus on 'design' and working in industry creating spreadsheets.</a:t>
            </a:r>
            <a:endParaRPr lang="en-US"/>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buChar char="•"/>
            </a:pPr>
            <a:r>
              <a:rPr lang="en-US" sz="1200">
                <a:solidFill>
                  <a:srgbClr val="1F1F1F"/>
                </a:solidFill>
                <a:latin typeface="Arial"/>
                <a:cs typeface="Arial"/>
              </a:rPr>
              <a:t>I can break down a problem to predict its outcome</a:t>
            </a:r>
            <a:endParaRPr lang="en-US"/>
          </a:p>
          <a:p>
            <a:pPr marL="171450" indent="-171450">
              <a:buChar char="•"/>
            </a:pPr>
            <a:r>
              <a:rPr lang="en-US" sz="1200">
                <a:solidFill>
                  <a:srgbClr val="1F1F1F"/>
                </a:solidFill>
                <a:latin typeface="Arial"/>
                <a:cs typeface="Arial"/>
              </a:rPr>
              <a:t>I can detect and correct mistakes which cause instructions (a solution) to fail (debug).</a:t>
            </a:r>
          </a:p>
          <a:p>
            <a:pPr marL="171450" indent="-171450">
              <a:buChar char="•"/>
            </a:pPr>
            <a:r>
              <a:rPr lang="en-US" sz="1200">
                <a:solidFill>
                  <a:srgbClr val="1F1F1F"/>
                </a:solidFill>
                <a:latin typeface="Arial"/>
                <a:cs typeface="Arial"/>
              </a:rPr>
              <a:t>I can create and record verbal, written and symbolic instructions to test ideas, </a:t>
            </a:r>
            <a:r>
              <a:rPr lang="en-US" sz="1200" i="1">
                <a:solidFill>
                  <a:srgbClr val="1F1F1F"/>
                </a:solidFill>
                <a:latin typeface="Arial"/>
                <a:cs typeface="Arial"/>
              </a:rPr>
              <a:t>e.g. the order of waking up through a diagram or flowchart</a:t>
            </a:r>
            <a:r>
              <a:rPr lang="en-US" sz="1200">
                <a:solidFill>
                  <a:srgbClr val="1F1F1F"/>
                </a:solidFill>
                <a:latin typeface="Arial"/>
                <a:cs typeface="Arial"/>
              </a:rPr>
              <a:t>.</a:t>
            </a:r>
          </a:p>
          <a:p>
            <a:pPr marL="171450" indent="-171450">
              <a:buChar char="•"/>
            </a:pPr>
            <a:r>
              <a:rPr lang="en-US" sz="1200">
                <a:solidFill>
                  <a:srgbClr val="1F1F1F"/>
                </a:solidFill>
                <a:latin typeface="Arial"/>
                <a:cs typeface="Arial"/>
              </a:rPr>
              <a:t>I can change instructions to achieve a different outcome.</a:t>
            </a:r>
          </a:p>
          <a:p>
            <a:pPr marL="171450" indent="-171450">
              <a:buChar char="•"/>
            </a:pPr>
            <a:r>
              <a:rPr lang="en-US" sz="1200">
                <a:solidFill>
                  <a:srgbClr val="1F1F1F"/>
                </a:solidFill>
                <a:latin typeface="Arial"/>
                <a:cs typeface="Arial"/>
              </a:rPr>
              <a:t>I can identify repetitions or loops in a sequence, </a:t>
            </a:r>
            <a:r>
              <a:rPr lang="en-US" sz="1200" i="1">
                <a:solidFill>
                  <a:srgbClr val="1F1F1F"/>
                </a:solidFill>
                <a:latin typeface="Arial"/>
                <a:cs typeface="Arial"/>
              </a:rPr>
              <a:t>e.g. identify where to shorten a set of instructions by repeating steps, for instance when learning a new song</a:t>
            </a:r>
            <a:r>
              <a:rPr lang="en-US" sz="1200">
                <a:solidFill>
                  <a:srgbClr val="1F1F1F"/>
                </a:solidFill>
                <a:latin typeface="Arial"/>
                <a:cs typeface="Arial"/>
              </a:rPr>
              <a:t>.</a:t>
            </a:r>
          </a:p>
          <a:p>
            <a:pPr marL="171450" indent="-171450">
              <a:buChar char="•"/>
            </a:pPr>
            <a:r>
              <a:rPr lang="en-US" sz="1200">
                <a:solidFill>
                  <a:srgbClr val="1F1F1F"/>
                </a:solidFill>
                <a:latin typeface="Arial"/>
                <a:cs typeface="Arial"/>
              </a:rPr>
              <a:t>I can collect, enter, </a:t>
            </a:r>
            <a:r>
              <a:rPr lang="en-US" sz="1200" err="1">
                <a:solidFill>
                  <a:srgbClr val="1F1F1F"/>
                </a:solidFill>
                <a:latin typeface="Arial"/>
                <a:cs typeface="Arial"/>
              </a:rPr>
              <a:t>organise</a:t>
            </a:r>
            <a:r>
              <a:rPr lang="en-US" sz="1200">
                <a:solidFill>
                  <a:srgbClr val="1F1F1F"/>
                </a:solidFill>
                <a:latin typeface="Arial"/>
                <a:cs typeface="Arial"/>
              </a:rPr>
              <a:t> and </a:t>
            </a:r>
            <a:r>
              <a:rPr lang="en-US" sz="1200" err="1">
                <a:solidFill>
                  <a:srgbClr val="1F1F1F"/>
                </a:solidFill>
                <a:latin typeface="Arial"/>
                <a:cs typeface="Arial"/>
              </a:rPr>
              <a:t>analyse</a:t>
            </a:r>
            <a:r>
              <a:rPr lang="en-US" sz="1200">
                <a:solidFill>
                  <a:srgbClr val="1F1F1F"/>
                </a:solidFill>
                <a:latin typeface="Arial"/>
                <a:cs typeface="Arial"/>
              </a:rPr>
              <a:t> data into different groups or formats, </a:t>
            </a:r>
            <a:r>
              <a:rPr lang="en-US" sz="1200" i="1">
                <a:solidFill>
                  <a:srgbClr val="1F1F1F"/>
                </a:solidFill>
                <a:latin typeface="Arial"/>
                <a:cs typeface="Arial"/>
              </a:rPr>
              <a:t>e.g. tables, charts, databases and spreadsheets</a:t>
            </a:r>
            <a:r>
              <a:rPr lang="en-US" sz="1200">
                <a:solidFill>
                  <a:srgbClr val="1F1F1F"/>
                </a:solidFill>
                <a:latin typeface="Arial"/>
                <a:cs typeface="Arial"/>
              </a:rPr>
              <a:t>.</a:t>
            </a:r>
          </a:p>
          <a:p>
            <a:pPr marL="171450" indent="-171450">
              <a:buChar char="•"/>
            </a:pPr>
            <a:r>
              <a:rPr lang="en-US" sz="1200">
                <a:solidFill>
                  <a:srgbClr val="1F1F1F"/>
                </a:solidFill>
                <a:latin typeface="Arial"/>
                <a:cs typeface="Arial"/>
              </a:rPr>
              <a:t>I can extract and evaluate information from tables and graphs to answer questions</a:t>
            </a:r>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nSpc>
                <a:spcPct val="100000"/>
              </a:lnSpc>
              <a:spcBef>
                <a:spcPts val="0"/>
              </a:spcBef>
              <a:buFont typeface="Arial" panose="020B0604020202020204" pitchFamily="34" charset="0"/>
              <a:buChar char="•"/>
            </a:pPr>
            <a:r>
              <a:rPr lang="en-US" sz="1200">
                <a:solidFill>
                  <a:srgbClr val="1F1F1F"/>
                </a:solidFill>
                <a:latin typeface="Arial"/>
                <a:cs typeface="Arial"/>
              </a:rPr>
              <a:t>I can create and refine algorithms and flowcharts to solve problems, making use of features such as loops, Boolean values and formulae.</a:t>
            </a:r>
            <a:endParaRPr lang="en-US" sz="900"/>
          </a:p>
          <a:p>
            <a:pPr marL="285750" indent="-285750">
              <a:lnSpc>
                <a:spcPct val="100000"/>
              </a:lnSpc>
              <a:spcBef>
                <a:spcPts val="0"/>
              </a:spcBef>
              <a:buFont typeface="Arial" panose="020B0604020202020204" pitchFamily="34" charset="0"/>
              <a:buChar char="•"/>
            </a:pPr>
            <a:r>
              <a:rPr lang="en-US" sz="1200">
                <a:solidFill>
                  <a:srgbClr val="1F1F1F"/>
                </a:solidFill>
                <a:latin typeface="Arial"/>
                <a:cs typeface="Arial"/>
              </a:rPr>
              <a:t>I can understand the importance of the order of statements within algorithms.</a:t>
            </a:r>
          </a:p>
          <a:p>
            <a:pPr marL="285750" indent="-285750">
              <a:lnSpc>
                <a:spcPct val="100000"/>
              </a:lnSpc>
              <a:spcBef>
                <a:spcPts val="0"/>
              </a:spcBef>
              <a:buFont typeface="Arial" panose="020B0604020202020204" pitchFamily="34" charset="0"/>
              <a:buChar char="•"/>
            </a:pPr>
            <a:r>
              <a:rPr lang="en-US" sz="1200">
                <a:solidFill>
                  <a:srgbClr val="1F1F1F"/>
                </a:solidFill>
                <a:latin typeface="Arial"/>
                <a:cs typeface="Arial"/>
              </a:rPr>
              <a:t>I can construct, refine and interrogate data sets within tables, charts, spreadsheets and databases to test or support an investigation</a:t>
            </a:r>
          </a:p>
          <a:p>
            <a:pPr marL="285750" indent="-285750">
              <a:lnSpc>
                <a:spcPct val="100000"/>
              </a:lnSpc>
              <a:spcBef>
                <a:spcPts val="0"/>
              </a:spcBef>
              <a:buFont typeface="Arial" panose="020B0604020202020204" pitchFamily="34" charset="0"/>
              <a:buChar char="•"/>
            </a:pPr>
            <a:r>
              <a:rPr lang="en-US" sz="1200">
                <a:solidFill>
                  <a:srgbClr val="1F1F1F"/>
                </a:solidFill>
                <a:latin typeface="Arial"/>
                <a:cs typeface="Arial"/>
              </a:rPr>
              <a:t>I can use a range of spreadsheet formulae, </a:t>
            </a:r>
            <a:r>
              <a:rPr lang="en-US" sz="1200" i="1">
                <a:solidFill>
                  <a:srgbClr val="1F1F1F"/>
                </a:solidFill>
                <a:latin typeface="Arial"/>
                <a:cs typeface="Arial"/>
              </a:rPr>
              <a:t>e.g. + - / x, sum, average, max, min</a:t>
            </a:r>
            <a:r>
              <a:rPr lang="en-US" sz="1200">
                <a:solidFill>
                  <a:srgbClr val="1F1F1F"/>
                </a:solidFill>
                <a:latin typeface="Arial"/>
                <a:cs typeface="Arial"/>
              </a:rPr>
              <a:t>.</a:t>
            </a:r>
          </a:p>
          <a:p>
            <a:pPr marL="285750" indent="-285750">
              <a:lnSpc>
                <a:spcPct val="100000"/>
              </a:lnSpc>
              <a:spcBef>
                <a:spcPts val="0"/>
              </a:spcBef>
              <a:buFont typeface="Arial" panose="020B0604020202020204" pitchFamily="34" charset="0"/>
              <a:buChar char="•"/>
            </a:pPr>
            <a:endParaRPr lang="en-US" sz="1200">
              <a:solidFill>
                <a:srgbClr val="1F1F1F"/>
              </a:solidFill>
              <a:latin typeface="Arial"/>
              <a:cs typeface="Arial"/>
            </a:endParaRPr>
          </a:p>
          <a:p>
            <a:pPr marL="171450" indent="-171450">
              <a:lnSpc>
                <a:spcPct val="100000"/>
              </a:lnSpc>
              <a:spcBef>
                <a:spcPts val="0"/>
              </a:spcBef>
              <a:buFont typeface="Arial,Sans-Serif" panose="020B0604020202020204" pitchFamily="34" charset="0"/>
              <a:buChar char="•"/>
            </a:pPr>
            <a:endParaRPr lang="en-GB" sz="1200">
              <a:solidFill>
                <a:srgbClr val="1F1F1F"/>
              </a:solidFill>
              <a:latin typeface="Arial"/>
              <a:cs typeface="Arial"/>
            </a:endParaRPr>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create a simple model or self-contained algorithm.</a:t>
            </a: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identify the different parts of an algorithm to determine their purpose.</a:t>
            </a: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identify repeating patterns within an algorithm and use iteration to make the algorithm more efficient</a:t>
            </a: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detect and correct errors in algorithms</a:t>
            </a: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create a data capture form, capture data, search data and create a database and spreadsheet with appropriate data input method</a:t>
            </a: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perform analysis on simple data sets including grouping data as appropriate</a:t>
            </a: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a:t>
            </a:r>
            <a:r>
              <a:rPr lang="en-US" sz="1200" err="1">
                <a:solidFill>
                  <a:srgbClr val="1F1F1F"/>
                </a:solidFill>
                <a:latin typeface="Arial"/>
                <a:cs typeface="Arial"/>
              </a:rPr>
              <a:t>analyse</a:t>
            </a:r>
            <a:r>
              <a:rPr lang="en-US" sz="1200">
                <a:solidFill>
                  <a:srgbClr val="1F1F1F"/>
                </a:solidFill>
                <a:latin typeface="Arial"/>
                <a:cs typeface="Arial"/>
              </a:rPr>
              <a:t> large data sets and identify trends where appropriate</a:t>
            </a:r>
          </a:p>
          <a:p>
            <a:pPr marL="285750" indent="-285750">
              <a:lnSpc>
                <a:spcPct val="100000"/>
              </a:lnSpc>
              <a:spcBef>
                <a:spcPts val="0"/>
              </a:spcBef>
              <a:buFont typeface="Arial,Sans-Serif" panose="020B0604020202020204" pitchFamily="34" charset="0"/>
              <a:buChar char="•"/>
            </a:pPr>
            <a:endParaRPr lang="en-US" sz="1200">
              <a:solidFill>
                <a:srgbClr val="000000"/>
              </a:solidFill>
              <a:latin typeface="Arial"/>
              <a:cs typeface="Arial"/>
            </a:endParaRPr>
          </a:p>
          <a:p>
            <a:pPr marL="171450" indent="-171450">
              <a:buFont typeface="Arial" panose="020B0604020202020204" pitchFamily="34" charset="0"/>
              <a:buChar char="•"/>
            </a:pPr>
            <a:endParaRPr lang="en-US" sz="900"/>
          </a:p>
          <a:p>
            <a:pPr marL="171450" indent="-171450">
              <a:buFont typeface="Arial" panose="020B0604020202020204" pitchFamily="34" charset="0"/>
              <a:buChar char="•"/>
            </a:pPr>
            <a:endParaRPr lang="en-US" sz="90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pPr marL="285750" indent="-285750">
              <a:lnSpc>
                <a:spcPct val="100000"/>
              </a:lnSpc>
              <a:spcBef>
                <a:spcPts val="0"/>
              </a:spcBef>
              <a:buFont typeface="Arial,Sans-Serif"/>
              <a:buChar char="•"/>
            </a:pPr>
            <a:r>
              <a:rPr lang="en-US" sz="1200">
                <a:solidFill>
                  <a:srgbClr val="1F1F1F"/>
                </a:solidFill>
                <a:latin typeface="Arial"/>
                <a:cs typeface="Arial"/>
              </a:rPr>
              <a:t>I can plan a digital task, identifying success criteria to support the process.</a:t>
            </a:r>
            <a:endParaRPr lang="en-US" sz="1200">
              <a:solidFill>
                <a:srgbClr val="000000"/>
              </a:solidFill>
              <a:latin typeface="Arial"/>
              <a:cs typeface="Arial"/>
            </a:endParaRPr>
          </a:p>
          <a:p>
            <a:pPr marL="285750" indent="-285750">
              <a:lnSpc>
                <a:spcPct val="100000"/>
              </a:lnSpc>
              <a:spcBef>
                <a:spcPts val="0"/>
              </a:spcBef>
              <a:buFont typeface="Arial,Sans-Serif"/>
              <a:buChar char="•"/>
            </a:pPr>
            <a:r>
              <a:rPr lang="en-US" sz="1200">
                <a:solidFill>
                  <a:srgbClr val="1F1F1F"/>
                </a:solidFill>
                <a:latin typeface="Arial"/>
                <a:cs typeface="Arial"/>
              </a:rPr>
              <a:t>I can develop strategies for finding specific information/media using different techniques and keywords.</a:t>
            </a:r>
            <a:endParaRPr lang="en-US" sz="1200">
              <a:solidFill>
                <a:srgbClr val="000000"/>
              </a:solidFill>
              <a:latin typeface="Arial"/>
              <a:cs typeface="Arial"/>
            </a:endParaRPr>
          </a:p>
          <a:p>
            <a:pPr marL="285750" indent="-285750">
              <a:lnSpc>
                <a:spcPct val="100000"/>
              </a:lnSpc>
              <a:spcBef>
                <a:spcPts val="0"/>
              </a:spcBef>
              <a:buFont typeface="Arial,Sans-Serif"/>
              <a:buChar char="•"/>
            </a:pPr>
            <a:r>
              <a:rPr lang="en-US" sz="1200">
                <a:solidFill>
                  <a:srgbClr val="1F1F1F"/>
                </a:solidFill>
                <a:latin typeface="Arial"/>
                <a:cs typeface="Arial"/>
              </a:rPr>
              <a:t>I can create, edit and </a:t>
            </a:r>
            <a:r>
              <a:rPr lang="en-US" sz="1200" err="1">
                <a:solidFill>
                  <a:srgbClr val="1F1F1F"/>
                </a:solidFill>
                <a:latin typeface="Arial"/>
                <a:cs typeface="Arial"/>
              </a:rPr>
              <a:t>organise</a:t>
            </a:r>
            <a:r>
              <a:rPr lang="en-US" sz="1200">
                <a:solidFill>
                  <a:srgbClr val="1F1F1F"/>
                </a:solidFill>
                <a:latin typeface="Arial"/>
                <a:cs typeface="Arial"/>
              </a:rPr>
              <a:t> multimedia components (text, images, sound, animation and video) in selected software as appropriate, such as:</a:t>
            </a:r>
            <a:endParaRPr lang="en-US" sz="1200">
              <a:solidFill>
                <a:srgbClr val="000000"/>
              </a:solidFill>
              <a:latin typeface="Arial"/>
              <a:cs typeface="Arial"/>
            </a:endParaRPr>
          </a:p>
          <a:p>
            <a:pPr marL="285750" indent="-285750">
              <a:lnSpc>
                <a:spcPct val="100000"/>
              </a:lnSpc>
              <a:spcBef>
                <a:spcPts val="0"/>
              </a:spcBef>
              <a:buFont typeface="Arial,Sans-Serif"/>
              <a:buChar char="•"/>
            </a:pPr>
            <a:r>
              <a:rPr lang="en-US" sz="1200">
                <a:solidFill>
                  <a:srgbClr val="1F1F1F"/>
                </a:solidFill>
                <a:latin typeface="Arial"/>
                <a:cs typeface="Arial"/>
              </a:rPr>
              <a:t>text and images, </a:t>
            </a:r>
            <a:r>
              <a:rPr lang="en-US" sz="1200" i="1">
                <a:solidFill>
                  <a:srgbClr val="1F1F1F"/>
                </a:solidFill>
                <a:latin typeface="Arial"/>
                <a:cs typeface="Arial"/>
              </a:rPr>
              <a:t>e.g. change font type, size and style; highlight text to use cut, copy and paste; use bullet points; inserting images, crop and rotate</a:t>
            </a:r>
            <a:endParaRPr lang="en-US"/>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100" i="1">
                <a:solidFill>
                  <a:srgbClr val="242424"/>
                </a:solidFill>
                <a:latin typeface="Arial"/>
                <a:ea typeface="Calibri"/>
                <a:cs typeface="Calibri"/>
              </a:rPr>
              <a:t>Learners will demonstrate an understanding of how to format a basic spreadsheet .</a:t>
            </a:r>
            <a:endParaRPr lang="en-US" sz="1200" i="1">
              <a:solidFill>
                <a:srgbClr val="000000"/>
              </a:solidFill>
              <a:latin typeface="Arial"/>
              <a:ea typeface="Calibri"/>
              <a:cs typeface="Calibri"/>
            </a:endParaRPr>
          </a:p>
          <a:p>
            <a:pPr marL="285750" indent="-285750">
              <a:lnSpc>
                <a:spcPct val="100000"/>
              </a:lnSpc>
              <a:spcBef>
                <a:spcPts val="0"/>
              </a:spcBef>
              <a:buFont typeface="Arial,Sans-Serif"/>
              <a:buChar char="•"/>
            </a:pPr>
            <a:r>
              <a:rPr lang="en-US" sz="1100" i="1">
                <a:solidFill>
                  <a:srgbClr val="242424"/>
                </a:solidFill>
                <a:latin typeface="Arial"/>
                <a:cs typeface="Arial"/>
              </a:rPr>
              <a:t>Learners will understand how to insert data in to a spreadsheet.  </a:t>
            </a:r>
          </a:p>
          <a:p>
            <a:pPr marL="285750" indent="-285750">
              <a:lnSpc>
                <a:spcPct val="100000"/>
              </a:lnSpc>
              <a:spcBef>
                <a:spcPts val="0"/>
              </a:spcBef>
              <a:buFont typeface="Arial,Sans-Serif"/>
              <a:buChar char="•"/>
            </a:pPr>
            <a:r>
              <a:rPr lang="en-US" sz="1100" i="1">
                <a:solidFill>
                  <a:srgbClr val="242424"/>
                </a:solidFill>
                <a:latin typeface="Arial"/>
                <a:cs typeface="Arial"/>
              </a:rPr>
              <a:t>Learners will understand of how to add and use simple formulae.</a:t>
            </a:r>
          </a:p>
          <a:p>
            <a:pPr marL="285750" indent="-285750">
              <a:lnSpc>
                <a:spcPct val="100000"/>
              </a:lnSpc>
              <a:spcBef>
                <a:spcPts val="0"/>
              </a:spcBef>
              <a:buFont typeface="Arial,Sans-Serif"/>
              <a:buChar char="•"/>
            </a:pPr>
            <a:r>
              <a:rPr lang="en-US" sz="1100" i="1">
                <a:solidFill>
                  <a:srgbClr val="242424"/>
                </a:solidFill>
                <a:latin typeface="Arial"/>
                <a:cs typeface="Arial"/>
              </a:rPr>
              <a:t>Learners will be able to create a series of charts in Excel, (Bar and Pie).</a:t>
            </a:r>
          </a:p>
          <a:p>
            <a:pPr marL="285750" indent="-285750">
              <a:lnSpc>
                <a:spcPct val="100000"/>
              </a:lnSpc>
              <a:spcBef>
                <a:spcPts val="0"/>
              </a:spcBef>
              <a:buFont typeface="Arial,Sans-Serif"/>
              <a:buChar char="•"/>
            </a:pPr>
            <a:r>
              <a:rPr lang="en-US" sz="1100" i="1">
                <a:solidFill>
                  <a:srgbClr val="242424"/>
                </a:solidFill>
                <a:latin typeface="Arial"/>
                <a:cs typeface="Arial"/>
              </a:rPr>
              <a:t>Learners will  create a spreadsheet model for a given scenario. </a:t>
            </a:r>
          </a:p>
          <a:p>
            <a:pPr marL="285750" indent="-285750">
              <a:lnSpc>
                <a:spcPct val="100000"/>
              </a:lnSpc>
              <a:spcBef>
                <a:spcPts val="0"/>
              </a:spcBef>
              <a:buFont typeface="Arial,Sans-Serif"/>
              <a:buChar char="•"/>
            </a:pPr>
            <a:r>
              <a:rPr lang="en-US" sz="1100" i="1">
                <a:solidFill>
                  <a:srgbClr val="242424"/>
                </a:solidFill>
                <a:latin typeface="Arial"/>
                <a:cs typeface="Arial"/>
              </a:rPr>
              <a:t>Learners will test the functionality of a spreadsheet by using ‘what if’ statements.  </a:t>
            </a:r>
          </a:p>
          <a:p>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92500" lnSpcReduction="20000"/>
          </a:bodyPr>
          <a:lstStyle/>
          <a:p>
            <a:pPr>
              <a:lnSpc>
                <a:spcPct val="100000"/>
              </a:lnSpc>
              <a:spcBef>
                <a:spcPts val="0"/>
              </a:spcBef>
            </a:pPr>
            <a:endParaRPr lang="en-US"/>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of appropriate digital skills to use a range of complex searches, </a:t>
            </a:r>
            <a:r>
              <a:rPr lang="en-US" sz="1200" i="1">
                <a:solidFill>
                  <a:srgbClr val="1F1F1F"/>
                </a:solidFill>
                <a:latin typeface="Calibri"/>
                <a:ea typeface="Calibri"/>
                <a:cs typeface="Calibri"/>
              </a:rPr>
              <a:t>e.g. and/or/+/-/not</a:t>
            </a:r>
            <a:r>
              <a:rPr lang="en-US" sz="1200">
                <a:solidFill>
                  <a:srgbClr val="1F1F1F"/>
                </a:solidFill>
                <a:latin typeface="Calibri"/>
                <a:ea typeface="Calibri"/>
                <a:cs typeface="Calibri"/>
              </a:rPr>
              <a:t>.</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evaluate the reliability of sources of information</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appropriate digital skills to reference sources and consider if content is reliable.</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 range of appropriate software to select, produce and edit multimedia components for a specific purpose.</a:t>
            </a:r>
            <a:endParaRPr lang="en-US"/>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47500" lnSpcReduction="20000"/>
          </a:bodyPr>
          <a:lstStyle/>
          <a:p>
            <a:pPr>
              <a:lnSpc>
                <a:spcPct val="120000"/>
              </a:lnSpc>
              <a:spcBef>
                <a:spcPts val="0"/>
              </a:spcBef>
            </a:pPr>
            <a:r>
              <a:rPr lang="en-GB" sz="1200">
                <a:solidFill>
                  <a:srgbClr val="000000"/>
                </a:solidFill>
                <a:latin typeface="Calibri"/>
                <a:ea typeface="Calibri"/>
                <a:cs typeface="Calibri"/>
              </a:rPr>
              <a:t>Cell</a:t>
            </a:r>
            <a:endParaRPr lang="en-US" sz="1200">
              <a:solidFill>
                <a:srgbClr val="000000"/>
              </a:solidFill>
              <a:latin typeface="Calibri"/>
              <a:ea typeface="Calibri"/>
              <a:cs typeface="Calibri"/>
            </a:endParaRPr>
          </a:p>
          <a:p>
            <a:pPr>
              <a:lnSpc>
                <a:spcPct val="120000"/>
              </a:lnSpc>
              <a:spcBef>
                <a:spcPts val="0"/>
              </a:spcBef>
            </a:pPr>
            <a:r>
              <a:rPr lang="en-GB" sz="1200">
                <a:solidFill>
                  <a:srgbClr val="000000"/>
                </a:solidFill>
                <a:latin typeface="Calibri"/>
                <a:ea typeface="Calibri"/>
                <a:cs typeface="Calibri"/>
              </a:rPr>
              <a:t>Data</a:t>
            </a:r>
            <a:endParaRPr lang="en-US" sz="1200">
              <a:solidFill>
                <a:srgbClr val="000000"/>
              </a:solidFill>
              <a:latin typeface="Calibri"/>
              <a:ea typeface="Calibri"/>
              <a:cs typeface="Calibri"/>
            </a:endParaRPr>
          </a:p>
          <a:p>
            <a:pPr>
              <a:lnSpc>
                <a:spcPct val="120000"/>
              </a:lnSpc>
              <a:spcBef>
                <a:spcPts val="0"/>
              </a:spcBef>
            </a:pPr>
            <a:r>
              <a:rPr lang="en-GB" sz="1200">
                <a:solidFill>
                  <a:srgbClr val="000000"/>
                </a:solidFill>
                <a:latin typeface="Calibri"/>
                <a:ea typeface="Calibri"/>
                <a:cs typeface="Calibri"/>
              </a:rPr>
              <a:t>Label</a:t>
            </a:r>
            <a:endParaRPr lang="en-US" sz="1200">
              <a:solidFill>
                <a:srgbClr val="000000"/>
              </a:solidFill>
              <a:latin typeface="Calibri"/>
              <a:ea typeface="Calibri"/>
              <a:cs typeface="Calibri"/>
            </a:endParaRPr>
          </a:p>
          <a:p>
            <a:pPr>
              <a:lnSpc>
                <a:spcPct val="120000"/>
              </a:lnSpc>
              <a:spcBef>
                <a:spcPts val="0"/>
              </a:spcBef>
            </a:pPr>
            <a:r>
              <a:rPr lang="en-GB" sz="1200">
                <a:solidFill>
                  <a:srgbClr val="000000"/>
                </a:solidFill>
                <a:latin typeface="Calibri"/>
                <a:ea typeface="Calibri"/>
                <a:cs typeface="Calibri"/>
              </a:rPr>
              <a:t>Formula</a:t>
            </a:r>
          </a:p>
          <a:p>
            <a:pPr>
              <a:lnSpc>
                <a:spcPct val="120000"/>
              </a:lnSpc>
              <a:spcBef>
                <a:spcPts val="0"/>
              </a:spcBef>
            </a:pPr>
            <a:r>
              <a:rPr lang="en-GB" sz="1200">
                <a:solidFill>
                  <a:srgbClr val="000000"/>
                </a:solidFill>
                <a:latin typeface="Calibri"/>
                <a:ea typeface="Calibri"/>
                <a:cs typeface="Calibri"/>
              </a:rPr>
              <a:t>Function</a:t>
            </a:r>
          </a:p>
          <a:p>
            <a:pPr>
              <a:lnSpc>
                <a:spcPct val="120000"/>
              </a:lnSpc>
              <a:spcBef>
                <a:spcPts val="0"/>
              </a:spcBef>
            </a:pPr>
            <a:r>
              <a:rPr lang="en-GB" sz="1200">
                <a:solidFill>
                  <a:srgbClr val="000000"/>
                </a:solidFill>
                <a:latin typeface="Calibri"/>
                <a:ea typeface="Calibri"/>
                <a:cs typeface="Calibri"/>
              </a:rPr>
              <a:t>Formatting</a:t>
            </a:r>
            <a:endParaRPr lang="en-US" sz="1200">
              <a:solidFill>
                <a:srgbClr val="000000"/>
              </a:solidFill>
              <a:latin typeface="Calibri"/>
              <a:ea typeface="Calibri"/>
              <a:cs typeface="Calibri"/>
            </a:endParaRPr>
          </a:p>
          <a:p>
            <a:pPr>
              <a:lnSpc>
                <a:spcPct val="120000"/>
              </a:lnSpc>
              <a:spcBef>
                <a:spcPts val="0"/>
              </a:spcBef>
            </a:pPr>
            <a:r>
              <a:rPr lang="en-GB" sz="1200">
                <a:solidFill>
                  <a:srgbClr val="000000"/>
                </a:solidFill>
                <a:latin typeface="Calibri"/>
                <a:ea typeface="Calibri"/>
                <a:cs typeface="Calibri"/>
              </a:rPr>
              <a:t>Merge</a:t>
            </a:r>
            <a:endParaRPr lang="en-US" sz="1200">
              <a:solidFill>
                <a:srgbClr val="000000"/>
              </a:solidFill>
              <a:latin typeface="Calibri"/>
              <a:ea typeface="Calibri"/>
              <a:cs typeface="Calibri"/>
            </a:endParaRPr>
          </a:p>
          <a:p>
            <a:pPr>
              <a:lnSpc>
                <a:spcPct val="120000"/>
              </a:lnSpc>
              <a:spcBef>
                <a:spcPts val="0"/>
              </a:spcBef>
            </a:pPr>
            <a:r>
              <a:rPr lang="en-GB" sz="1200">
                <a:solidFill>
                  <a:srgbClr val="000000"/>
                </a:solidFill>
                <a:latin typeface="Calibri"/>
                <a:ea typeface="Calibri"/>
                <a:cs typeface="Calibri"/>
              </a:rPr>
              <a:t>Macros</a:t>
            </a:r>
            <a:endParaRPr lang="en-US" sz="1200">
              <a:solidFill>
                <a:srgbClr val="000000"/>
              </a:solidFill>
              <a:latin typeface="Calibri"/>
              <a:ea typeface="Calibri"/>
              <a:cs typeface="Calibri"/>
            </a:endParaRPr>
          </a:p>
          <a:p>
            <a:pPr>
              <a:lnSpc>
                <a:spcPct val="120000"/>
              </a:lnSpc>
              <a:spcBef>
                <a:spcPts val="0"/>
              </a:spcBef>
            </a:pPr>
            <a:r>
              <a:rPr lang="en-GB" sz="1200">
                <a:solidFill>
                  <a:srgbClr val="000000"/>
                </a:solidFill>
                <a:latin typeface="Calibri"/>
                <a:ea typeface="Calibri"/>
                <a:cs typeface="Calibri"/>
              </a:rPr>
              <a:t>Cell Reference</a:t>
            </a:r>
            <a:endParaRPr lang="en-US" sz="1200">
              <a:solidFill>
                <a:srgbClr val="000000"/>
              </a:solidFill>
              <a:latin typeface="Calibri"/>
              <a:ea typeface="Calibri"/>
              <a:cs typeface="Calibri"/>
            </a:endParaRPr>
          </a:p>
          <a:p>
            <a:pPr>
              <a:lnSpc>
                <a:spcPct val="120000"/>
              </a:lnSpc>
              <a:spcBef>
                <a:spcPts val="0"/>
              </a:spcBef>
            </a:pPr>
            <a:r>
              <a:rPr lang="en-GB" sz="1200">
                <a:solidFill>
                  <a:srgbClr val="000000"/>
                </a:solidFill>
                <a:latin typeface="Calibri"/>
                <a:ea typeface="Calibri"/>
                <a:cs typeface="Calibri"/>
              </a:rPr>
              <a:t>Currency</a:t>
            </a:r>
            <a:endParaRPr lang="en-US" sz="1200">
              <a:solidFill>
                <a:srgbClr val="000000"/>
              </a:solidFill>
              <a:latin typeface="Calibri"/>
              <a:ea typeface="Calibri"/>
              <a:cs typeface="Calibri"/>
            </a:endParaRPr>
          </a:p>
          <a:p>
            <a:pPr>
              <a:lnSpc>
                <a:spcPct val="120000"/>
              </a:lnSpc>
              <a:spcBef>
                <a:spcPts val="0"/>
              </a:spcBef>
            </a:pPr>
            <a:r>
              <a:rPr lang="en-GB" sz="1200">
                <a:solidFill>
                  <a:srgbClr val="000000"/>
                </a:solidFill>
                <a:latin typeface="Calibri"/>
                <a:ea typeface="Calibri"/>
                <a:cs typeface="Calibri"/>
              </a:rPr>
              <a:t>Charts</a:t>
            </a:r>
            <a:endParaRPr lang="en-US" sz="1200">
              <a:solidFill>
                <a:srgbClr val="000000"/>
              </a:solidFill>
              <a:latin typeface="Calibri"/>
              <a:ea typeface="Calibri"/>
              <a:cs typeface="Calibri"/>
            </a:endParaRPr>
          </a:p>
          <a:p>
            <a:pPr>
              <a:lnSpc>
                <a:spcPct val="120000"/>
              </a:lnSpc>
              <a:spcBef>
                <a:spcPts val="0"/>
              </a:spcBef>
            </a:pPr>
            <a:r>
              <a:rPr lang="en-GB" sz="1200">
                <a:solidFill>
                  <a:srgbClr val="000000"/>
                </a:solidFill>
                <a:latin typeface="Calibri"/>
                <a:ea typeface="Calibri"/>
                <a:cs typeface="Calibri"/>
              </a:rPr>
              <a:t>Model</a:t>
            </a:r>
            <a:endParaRPr lang="en-US" sz="1200">
              <a:solidFill>
                <a:srgbClr val="000000"/>
              </a:solidFill>
              <a:latin typeface="Calibri"/>
              <a:ea typeface="Calibri"/>
              <a:cs typeface="Calibri"/>
            </a:endParaRPr>
          </a:p>
          <a:p>
            <a:pPr>
              <a:lnSpc>
                <a:spcPct val="120000"/>
              </a:lnSpc>
              <a:spcBef>
                <a:spcPts val="0"/>
              </a:spcBef>
            </a:pPr>
            <a:r>
              <a:rPr lang="en-GB" sz="1200">
                <a:solidFill>
                  <a:srgbClr val="000000"/>
                </a:solidFill>
                <a:latin typeface="Calibri"/>
                <a:ea typeface="Calibri"/>
                <a:cs typeface="Calibri"/>
              </a:rPr>
              <a:t>Predict</a:t>
            </a: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a:p>
            <a:pPr>
              <a:lnSpc>
                <a:spcPct val="100000"/>
              </a:lnSpc>
              <a:spcBef>
                <a:spcPts val="0"/>
              </a:spcBef>
            </a:pPr>
            <a:endParaRPr lang="en-US" sz="1200">
              <a:solidFill>
                <a:srgbClr val="000000"/>
              </a:solidFill>
              <a:latin typeface="Calibri"/>
              <a:ea typeface="Calibri"/>
              <a:cs typeface="Calibri"/>
            </a:endParaRP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a:solidFill>
                  <a:srgbClr val="000000"/>
                </a:solidFill>
                <a:latin typeface="Calibri"/>
                <a:ea typeface="Calibri"/>
                <a:cs typeface="Calibri"/>
              </a:rPr>
              <a:t>Links to work completed by the </a:t>
            </a:r>
            <a:r>
              <a:rPr lang="en-GB" sz="1200" b="1">
                <a:solidFill>
                  <a:srgbClr val="000000"/>
                </a:solidFill>
                <a:latin typeface="Calibri"/>
                <a:ea typeface="Calibri"/>
                <a:cs typeface="Calibri"/>
              </a:rPr>
              <a:t>Maths</a:t>
            </a:r>
            <a:r>
              <a:rPr lang="en-GB" sz="1200">
                <a:solidFill>
                  <a:srgbClr val="000000"/>
                </a:solidFill>
                <a:latin typeface="Calibri"/>
                <a:ea typeface="Calibri"/>
                <a:cs typeface="Calibri"/>
              </a:rPr>
              <a:t> department – The use of number, predict, calculate, model</a:t>
            </a:r>
            <a:endParaRPr lang="en-US" sz="1200">
              <a:solidFill>
                <a:srgbClr val="000000"/>
              </a:solidFill>
              <a:latin typeface="Calibri"/>
              <a:ea typeface="Calibri"/>
              <a:cs typeface="Calibri"/>
            </a:endParaRPr>
          </a:p>
          <a:p>
            <a:pPr>
              <a:lnSpc>
                <a:spcPct val="100000"/>
              </a:lnSpc>
              <a:spcBef>
                <a:spcPts val="0"/>
              </a:spcBef>
            </a:pPr>
            <a:br>
              <a:rPr lang="en-US" sz="1200">
                <a:solidFill>
                  <a:srgbClr val="000000"/>
                </a:solidFill>
                <a:latin typeface="Calibri"/>
                <a:ea typeface="Calibri"/>
                <a:cs typeface="Calibri"/>
              </a:rPr>
            </a:br>
            <a:endParaRPr lang="en-GB" sz="1200">
              <a:solidFill>
                <a:srgbClr val="000000"/>
              </a:solidFill>
              <a:latin typeface="Calibri"/>
              <a:ea typeface="Calibri"/>
              <a:cs typeface="Calibri"/>
            </a:endParaRPr>
          </a:p>
          <a:p>
            <a:pPr>
              <a:lnSpc>
                <a:spcPct val="100000"/>
              </a:lnSpc>
              <a:spcBef>
                <a:spcPts val="0"/>
              </a:spcBef>
            </a:pPr>
            <a:r>
              <a:rPr lang="en-GB" sz="1200">
                <a:solidFill>
                  <a:srgbClr val="000000"/>
                </a:solidFill>
                <a:latin typeface="Calibri"/>
                <a:ea typeface="Calibri"/>
                <a:cs typeface="Calibri"/>
              </a:rPr>
              <a:t>Creation of a spreadsheet that creates an </a:t>
            </a:r>
            <a:r>
              <a:rPr lang="en-GB" sz="1200" b="1">
                <a:solidFill>
                  <a:srgbClr val="000000"/>
                </a:solidFill>
                <a:latin typeface="Calibri"/>
                <a:ea typeface="Calibri"/>
                <a:cs typeface="Calibri"/>
              </a:rPr>
              <a:t>authentic context</a:t>
            </a:r>
            <a:r>
              <a:rPr lang="en-GB" sz="1200">
                <a:solidFill>
                  <a:srgbClr val="000000"/>
                </a:solidFill>
                <a:latin typeface="Calibri"/>
                <a:ea typeface="Calibri"/>
                <a:cs typeface="Calibri"/>
              </a:rPr>
              <a:t> and links to the real world.</a:t>
            </a:r>
            <a:endParaRPr lang="en-US"/>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B19871-5CF5-4751-917E-048756547829}">
  <ds:schemaRefs>
    <ds:schemaRef ds:uri="c9827502-ad03-49b1-85da-f0239239a6b1"/>
    <ds:schemaRef ds:uri="dd53f9ed-aba7-4473-9642-66696087498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7D478130-1243-438D-B441-EECCCE216759}">
  <ds:schemaRefs>
    <ds:schemaRef ds:uri="http://schemas.microsoft.com/sharepoint/v3/contenttype/forms"/>
  </ds:schemaRefs>
</ds:datastoreItem>
</file>

<file path=customXml/itemProps3.xml><?xml version="1.0" encoding="utf-8"?>
<ds:datastoreItem xmlns:ds="http://schemas.openxmlformats.org/officeDocument/2006/customXml" ds:itemID="{05FE959A-ED39-4700-9D77-A069B4D7202E}">
  <ds:schemaRefs>
    <ds:schemaRef ds:uri="c9827502-ad03-49b1-85da-f0239239a6b1"/>
    <ds:schemaRef ds:uri="dd53f9ed-aba7-4473-9642-66696087498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2013 - 2022 Theme</Template>
  <Application>Microsoft Office PowerPoint</Application>
  <PresentationFormat>Custom</PresentationFormat>
  <Slides>7</Slides>
  <Notes>0</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revision>1</cp:revision>
  <dcterms:created xsi:type="dcterms:W3CDTF">2024-02-26T09:08:58Z</dcterms:created>
  <dcterms:modified xsi:type="dcterms:W3CDTF">2024-07-01T11:17:01Z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