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notesMasterIdLst>
    <p:notesMasterId r:id="rId14"/>
  </p:notesMasterIdLst>
  <p:sldIdLst>
    <p:sldId id="285"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CEC"/>
    <a:srgbClr val="006758"/>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2BA371-F124-8B2E-9DFC-E68C2B348D72}" v="13" dt="2024-05-28T19:56:02.952"/>
    <p1510:client id="{6AF82279-C1E8-2853-2DBA-354BFF6F2390}" v="15" dt="2024-05-28T19:54:11.2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142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846E98-0612-40D2-AAE7-F4FF107BE7AE}" type="datetimeFigureOut">
              <a:rPr lang="en-GB" smtClean="0"/>
              <a:t>12/07/2024</a:t>
            </a:fld>
            <a:endParaRPr lang="en-GB"/>
          </a:p>
        </p:txBody>
      </p:sp>
      <p:sp>
        <p:nvSpPr>
          <p:cNvPr id="4" name="Slide Image Placeholder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674849-7657-431D-8DAA-C722DA006B46}" type="slidenum">
              <a:rPr lang="en-GB" smtClean="0"/>
              <a:t>‹#›</a:t>
            </a:fld>
            <a:endParaRPr lang="en-GB"/>
          </a:p>
        </p:txBody>
      </p:sp>
    </p:spTree>
    <p:extLst>
      <p:ext uri="{BB962C8B-B14F-4D97-AF65-F5344CB8AC3E}">
        <p14:creationId xmlns:p14="http://schemas.microsoft.com/office/powerpoint/2010/main" val="2137767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5674849-7657-431D-8DAA-C722DA006B46}" type="slidenum">
              <a:rPr lang="en-GB" smtClean="0"/>
              <a:t>3</a:t>
            </a:fld>
            <a:endParaRPr lang="en-GB"/>
          </a:p>
        </p:txBody>
      </p:sp>
    </p:spTree>
    <p:extLst>
      <p:ext uri="{BB962C8B-B14F-4D97-AF65-F5344CB8AC3E}">
        <p14:creationId xmlns:p14="http://schemas.microsoft.com/office/powerpoint/2010/main" val="2870871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r>
              <a:rPr lang="en-GB" sz="1500">
                <a:latin typeface="MASSILIA VF" pitchFamily="2" charset="77"/>
              </a:rPr>
              <a:t/>
            </a: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r>
              <a:rPr lang="en-GB" sz="1500">
                <a:latin typeface="MASSILIA VF" pitchFamily="2" charset="77"/>
              </a:rPr>
              <a:t/>
            </a: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 </a:t>
            </a:r>
            <a:r>
              <a:rPr lang="en-GB" dirty="0" smtClean="0"/>
              <a:t> 9</a:t>
            </a:r>
            <a:endParaRPr lang="en-GB" dirty="0"/>
          </a:p>
        </p:txBody>
      </p:sp>
      <p:sp>
        <p:nvSpPr>
          <p:cNvPr id="3" name="Text Placeholder 2"/>
          <p:cNvSpPr>
            <a:spLocks noGrp="1"/>
          </p:cNvSpPr>
          <p:nvPr>
            <p:ph type="body" sz="quarter" idx="38"/>
          </p:nvPr>
        </p:nvSpPr>
        <p:spPr>
          <a:xfrm>
            <a:off x="402188" y="6660145"/>
            <a:ext cx="2391116" cy="522000"/>
          </a:xfrm>
        </p:spPr>
        <p:txBody>
          <a:bodyPr/>
          <a:lstStyle/>
          <a:p>
            <a:endParaRPr lang="en-GB" dirty="0"/>
          </a:p>
        </p:txBody>
      </p:sp>
      <p:sp>
        <p:nvSpPr>
          <p:cNvPr id="4" name="Text Placeholder 3"/>
          <p:cNvSpPr>
            <a:spLocks noGrp="1"/>
          </p:cNvSpPr>
          <p:nvPr>
            <p:ph type="body" sz="quarter" idx="39"/>
          </p:nvPr>
        </p:nvSpPr>
        <p:spPr/>
        <p:txBody>
          <a:bodyPr/>
          <a:lstStyle/>
          <a:p>
            <a:r>
              <a:rPr lang="en-GB" dirty="0" smtClean="0"/>
              <a:t> Supermarket Stitch</a:t>
            </a:r>
            <a:endParaRPr lang="en-GB" dirty="0"/>
          </a:p>
        </p:txBody>
      </p:sp>
      <p:sp>
        <p:nvSpPr>
          <p:cNvPr id="5" name="Text Placeholder 4"/>
          <p:cNvSpPr>
            <a:spLocks noGrp="1"/>
          </p:cNvSpPr>
          <p:nvPr>
            <p:ph type="body" sz="quarter" idx="40"/>
          </p:nvPr>
        </p:nvSpPr>
        <p:spPr>
          <a:xfrm>
            <a:off x="4466895" y="6660145"/>
            <a:ext cx="2222003" cy="522000"/>
          </a:xfrm>
        </p:spPr>
        <p:txBody>
          <a:bodyPr/>
          <a:lstStyle/>
          <a:p>
            <a:endParaRPr lang="en-GB" dirty="0"/>
          </a:p>
        </p:txBody>
      </p:sp>
      <p:sp>
        <p:nvSpPr>
          <p:cNvPr id="6" name="Text Placeholder 5"/>
          <p:cNvSpPr>
            <a:spLocks noGrp="1"/>
          </p:cNvSpPr>
          <p:nvPr>
            <p:ph type="body" sz="quarter" idx="41"/>
          </p:nvPr>
        </p:nvSpPr>
        <p:spPr>
          <a:xfrm>
            <a:off x="270458" y="2736259"/>
            <a:ext cx="5190471" cy="584775"/>
          </a:xfrm>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dirty="0"/>
              <a:t>Curriculum for Wales Scheme of Learning:</a:t>
            </a:r>
            <a:br>
              <a:rPr lang="en-US" dirty="0"/>
            </a:br>
            <a:r>
              <a:rPr lang="en-US" dirty="0"/>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Tree>
    <p:extLst>
      <p:ext uri="{BB962C8B-B14F-4D97-AF65-F5344CB8AC3E}">
        <p14:creationId xmlns:p14="http://schemas.microsoft.com/office/powerpoint/2010/main" val="3119478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pPr fontAlgn="base"/>
            <a:r>
              <a:rPr lang="en-US" dirty="0"/>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p>
          <a:p>
            <a:pPr fontAlgn="base"/>
            <a:r>
              <a:rPr lang="en-US" dirty="0"/>
              <a:t>Looking ahead, we want the department to be a fun and welcoming place where we work collaboratively and connect with different perspectives.​</a:t>
            </a:r>
          </a:p>
          <a:p>
            <a:pPr fontAlgn="base"/>
            <a:r>
              <a:rPr lang="en-US" dirty="0"/>
              <a:t>Through mastering our craft, welcoming everyone, and exploring innovative ways of working, we're moving towards a future where expressive arts play a significant role in creating a vibrant and connected community.​</a:t>
            </a:r>
          </a:p>
          <a:p>
            <a:pPr fontAlgn="base"/>
            <a:r>
              <a:rPr lang="en-US" dirty="0"/>
              <a:t>​</a:t>
            </a: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pic>
        <p:nvPicPr>
          <p:cNvPr id="6" name="Picture 5"/>
          <p:cNvPicPr>
            <a:picLocks noChangeAspect="1"/>
          </p:cNvPicPr>
          <p:nvPr/>
        </p:nvPicPr>
        <p:blipFill rotWithShape="1">
          <a:blip r:embed="rId2"/>
          <a:srcRect l="36000" t="14905" r="36630" b="5899"/>
          <a:stretch/>
        </p:blipFill>
        <p:spPr>
          <a:xfrm>
            <a:off x="5946292" y="867011"/>
            <a:ext cx="3900427" cy="6348443"/>
          </a:xfrm>
          <a:prstGeom prst="rect">
            <a:avLst/>
          </a:prstGeom>
        </p:spPr>
      </p:pic>
      <p:sp>
        <p:nvSpPr>
          <p:cNvPr id="7" name="AutoShape 2" descr="https://ukc-powerpoint.officeapps.live.com/pods/GetClipboardImage.ashx?Id=40eb8944-de81-4fc2-ab43-8f7de49fb928&amp;DC=GUK5&amp;pkey=d366612b-9c36-46f7-9598-e3740fe00ce2&amp;wdwaccluster=GUK5"/>
          <p:cNvSpPr>
            <a:spLocks noChangeAspect="1" noChangeArrowheads="1"/>
          </p:cNvSpPr>
          <p:nvPr/>
        </p:nvSpPr>
        <p:spPr bwMode="auto">
          <a:xfrm>
            <a:off x="21272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AutoShape 4" descr="https://ukc-powerpoint.officeapps.live.com/pods/GetClipboardImage.ashx?Id=40eb8944-de81-4fc2-ab43-8f7de49fb928&amp;DC=GUK5&amp;pkey=d366612b-9c36-46f7-9598-e3740fe00ce2&amp;wdwaccluster=GUK5"/>
          <p:cNvSpPr>
            <a:spLocks noChangeAspect="1" noChangeArrowheads="1"/>
          </p:cNvSpPr>
          <p:nvPr/>
        </p:nvSpPr>
        <p:spPr bwMode="auto">
          <a:xfrm>
            <a:off x="36512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AutoShape 6" descr="https://ukc-powerpoint.officeapps.live.com/pods/GetClipboardImage.ashx?Id=40eb8944-de81-4fc2-ab43-8f7de49fb928&amp;DC=GUK5&amp;pkey=d366612b-9c36-46f7-9598-e3740fe00ce2&amp;wdwaccluster=GUK5"/>
          <p:cNvSpPr>
            <a:spLocks noChangeAspect="1" noChangeArrowheads="1"/>
          </p:cNvSpPr>
          <p:nvPr/>
        </p:nvSpPr>
        <p:spPr bwMode="auto">
          <a:xfrm>
            <a:off x="51752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Rectangle 9"/>
          <p:cNvSpPr/>
          <p:nvPr/>
        </p:nvSpPr>
        <p:spPr>
          <a:xfrm>
            <a:off x="5226329" y="3595172"/>
            <a:ext cx="237566" cy="369332"/>
          </a:xfrm>
          <a:prstGeom prst="rect">
            <a:avLst/>
          </a:prstGeom>
        </p:spPr>
        <p:txBody>
          <a:bodyPr wrap="none">
            <a:spAutoFit/>
          </a:bodyPr>
          <a:lstStyle/>
          <a:p>
            <a:r>
              <a:rPr lang="en-GB" dirty="0"/>
              <a:t> </a:t>
            </a:r>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5223925" y="3595172"/>
            <a:ext cx="242374" cy="369332"/>
          </a:xfrm>
          <a:prstGeom prst="rect">
            <a:avLst/>
          </a:prstGeom>
        </p:spPr>
        <p:txBody>
          <a:bodyPr wrap="none">
            <a:spAutoFit/>
          </a:bodyPr>
          <a:lstStyle/>
          <a:p>
            <a:r>
              <a:rPr lang="en-GB" dirty="0">
                <a:solidFill>
                  <a:srgbClr val="000000"/>
                </a:solidFill>
                <a:latin typeface="Times New Roman" panose="02020603050405020304" pitchFamily="18" charset="0"/>
              </a:rPr>
              <a:t> </a:t>
            </a:r>
            <a:endParaRPr lang="en-GB" dirty="0"/>
          </a:p>
        </p:txBody>
      </p:sp>
      <p:sp>
        <p:nvSpPr>
          <p:cNvPr id="17" name="Rectangle 16"/>
          <p:cNvSpPr/>
          <p:nvPr/>
        </p:nvSpPr>
        <p:spPr>
          <a:xfrm>
            <a:off x="5223925" y="3595172"/>
            <a:ext cx="242374" cy="369332"/>
          </a:xfrm>
          <a:prstGeom prst="rect">
            <a:avLst/>
          </a:prstGeom>
        </p:spPr>
        <p:txBody>
          <a:bodyPr wrap="none">
            <a:spAutoFit/>
          </a:bodyPr>
          <a:lstStyle/>
          <a:p>
            <a:r>
              <a:rPr lang="en-GB" dirty="0">
                <a:solidFill>
                  <a:srgbClr val="000000"/>
                </a:solidFill>
                <a:latin typeface="Times New Roman" panose="02020603050405020304" pitchFamily="18" charset="0"/>
              </a:rPr>
              <a:t> </a:t>
            </a:r>
            <a:endParaRPr lang="en-GB" dirty="0"/>
          </a:p>
        </p:txBody>
      </p:sp>
      <p:sp>
        <p:nvSpPr>
          <p:cNvPr id="18" name="TextBox 17"/>
          <p:cNvSpPr txBox="1"/>
          <p:nvPr/>
        </p:nvSpPr>
        <p:spPr>
          <a:xfrm>
            <a:off x="236255" y="1114816"/>
            <a:ext cx="10129852" cy="369332"/>
          </a:xfrm>
          <a:prstGeom prst="rect">
            <a:avLst/>
          </a:prstGeom>
          <a:noFill/>
        </p:spPr>
        <p:txBody>
          <a:bodyPr wrap="square" rtlCol="0">
            <a:spAutoFit/>
          </a:bodyPr>
          <a:lstStyle/>
          <a:p>
            <a:r>
              <a:rPr lang="en-GB"/>
              <a:t> </a:t>
            </a:r>
            <a:endParaRPr lang="en-GB" dirty="0"/>
          </a:p>
        </p:txBody>
      </p:sp>
      <p:sp>
        <p:nvSpPr>
          <p:cNvPr id="19" name="Rectangle 18"/>
          <p:cNvSpPr/>
          <p:nvPr/>
        </p:nvSpPr>
        <p:spPr>
          <a:xfrm>
            <a:off x="5223925" y="3595172"/>
            <a:ext cx="242374" cy="369332"/>
          </a:xfrm>
          <a:prstGeom prst="rect">
            <a:avLst/>
          </a:prstGeom>
        </p:spPr>
        <p:txBody>
          <a:bodyPr wrap="none">
            <a:spAutoFit/>
          </a:bodyPr>
          <a:lstStyle/>
          <a:p>
            <a:r>
              <a:rPr lang="en-GB" dirty="0">
                <a:solidFill>
                  <a:srgbClr val="000000"/>
                </a:solidFill>
                <a:latin typeface="Times New Roman" panose="02020603050405020304" pitchFamily="18" charset="0"/>
              </a:rPr>
              <a:t> </a:t>
            </a:r>
            <a:endParaRPr lang="en-GB" dirty="0"/>
          </a:p>
        </p:txBody>
      </p:sp>
      <p:sp>
        <p:nvSpPr>
          <p:cNvPr id="21"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a:xfrm>
            <a:off x="478221" y="1725088"/>
            <a:ext cx="4939085" cy="2513055"/>
          </a:xfrm>
        </p:spPr>
        <p:txBody>
          <a:bodyPr lIns="180000" tIns="180000" rIns="180000" bIns="180000" anchor="t">
            <a:noAutofit/>
          </a:bodyPr>
          <a:lstStyle/>
          <a:p>
            <a:r>
              <a:rPr lang="en-GB" sz="800" b="1" dirty="0">
                <a:solidFill>
                  <a:schemeClr val="tx1"/>
                </a:solidFill>
                <a:latin typeface="Arial"/>
                <a:ea typeface="Calibri"/>
                <a:cs typeface="Arial"/>
              </a:rPr>
              <a:t>Exploring this Area, both through their own creative work and other people’s, engages learners with genres, techniques, tools, materials and practices and enables them to become curious and creative individuals.</a:t>
            </a:r>
            <a:endParaRPr lang="en-US" sz="800" b="1">
              <a:solidFill>
                <a:schemeClr val="tx1"/>
              </a:solidFill>
              <a:latin typeface="Arial"/>
              <a:cs typeface="Arial"/>
            </a:endParaRPr>
          </a:p>
          <a:p>
            <a:r>
              <a:rPr lang="en-GB" sz="800" b="1" dirty="0">
                <a:solidFill>
                  <a:schemeClr val="tx1"/>
                </a:solidFill>
                <a:latin typeface="Arial"/>
                <a:ea typeface="Calibri"/>
                <a:cs typeface="Arial"/>
              </a:rPr>
              <a:t>By exploring forms and disciplines in the expressive arts, whether through experimentation, play or formal research and inquiry, learners can develop an understanding of how the expressive arts communicate through visual, physical, verbal, musical and technological means. This exploration can also progress their understanding of how the expressive arts shape ideas and feelings. It can encourage them to develop their imagination and draw upon their own experiences, skills and talents to become creative artists themselves.</a:t>
            </a:r>
            <a:endParaRPr lang="en-GB" sz="800" b="1">
              <a:solidFill>
                <a:schemeClr val="tx1"/>
              </a:solidFill>
              <a:latin typeface="Arial"/>
              <a:cs typeface="Arial"/>
            </a:endParaRPr>
          </a:p>
          <a:p>
            <a:r>
              <a:rPr lang="en-GB" sz="800" b="1" dirty="0">
                <a:solidFill>
                  <a:schemeClr val="tx1"/>
                </a:solidFill>
                <a:latin typeface="Arial"/>
                <a:ea typeface="Calibri"/>
                <a:cs typeface="Arial"/>
              </a:rPr>
              <a:t>The expressive arts are also a powerful medium through which learners can explore Wales and its unique and diverse traditions, history and cultures. They can provide opportunities for learners to explore their own cultural heritage and that of other people, places and times, and through this discover how the expressive arts can be used to shape and express personal, social and cultural identities. Learners will be exposed to and explore work from diverse cultures and societies and learn about these influences, histories and impact. Learners can also explore how the expressive arts can be used to question and challenge viewpoints and be a force for personal and societal change.</a:t>
            </a:r>
            <a:endParaRPr lang="en-GB" sz="800" b="1">
              <a:solidFill>
                <a:schemeClr val="tx1"/>
              </a:solidFill>
              <a:latin typeface="Arial"/>
              <a:cs typeface="Arial"/>
            </a:endParaRPr>
          </a:p>
        </p:txBody>
      </p:sp>
      <p:sp>
        <p:nvSpPr>
          <p:cNvPr id="22"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xfrm>
            <a:off x="478221" y="1263561"/>
            <a:ext cx="4939085" cy="410400"/>
          </a:xfrm>
          <a:solidFill>
            <a:srgbClr val="ED5A3E"/>
          </a:solidFill>
        </p:spPr>
        <p:txBody>
          <a:bodyPr lIns="144000" tIns="45720" rIns="91440" bIns="45720" anchor="ctr" anchorCtr="0">
            <a:noAutofit/>
          </a:bodyPr>
          <a:lstStyle/>
          <a:p>
            <a:r>
              <a:rPr lang="en-US" sz="900" dirty="0">
                <a:latin typeface="Arial"/>
                <a:cs typeface="Arial"/>
              </a:rPr>
              <a:t>Exploring the expressive arts is essential to developing artistic skills and knowledge and it enables learners to become curious and creative individuals.</a:t>
            </a:r>
            <a:endParaRPr lang="en-US" sz="1000" dirty="0">
              <a:latin typeface="Arial"/>
              <a:cs typeface="Arial"/>
            </a:endParaRPr>
          </a:p>
        </p:txBody>
      </p:sp>
      <p:sp>
        <p:nvSpPr>
          <p:cNvPr id="23"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xfrm>
            <a:off x="478221" y="4411098"/>
            <a:ext cx="10049771" cy="453170"/>
          </a:xfrm>
          <a:solidFill>
            <a:srgbClr val="ED5A3E"/>
          </a:solidFill>
        </p:spPr>
        <p:txBody>
          <a:bodyPr lIns="144000" tIns="45720" rIns="91440" bIns="45720" anchor="ctr" anchorCtr="0">
            <a:noAutofit/>
          </a:bodyPr>
          <a:lstStyle/>
          <a:p>
            <a:r>
              <a:rPr lang="en-US" sz="900" dirty="0">
                <a:latin typeface="Arial"/>
                <a:cs typeface="Arial"/>
              </a:rPr>
              <a:t>Creating combines skills and knowledge, drawing on the senses, inspiration and imagination.</a:t>
            </a:r>
          </a:p>
        </p:txBody>
      </p:sp>
      <p:sp>
        <p:nvSpPr>
          <p:cNvPr id="24"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xfrm>
            <a:off x="5579306" y="1263561"/>
            <a:ext cx="4939201" cy="410400"/>
          </a:xfrm>
          <a:solidFill>
            <a:srgbClr val="ED5A3E"/>
          </a:solidFill>
        </p:spPr>
        <p:txBody>
          <a:bodyPr lIns="144000" tIns="45720" rIns="91440" bIns="45720" anchor="ctr" anchorCtr="0">
            <a:noAutofit/>
          </a:bodyPr>
          <a:lstStyle/>
          <a:p>
            <a:r>
              <a:rPr lang="en-US" sz="900" dirty="0">
                <a:latin typeface="Arial"/>
                <a:cs typeface="Arial"/>
              </a:rPr>
              <a:t>Responding and reflecting, both as artist and audience, is a fundamental part of learning in the expressive arts.</a:t>
            </a:r>
          </a:p>
        </p:txBody>
      </p:sp>
      <p:sp>
        <p:nvSpPr>
          <p:cNvPr id="25"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a:xfrm>
            <a:off x="5579306" y="1725089"/>
            <a:ext cx="4939201" cy="2513582"/>
          </a:xfrm>
        </p:spPr>
        <p:txBody>
          <a:bodyPr lIns="180000" tIns="180000" rIns="180000" bIns="180000" anchor="t">
            <a:normAutofit/>
          </a:bodyPr>
          <a:lstStyle/>
          <a:p>
            <a:r>
              <a:rPr lang="en-US" sz="800" b="1" dirty="0">
                <a:solidFill>
                  <a:schemeClr val="tx1"/>
                </a:solidFill>
                <a:latin typeface="Arial"/>
                <a:ea typeface="Arial"/>
                <a:cs typeface="Arial"/>
              </a:rPr>
              <a:t>Responding within the expressive arts engages the emotions and the intellect. Response may be a simple sensory reaction to artistic stimulus or a critical analysis of creative work. The ability to reflect is deepened as learners increase their knowledge and understanding of how and why creative work is developed and produced.</a:t>
            </a:r>
          </a:p>
          <a:p>
            <a:r>
              <a:rPr lang="en-US" sz="800" b="1" dirty="0">
                <a:solidFill>
                  <a:schemeClr val="tx1"/>
                </a:solidFill>
                <a:latin typeface="Arial"/>
                <a:ea typeface="Arial"/>
                <a:cs typeface="Arial"/>
              </a:rPr>
              <a:t>Adopting the skills and critical vocabulary encountered in this Area can equip learners to consider creative work in a range of media, forms, genres and styles.</a:t>
            </a:r>
          </a:p>
          <a:p>
            <a:r>
              <a:rPr lang="en-US" sz="800" b="1" dirty="0">
                <a:solidFill>
                  <a:schemeClr val="tx1"/>
                </a:solidFill>
                <a:latin typeface="Arial"/>
                <a:ea typeface="Arial"/>
                <a:cs typeface="Arial"/>
              </a:rPr>
              <a:t>Learning the important skills of refinement and analysis can contribute to their creative development.</a:t>
            </a:r>
          </a:p>
          <a:p>
            <a:r>
              <a:rPr lang="en-US" sz="800" b="1" dirty="0">
                <a:solidFill>
                  <a:schemeClr val="tx1"/>
                </a:solidFill>
                <a:latin typeface="Arial"/>
                <a:ea typeface="Arial"/>
                <a:cs typeface="Arial"/>
              </a:rPr>
              <a:t>Learners’ resilience can also be developed when they are encouraged to identify how they can improve their work and respond to feedback from others.</a:t>
            </a:r>
          </a:p>
          <a:p>
            <a:r>
              <a:rPr lang="en-US" sz="800" b="1" dirty="0">
                <a:solidFill>
                  <a:schemeClr val="tx1"/>
                </a:solidFill>
                <a:latin typeface="Arial"/>
                <a:ea typeface="Arial"/>
                <a:cs typeface="Arial"/>
              </a:rPr>
              <a:t>The act of responding encouraged by engagement in this Area challenges learners to reflect on the effectiveness of their own work and that of others, including the work of diverse artists from Wales and beyond.</a:t>
            </a:r>
            <a:endParaRPr lang="en-US" sz="800" b="1">
              <a:solidFill>
                <a:schemeClr val="tx1"/>
              </a:solidFill>
              <a:latin typeface="Arial"/>
              <a:cs typeface="Arial"/>
            </a:endParaRPr>
          </a:p>
        </p:txBody>
      </p:sp>
      <p:sp>
        <p:nvSpPr>
          <p:cNvPr id="26"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a:xfrm>
            <a:off x="478221" y="4872626"/>
            <a:ext cx="10049887" cy="2513582"/>
          </a:xfrm>
        </p:spPr>
        <p:txBody>
          <a:bodyPr lIns="180000" tIns="180000" rIns="180000" bIns="180000" anchor="t">
            <a:normAutofit/>
          </a:bodyPr>
          <a:lstStyle/>
          <a:p>
            <a:r>
              <a:rPr lang="en-US" sz="800" b="1" dirty="0">
                <a:solidFill>
                  <a:schemeClr val="tx1"/>
                </a:solidFill>
                <a:latin typeface="Arial"/>
                <a:cs typeface="Arial"/>
              </a:rPr>
              <a:t>By engaging with this Area, learners will be given opportunities to be innovative and bold, to create individual work and to develop their own identity as artists in Wales. This learning and experience can foster resilience and flexibility to overcome challenges.</a:t>
            </a:r>
          </a:p>
          <a:p>
            <a:r>
              <a:rPr lang="en-US" sz="800" b="1" dirty="0">
                <a:solidFill>
                  <a:schemeClr val="tx1"/>
                </a:solidFill>
                <a:latin typeface="Arial"/>
                <a:cs typeface="Arial"/>
              </a:rPr>
              <a:t>Creating in the expressive arts embraces a range of activities including planning, drafting, designing, making, choreographing, shaping, composing and editing. Creating requires learners to develop and demonstrate control of a range of skills and an application of knowledge.</a:t>
            </a:r>
          </a:p>
          <a:p>
            <a:r>
              <a:rPr lang="en-US" sz="800" b="1" dirty="0">
                <a:solidFill>
                  <a:schemeClr val="tx1"/>
                </a:solidFill>
                <a:latin typeface="Arial"/>
                <a:cs typeface="Arial"/>
              </a:rPr>
              <a:t>During the creative process learners communicate through a variety of art forms or disciplines. Communication includes performing, presenting, sharing, exhibiting and producing with consideration of the audience.</a:t>
            </a:r>
          </a:p>
          <a:p>
            <a:r>
              <a:rPr lang="en-US" sz="800" b="1" dirty="0">
                <a:solidFill>
                  <a:schemeClr val="tx1"/>
                </a:solidFill>
                <a:latin typeface="Arial"/>
                <a:cs typeface="Arial"/>
              </a:rPr>
              <a:t>In this Area, learners’ engagement with the creative process can enable them to </a:t>
            </a:r>
            <a:r>
              <a:rPr lang="en-US" sz="800" b="1" err="1">
                <a:solidFill>
                  <a:schemeClr val="tx1"/>
                </a:solidFill>
                <a:latin typeface="Arial"/>
                <a:cs typeface="Arial"/>
              </a:rPr>
              <a:t>recognise</a:t>
            </a:r>
            <a:r>
              <a:rPr lang="en-US" sz="800" b="1" dirty="0">
                <a:solidFill>
                  <a:schemeClr val="tx1"/>
                </a:solidFill>
                <a:latin typeface="Arial"/>
                <a:cs typeface="Arial"/>
              </a:rPr>
              <a:t> opportunities to transform their ideas safely and ethically into work which has cultural and commercial value, and to use their creative skills to </a:t>
            </a:r>
            <a:r>
              <a:rPr lang="en-US" sz="800" b="1" err="1">
                <a:solidFill>
                  <a:schemeClr val="tx1"/>
                </a:solidFill>
                <a:latin typeface="Arial"/>
                <a:cs typeface="Arial"/>
              </a:rPr>
              <a:t>realise</a:t>
            </a:r>
            <a:r>
              <a:rPr lang="en-US" sz="800" b="1" dirty="0">
                <a:solidFill>
                  <a:schemeClr val="tx1"/>
                </a:solidFill>
                <a:latin typeface="Arial"/>
                <a:cs typeface="Arial"/>
              </a:rPr>
              <a:t> ambitions.</a:t>
            </a:r>
          </a:p>
          <a:p>
            <a:endParaRPr lang="en-US" sz="800" b="1" dirty="0">
              <a:solidFill>
                <a:schemeClr val="tx1"/>
              </a:solidFill>
              <a:latin typeface="Arial"/>
              <a:cs typeface="Arial"/>
            </a:endParaRPr>
          </a:p>
          <a:p>
            <a:endParaRPr lang="en-US" sz="800" b="1" dirty="0">
              <a:solidFill>
                <a:schemeClr val="tx1"/>
              </a:solidFill>
              <a:latin typeface="Arial"/>
              <a:cs typeface="Arial"/>
            </a:endParaRPr>
          </a:p>
        </p:txBody>
      </p:sp>
      <p:sp>
        <p:nvSpPr>
          <p:cNvPr id="27"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a:xfrm>
            <a:off x="388655" y="481737"/>
            <a:ext cx="10129852" cy="590435"/>
          </a:xfrm>
        </p:spPr>
        <p:txBody>
          <a:bodyPr/>
          <a:lstStyle/>
          <a:p>
            <a:r>
              <a:rPr lang="en-US">
                <a:latin typeface="Arial"/>
                <a:cs typeface="Arial"/>
              </a:rPr>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GB" sz="1050" b="1"/>
              <a:t>Ambitious capable learners</a:t>
            </a:r>
          </a:p>
          <a:p>
            <a:pPr marL="171450" indent="-171450">
              <a:buFont typeface="Arial" panose="020B0604020202020204" pitchFamily="34" charset="0"/>
              <a:buChar char="•"/>
            </a:pPr>
            <a:r>
              <a:rPr lang="en-GB" sz="1050"/>
              <a:t>Asking questions and enjoying problem-solving</a:t>
            </a:r>
          </a:p>
          <a:p>
            <a:pPr marL="171450" indent="-171450">
              <a:buFont typeface="Arial" panose="020B0604020202020204" pitchFamily="34" charset="0"/>
              <a:buChar char="•"/>
            </a:pPr>
            <a:r>
              <a:rPr lang="en-GB" sz="1050"/>
              <a:t>They use digital technologies creatively to communicate, find and analyse information</a:t>
            </a:r>
          </a:p>
          <a:p>
            <a:pPr marL="171450" indent="-171450">
              <a:buFont typeface="Arial" panose="020B0604020202020204" pitchFamily="34" charset="0"/>
              <a:buChar char="•"/>
            </a:pPr>
            <a:r>
              <a:rPr lang="en-GB" sz="1050"/>
              <a:t>They can undertake research and critically evaluate what they are learning</a:t>
            </a:r>
          </a:p>
          <a:p>
            <a:r>
              <a:rPr lang="en-GB" sz="1100" b="1"/>
              <a:t>Enterprising creative contributors</a:t>
            </a:r>
          </a:p>
          <a:p>
            <a:pPr marL="171450" indent="-171450">
              <a:buFont typeface="Arial" panose="020B0604020202020204" pitchFamily="34" charset="0"/>
              <a:buChar char="•"/>
            </a:pPr>
            <a:r>
              <a:rPr lang="en-GB" sz="1100"/>
              <a:t>Express ideas and emotions through different forms of media</a:t>
            </a:r>
          </a:p>
          <a:p>
            <a:pPr marL="171450" indent="-171450">
              <a:buFont typeface="Arial" panose="020B0604020202020204" pitchFamily="34" charset="0"/>
              <a:buChar char="•"/>
            </a:pPr>
            <a:r>
              <a:rPr lang="en-GB" sz="1100"/>
              <a:t>Being able to connect and apply their knowledge and skills to create ideas and products</a:t>
            </a:r>
          </a:p>
          <a:p>
            <a:pPr marL="171450" indent="-171450">
              <a:buFont typeface="Arial" panose="020B0604020202020204" pitchFamily="34" charset="0"/>
              <a:buChar char="•"/>
            </a:pPr>
            <a:r>
              <a:rPr lang="en-GB" sz="1100"/>
              <a:t>The ability to think creatively in order to reframe and problem solve</a:t>
            </a:r>
            <a:endParaRPr lang="en-GB" sz="11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a:normAutofit/>
          </a:bodyPr>
          <a:lstStyle/>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lnSpcReduction="10000"/>
          </a:bodyPr>
          <a:lstStyle/>
          <a:p>
            <a:pPr fontAlgn="base"/>
            <a:r>
              <a:rPr lang="en-GB" sz="900" b="1" dirty="0"/>
              <a:t>Creativity and innovation</a:t>
            </a:r>
          </a:p>
          <a:p>
            <a:pPr fontAlgn="base"/>
            <a:r>
              <a:rPr lang="en-GB" sz="900" dirty="0"/>
              <a:t>The </a:t>
            </a:r>
            <a:r>
              <a:rPr lang="en-GB" sz="900" i="1" dirty="0"/>
              <a:t>creative process</a:t>
            </a:r>
            <a:r>
              <a:rPr lang="en-GB" sz="900" dirty="0"/>
              <a:t> is the essence of this Area. The statements of what matters enable learners to develop knowledge, and creative and innovative skills. Learners are expected to consider influences and shape their own creativity. Learners use their creative skills and imagination, discover possibilities and refine ideas to produce their own unique artistic work. Creative thinking developed by exploring within and through this Area enables learners to investigate the unknown and make connections. Learners take creative risks to go beyond existing knowledge and accept failure as a learning experience.</a:t>
            </a:r>
          </a:p>
          <a:p>
            <a:pPr fontAlgn="base"/>
            <a:endParaRPr lang="en-GB" sz="900" dirty="0"/>
          </a:p>
          <a:p>
            <a:pPr fontAlgn="base"/>
            <a:r>
              <a:rPr lang="en-GB" sz="900" b="1" dirty="0"/>
              <a:t>Critical thinking and problem-solving</a:t>
            </a:r>
          </a:p>
          <a:p>
            <a:pPr fontAlgn="base"/>
            <a:r>
              <a:rPr lang="en-GB" sz="900" dirty="0"/>
              <a:t>Refining work is encouraged throughout one of the statements of what matters in this Area, with the aim of building skills in self-evaluation and reflection. The evaluation involved in the creative process enables learners to develop reflective, questioning and problem-solving skills, as well as to challenge perceptions and identify solutions. Learners may demonstrate resilience in applying critical appraisal of their work and be expected to respond positively to critical feedback. Learners can develop problem-solving skills by experimenting with a variety of arts and artistic techniques.</a:t>
            </a:r>
          </a:p>
          <a:p>
            <a:endParaRPr lang="en-GB" sz="9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endParaRPr lang="en-GB" sz="1100" dirty="0">
              <a:latin typeface="Calibri"/>
              <a:ea typeface="Calibri"/>
              <a:cs typeface="Calibri"/>
            </a:endParaRPr>
          </a:p>
          <a:p>
            <a:pPr marL="285750" indent="-285750">
              <a:buFont typeface="Arial" panose="020B0604020202020204" pitchFamily="34" charset="0"/>
              <a:buChar char="•"/>
            </a:pPr>
            <a:r>
              <a:rPr lang="en-GB" sz="900" dirty="0"/>
              <a:t>By employing a blend of approaches including those that promote problem solving, creative and critical thinking</a:t>
            </a:r>
          </a:p>
          <a:p>
            <a:pPr marL="285750" indent="-285750">
              <a:buFont typeface="Arial" panose="020B0604020202020204" pitchFamily="34" charset="0"/>
              <a:buChar char="•"/>
            </a:pPr>
            <a:r>
              <a:rPr lang="en-GB" sz="900" dirty="0"/>
              <a:t>Set tasks and select resources that build on previous knowledge and experience and engage interest</a:t>
            </a:r>
          </a:p>
          <a:p>
            <a:pPr marL="285750" indent="-285750">
              <a:buFont typeface="Arial" panose="020B0604020202020204" pitchFamily="34" charset="0"/>
              <a:buChar char="•"/>
            </a:pPr>
            <a:r>
              <a:rPr lang="en-GB" sz="900" dirty="0"/>
              <a:t>Encourage learners to take increasing responsibility for their own learning</a:t>
            </a:r>
          </a:p>
          <a:p>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graphicFrame>
        <p:nvGraphicFramePr>
          <p:cNvPr id="10" name="Table 9"/>
          <p:cNvGraphicFramePr>
            <a:graphicFrameLocks noGrp="1"/>
          </p:cNvGraphicFramePr>
          <p:nvPr>
            <p:extLst>
              <p:ext uri="{D42A27DB-BD31-4B8C-83A1-F6EECF244321}">
                <p14:modId xmlns:p14="http://schemas.microsoft.com/office/powerpoint/2010/main" val="1828779460"/>
              </p:ext>
            </p:extLst>
          </p:nvPr>
        </p:nvGraphicFramePr>
        <p:xfrm>
          <a:off x="325820" y="4352473"/>
          <a:ext cx="4943323" cy="2893990"/>
        </p:xfrm>
        <a:graphic>
          <a:graphicData uri="http://schemas.openxmlformats.org/drawingml/2006/table">
            <a:tbl>
              <a:tblPr/>
              <a:tblGrid>
                <a:gridCol w="1266930">
                  <a:extLst>
                    <a:ext uri="{9D8B030D-6E8A-4147-A177-3AD203B41FA5}">
                      <a16:colId xmlns:a16="http://schemas.microsoft.com/office/drawing/2014/main" val="2023557065"/>
                    </a:ext>
                  </a:extLst>
                </a:gridCol>
                <a:gridCol w="3676393">
                  <a:extLst>
                    <a:ext uri="{9D8B030D-6E8A-4147-A177-3AD203B41FA5}">
                      <a16:colId xmlns:a16="http://schemas.microsoft.com/office/drawing/2014/main" val="548874840"/>
                    </a:ext>
                  </a:extLst>
                </a:gridCol>
              </a:tblGrid>
              <a:tr h="1591694">
                <a:tc>
                  <a:txBody>
                    <a:bodyPr/>
                    <a:lstStyle/>
                    <a:p>
                      <a:pPr algn="l" rtl="0" fontAlgn="base"/>
                      <a:r>
                        <a:rPr lang="en-GB" sz="1100" b="0" i="0">
                          <a:solidFill>
                            <a:srgbClr val="000000"/>
                          </a:solidFill>
                          <a:effectLst/>
                          <a:latin typeface="Arial" panose="020B0604020202020204" pitchFamily="34" charset="0"/>
                        </a:rPr>
                        <a:t>How will you support the development of literacy in this unit? ​</a:t>
                      </a:r>
                      <a:endParaRPr lang="en-GB" b="0" i="0">
                        <a:solidFill>
                          <a:srgbClr val="000000"/>
                        </a:solidFill>
                        <a:effectLst/>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tc>
                  <a:txBody>
                    <a:bodyPr/>
                    <a:lstStyle/>
                    <a:p>
                      <a:pPr algn="l" rtl="0" fontAlgn="base"/>
                      <a:r>
                        <a:rPr lang="en-GB" sz="1100" b="0" i="0" dirty="0">
                          <a:solidFill>
                            <a:srgbClr val="000000"/>
                          </a:solidFill>
                          <a:effectLst/>
                          <a:latin typeface="Arial" panose="020B0604020202020204" pitchFamily="34" charset="0"/>
                        </a:rPr>
                        <a:t>Key words vocabulary, scanning, reading text. ​</a:t>
                      </a:r>
                      <a:endParaRPr lang="en-GB" b="0" i="0" dirty="0">
                        <a:solidFill>
                          <a:srgbClr val="000000"/>
                        </a:solidFill>
                        <a:effectLst/>
                      </a:endParaRPr>
                    </a:p>
                    <a:p>
                      <a:pPr algn="l" rtl="0" fontAlgn="base"/>
                      <a:r>
                        <a:rPr lang="en-GB" sz="1100" b="0" i="0" dirty="0">
                          <a:solidFill>
                            <a:srgbClr val="000000"/>
                          </a:solidFill>
                          <a:effectLst/>
                          <a:latin typeface="Arial" panose="020B0604020202020204" pitchFamily="34" charset="0"/>
                        </a:rPr>
                        <a:t>​</a:t>
                      </a:r>
                      <a:endParaRPr lang="en-GB" b="0" i="0" dirty="0">
                        <a:solidFill>
                          <a:srgbClr val="000000"/>
                        </a:solidFill>
                        <a:effectLst/>
                      </a:endParaRPr>
                    </a:p>
                    <a:p>
                      <a:pPr algn="l" rtl="0" fontAlgn="base"/>
                      <a:r>
                        <a:rPr lang="en-GB" sz="1100" b="0" i="0" dirty="0">
                          <a:solidFill>
                            <a:srgbClr val="000000"/>
                          </a:solidFill>
                          <a:effectLst/>
                          <a:latin typeface="Arial" panose="020B0604020202020204" pitchFamily="34" charset="0"/>
                        </a:rPr>
                        <a:t>Learners will be completing artist research, studying the work of </a:t>
                      </a:r>
                      <a:r>
                        <a:rPr lang="en-GB" sz="1100" b="0" i="0" dirty="0" err="1">
                          <a:solidFill>
                            <a:srgbClr val="000000"/>
                          </a:solidFill>
                          <a:effectLst/>
                          <a:latin typeface="Arial" panose="020B0604020202020204" pitchFamily="34" charset="0"/>
                        </a:rPr>
                        <a:t>Eleri</a:t>
                      </a:r>
                      <a:r>
                        <a:rPr lang="en-GB" sz="1100" b="0" i="0" dirty="0">
                          <a:solidFill>
                            <a:srgbClr val="000000"/>
                          </a:solidFill>
                          <a:effectLst/>
                          <a:latin typeface="Arial" panose="020B0604020202020204" pitchFamily="34" charset="0"/>
                        </a:rPr>
                        <a:t> Mills and they will need to write about her work. Prompt sentences will be given.​</a:t>
                      </a:r>
                      <a:endParaRPr lang="en-GB" b="0" i="0" dirty="0">
                        <a:solidFill>
                          <a:srgbClr val="000000"/>
                        </a:solidFill>
                        <a:effectLst/>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1317363661"/>
                  </a:ext>
                </a:extLst>
              </a:tr>
              <a:tr h="1302296">
                <a:tc>
                  <a:txBody>
                    <a:bodyPr/>
                    <a:lstStyle/>
                    <a:p>
                      <a:pPr algn="l" rtl="0" fontAlgn="base"/>
                      <a:r>
                        <a:rPr lang="en-GB" sz="1100" b="0" i="0">
                          <a:solidFill>
                            <a:srgbClr val="000000"/>
                          </a:solidFill>
                          <a:effectLst/>
                          <a:latin typeface="Arial" panose="020B0604020202020204" pitchFamily="34" charset="0"/>
                        </a:rPr>
                        <a:t>How will you support the development of numeracy in this unit? ​</a:t>
                      </a:r>
                      <a:endParaRPr lang="en-GB" b="0" i="0">
                        <a:solidFill>
                          <a:srgbClr val="000000"/>
                        </a:solidFill>
                        <a:effectLst/>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tc>
                  <a:txBody>
                    <a:bodyPr/>
                    <a:lstStyle/>
                    <a:p>
                      <a:pPr algn="l" rtl="0" fontAlgn="base"/>
                      <a:r>
                        <a:rPr lang="en-GB" sz="1100" b="0" i="0" dirty="0">
                          <a:solidFill>
                            <a:srgbClr val="000000"/>
                          </a:solidFill>
                          <a:effectLst/>
                          <a:latin typeface="Arial" panose="020B0604020202020204" pitchFamily="34" charset="0"/>
                        </a:rPr>
                        <a:t>Providing context for concepts such as line, shape, space, form, tone, texture, pattern, colour and composition​</a:t>
                      </a:r>
                      <a:endParaRPr lang="en-GB" b="0" i="0" dirty="0">
                        <a:solidFill>
                          <a:srgbClr val="000000"/>
                        </a:solidFill>
                        <a:effectLst/>
                      </a:endParaRPr>
                    </a:p>
                    <a:p>
                      <a:pPr algn="l" rtl="0" fontAlgn="base"/>
                      <a:r>
                        <a:rPr lang="en-GB" sz="1100" b="0" i="0" dirty="0">
                          <a:solidFill>
                            <a:srgbClr val="000000"/>
                          </a:solidFill>
                          <a:effectLst/>
                          <a:latin typeface="Arial" panose="020B0604020202020204" pitchFamily="34" charset="0"/>
                        </a:rPr>
                        <a:t>Pupils will need to plan their final designs, including which media to use for each element.​</a:t>
                      </a:r>
                      <a:endParaRPr lang="en-GB" b="0" i="0" dirty="0">
                        <a:solidFill>
                          <a:srgbClr val="000000"/>
                        </a:solidFill>
                        <a:effectLst/>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3869490069"/>
                  </a:ext>
                </a:extLst>
              </a:tr>
            </a:tbl>
          </a:graphicData>
        </a:graphic>
      </p:graphicFrame>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r>
              <a:rPr lang="en-US" sz="800" dirty="0">
                <a:solidFill>
                  <a:srgbClr val="1F1F1F"/>
                </a:solidFill>
                <a:latin typeface="Arial"/>
                <a:cs typeface="Arial"/>
              </a:rPr>
              <a:t>Learners demonstrate progression in the Expressive Arts Area of Learning and Experience (Area) by exploring, experiencing and creating increasingly complex meaning. Linking new learning to existing knowledge develops an increased sophistication of conceptual understanding. Moreover, learners learn and refine different types of knowledge and skills including the techniques, processes and skills required to create and interpret in each field of the arts. Additionally the integral skills of creativity; synthesis; critical thinking; and understanding of social and cultural contexts are crucial to this Area.</a:t>
            </a:r>
            <a:endParaRPr lang="en-US" sz="800" dirty="0">
              <a:latin typeface="Arial"/>
              <a:cs typeface="Arial"/>
            </a:endParaRPr>
          </a:p>
          <a:p>
            <a:endParaRPr lang="en-US" sz="8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a:noAutofit/>
          </a:bodyPr>
          <a:lstStyle/>
          <a:p>
            <a:r>
              <a:rPr lang="en-US" sz="800" dirty="0">
                <a:solidFill>
                  <a:schemeClr val="tx1"/>
                </a:solidFill>
                <a:latin typeface="Arial"/>
                <a:cs typeface="Arial"/>
              </a:rPr>
              <a:t>Progression is demonstrated through the continuing development of the knowledge, skills and capacities required to appreciate, create, explore, respond and reflect both within specific disciplines and in combinations of disciplines. In the early stages, learning is </a:t>
            </a:r>
            <a:r>
              <a:rPr lang="en-US" sz="800" dirty="0" err="1">
                <a:solidFill>
                  <a:schemeClr val="tx1"/>
                </a:solidFill>
                <a:latin typeface="Arial"/>
                <a:cs typeface="Arial"/>
              </a:rPr>
              <a:t>characterised</a:t>
            </a:r>
            <a:r>
              <a:rPr lang="en-US" sz="800" dirty="0">
                <a:solidFill>
                  <a:schemeClr val="tx1"/>
                </a:solidFill>
                <a:latin typeface="Arial"/>
                <a:cs typeface="Arial"/>
              </a:rPr>
              <a:t> by a growing curiosity for being creative and innovative by exploring with a range of resources and materials in various domains. Combining disciplines occurs purposefully but remains organic. As learning progresses, learners become increasingly aware of the expressive arts’ disciplines and their key features, including (though not necessarily limited to) art, dance, drama, film and digital media, and music. Learners make links in the creative process across the disciplines to explore, create, interpret and respond.</a:t>
            </a:r>
            <a:endParaRPr lang="en-US" sz="800" dirty="0">
              <a:solidFill>
                <a:schemeClr val="tx1"/>
              </a:solidFill>
            </a:endParaRPr>
          </a:p>
          <a:p>
            <a:endParaRPr lang="en-US" sz="8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rmAutofit/>
          </a:bodyPr>
          <a:lstStyle/>
          <a:p>
            <a:r>
              <a:rPr lang="en-US" sz="800" dirty="0">
                <a:solidFill>
                  <a:srgbClr val="1F1F1F"/>
                </a:solidFill>
                <a:latin typeface="Arial"/>
                <a:cs typeface="Arial"/>
              </a:rPr>
              <a:t>Levels of control, accuracy and fluency in using a range of arts' skills will grow as learners progress. For example, in early stage learning this might be </a:t>
            </a:r>
            <a:r>
              <a:rPr lang="en-US" sz="800" dirty="0" err="1">
                <a:solidFill>
                  <a:srgbClr val="1F1F1F"/>
                </a:solidFill>
                <a:latin typeface="Arial"/>
                <a:cs typeface="Arial"/>
              </a:rPr>
              <a:t>characterised</a:t>
            </a:r>
            <a:r>
              <a:rPr lang="en-US" sz="800" dirty="0">
                <a:solidFill>
                  <a:srgbClr val="1F1F1F"/>
                </a:solidFill>
                <a:latin typeface="Arial"/>
                <a:cs typeface="Arial"/>
              </a:rPr>
              <a:t> by using simple body movements in composing a dance and identifying fundamental aspects such as speed, direction and levels when evaluating one’s own work and the work of others. At a more advanced stage of progress, learners might create and evaluate the success of interaction among various aspects of movement in a complex choreographed dance. As they progress, learners continually develop in depth and refine with a growing sophistication these key arts' skills in different disciplines and/or in interdisciplinary activity.</a:t>
            </a:r>
            <a:endParaRPr lang="en-US" sz="800" dirty="0">
              <a:latin typeface="Arial"/>
              <a:cs typeface="Arial"/>
            </a:endParaRPr>
          </a:p>
          <a:p>
            <a:endParaRPr lang="en-US" sz="8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a:noAutofit/>
          </a:bodyPr>
          <a:lstStyle/>
          <a:p>
            <a:r>
              <a:rPr lang="en-US" sz="800" dirty="0">
                <a:solidFill>
                  <a:srgbClr val="1F1F1F"/>
                </a:solidFill>
                <a:latin typeface="Arial"/>
                <a:cs typeface="Arial"/>
              </a:rPr>
              <a:t>Learners increasingly appreciate the possibility of combining disciplines within the Area in order to appreciate and to achieve/produce creative outcomes. Progression is also </a:t>
            </a:r>
            <a:r>
              <a:rPr lang="en-US" sz="800" dirty="0" err="1">
                <a:solidFill>
                  <a:srgbClr val="1F1F1F"/>
                </a:solidFill>
                <a:latin typeface="Arial"/>
                <a:cs typeface="Arial"/>
              </a:rPr>
              <a:t>characterised</a:t>
            </a:r>
            <a:r>
              <a:rPr lang="en-US" sz="800" dirty="0">
                <a:solidFill>
                  <a:srgbClr val="1F1F1F"/>
                </a:solidFill>
                <a:latin typeface="Arial"/>
                <a:cs typeface="Arial"/>
              </a:rPr>
              <a:t> by more sophisticated use of relevant skills within individual disciplines and the growing ability to transfer existing skills and knowledge into new contexts within this Area and across other Areas.</a:t>
            </a:r>
            <a:endParaRPr lang="en-US" sz="800" dirty="0">
              <a:latin typeface="Arial"/>
              <a:cs typeface="Arial"/>
            </a:endParaRPr>
          </a:p>
          <a:p>
            <a:endParaRPr lang="en-US" sz="800"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
        <p:nvSpPr>
          <p:cNvPr id="15" name="Text Placeholder 14"/>
          <p:cNvSpPr>
            <a:spLocks noGrp="1"/>
          </p:cNvSpPr>
          <p:nvPr>
            <p:ph type="body" sz="quarter" idx="26"/>
          </p:nvPr>
        </p:nvSpPr>
        <p:spPr/>
        <p:txBody>
          <a:bodyPr>
            <a:normAutofit fontScale="77500" lnSpcReduction="20000"/>
          </a:bodyPr>
          <a:lstStyle/>
          <a:p>
            <a:r>
              <a:rPr lang="en-US" dirty="0">
                <a:solidFill>
                  <a:srgbClr val="1F1F1F"/>
                </a:solidFill>
                <a:latin typeface="Arial"/>
                <a:cs typeface="Arial"/>
              </a:rPr>
              <a:t>Progression is demonstrated in moving from doing something with support towards autonomy and sophistication. Progression is likely to grow out of gradual use and re-use of known skills, but could also, on occasion, present as a big qualitative jump. As learners make progress they increasingly evaluate and create more and more sophisticated creative work independently and with increased collaboration with others. They gain greater confidence by being able to explore, experience, interpret, create and respond through the expressive arts’ disciplines within a safe environment. Their evaluation of their own and others' work reflects a developing understanding of process as well as product, and resilience in receiving, and persistence in acting upon feedback.</a:t>
            </a:r>
            <a:endParaRPr lang="en-US" dirty="0">
              <a:latin typeface="Arial"/>
              <a:cs typeface="Arial"/>
            </a:endParaRPr>
          </a:p>
          <a:p>
            <a:endParaRPr lang="en-GB" dirty="0"/>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fontScale="70000" lnSpcReduction="20000"/>
          </a:bodyPr>
          <a:lstStyle/>
          <a:p>
            <a:pPr fontAlgn="base"/>
            <a:r>
              <a:rPr lang="en-US" dirty="0"/>
              <a:t>I can explore and experiment with and then select appropriate creative techniques, practices, materials, processes, resources, tools and technologies.​</a:t>
            </a:r>
          </a:p>
          <a:p>
            <a:pPr fontAlgn="base"/>
            <a:r>
              <a:rPr lang="en-US" dirty="0"/>
              <a:t>I can explore how and why creative work is made by asking questions and developing my own answers.​</a:t>
            </a:r>
          </a:p>
          <a:p>
            <a:pPr fontAlgn="base"/>
            <a:r>
              <a:rPr lang="en-US" dirty="0"/>
              <a:t>I can explore and describe how artists and creative work communicate mood, feelings and ideas.​</a:t>
            </a:r>
          </a:p>
          <a:p>
            <a:pPr fontAlgn="base"/>
            <a:r>
              <a:rPr lang="en-US" dirty="0"/>
              <a:t>I can give and accept feedback as both artist and audience.​</a:t>
            </a:r>
          </a:p>
          <a:p>
            <a:pPr fontAlgn="base"/>
            <a:r>
              <a:rPr lang="en-US" dirty="0"/>
              <a:t>I can compare my own creative work to creative work by other people and from other places and times.​</a:t>
            </a:r>
          </a:p>
          <a:p>
            <a:pPr fontAlgn="base"/>
            <a:r>
              <a:rPr lang="en-US" dirty="0"/>
              <a:t>I can consider, with guidance, how moods, emotions and ideas are communicated both in my own creative work and in the creative work of others.​</a:t>
            </a:r>
          </a:p>
          <a:p>
            <a:pPr fontAlgn="base"/>
            <a:r>
              <a:rPr lang="en-US" dirty="0"/>
              <a:t>I can communicate ideas, feelings and memories for an audience and for purposes and outcomes in my creative work.​</a:t>
            </a:r>
          </a:p>
          <a:p>
            <a:pPr fontAlgn="base"/>
            <a:r>
              <a:rPr lang="en-US" dirty="0"/>
              <a:t>I am beginning to apply techniques in my creative work with guidance and direction.​</a:t>
            </a:r>
          </a:p>
          <a:p>
            <a:pPr fontAlgn="base"/>
            <a:r>
              <a:rPr lang="en-US" dirty="0"/>
              <a:t>I can create my own designs and work collaboratively with others to develop creative ideas.​</a:t>
            </a:r>
          </a:p>
          <a:p>
            <a:pPr fontAlgn="base"/>
            <a:r>
              <a:rPr lang="en-US" dirty="0"/>
              <a:t>I can perform, produce, design, exhibit and share my creative work in a variety of ways for different audiences, inspired by a range of stimuli and experiences.​</a:t>
            </a:r>
          </a:p>
          <a:p>
            <a:pPr fontAlgn="base"/>
            <a:r>
              <a:rPr lang="en-US" dirty="0"/>
              <a:t>I am beginning to demonstrate resilience and flexibility in approaching creative challenges.​</a:t>
            </a:r>
          </a:p>
          <a:p>
            <a:pPr fontAlgn="base"/>
            <a:r>
              <a:rPr lang="en-US" dirty="0"/>
              <a:t>I can use creative materials safely and with some control under supervision.</a:t>
            </a: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fontScale="55000" lnSpcReduction="20000"/>
          </a:bodyPr>
          <a:lstStyle/>
          <a:p>
            <a:pPr fontAlgn="base"/>
            <a:r>
              <a:rPr lang="en-US" dirty="0"/>
              <a:t>I can explore and experiment independently and demonstrate technical control with a range of creative materials, processes, resources, tools and technologies showing innovation and resilience.​</a:t>
            </a:r>
          </a:p>
          <a:p>
            <a:pPr fontAlgn="base"/>
            <a:r>
              <a:rPr lang="en-US" dirty="0"/>
              <a:t>I can explore the effects that a range of creative techniques, materials, processes, resources, tools and technologies have on my own and others’ creative work.​</a:t>
            </a:r>
          </a:p>
          <a:p>
            <a:pPr fontAlgn="base"/>
            <a:r>
              <a:rPr lang="en-US" dirty="0"/>
              <a:t>I can explore how creative work can represent, document, share and celebrate personal, social and cultural identities.​</a:t>
            </a:r>
          </a:p>
          <a:p>
            <a:pPr fontAlgn="base"/>
            <a:r>
              <a:rPr lang="en-US" dirty="0"/>
              <a:t>I can explore and describe how artists and creative work communicate mood, feelings and ideas and the impact they have on an audience.​</a:t>
            </a:r>
          </a:p>
          <a:p>
            <a:pPr fontAlgn="base"/>
            <a:r>
              <a:rPr lang="en-US" dirty="0"/>
              <a:t>I can give and consider constructive feedback about my own creative work and that of others, reflecting on it and making improvements where necessary.​</a:t>
            </a:r>
          </a:p>
          <a:p>
            <a:pPr fontAlgn="base"/>
            <a:r>
              <a:rPr lang="en-US" dirty="0"/>
              <a:t>I can apply knowledge and understanding of context, and make connections between my own creative work and creative work by other people and from other places and times.​</a:t>
            </a:r>
          </a:p>
          <a:p>
            <a:pPr fontAlgn="base"/>
            <a:r>
              <a:rPr lang="en-US" dirty="0"/>
              <a:t>I can reflect upon how artists have achieved effects or communicated moods, emotions and ideas in their work.​</a:t>
            </a:r>
          </a:p>
          <a:p>
            <a:pPr fontAlgn="base"/>
            <a:r>
              <a:rPr lang="en-US" dirty="0"/>
              <a:t>I can combine my knowledge, experience and understanding to plan and communicate my creative work for a range of different audiences, purposes and outcomes.​</a:t>
            </a:r>
          </a:p>
          <a:p>
            <a:pPr fontAlgn="base"/>
            <a:r>
              <a:rPr lang="en-US" dirty="0"/>
              <a:t>I can draw upon my familiarity with a range of discipline-specific techniques in my creative work.​</a:t>
            </a:r>
          </a:p>
          <a:p>
            <a:pPr fontAlgn="base"/>
            <a:r>
              <a:rPr lang="en-US" dirty="0"/>
              <a:t>I can draw upon my design knowledge and make connections with greater independence to modify and develop my creative designs.​</a:t>
            </a:r>
          </a:p>
          <a:p>
            <a:pPr fontAlgn="base"/>
            <a:r>
              <a:rPr lang="en-US" dirty="0"/>
              <a:t>I can perform, produce, design, exhibit and share my creative work in formal and non-formal contexts, considering the impact of my creative work on the audience.​</a:t>
            </a:r>
          </a:p>
          <a:p>
            <a:pPr fontAlgn="base"/>
            <a:r>
              <a:rPr lang="en-US" dirty="0"/>
              <a:t>I can identify and respond creatively to challenges with resilience and flexibility.​</a:t>
            </a:r>
          </a:p>
          <a:p>
            <a:pPr fontAlgn="base"/>
            <a:r>
              <a:rPr lang="en-US" dirty="0"/>
              <a:t>I can safely choose and use the correct creative tools and materials with some consideration for others.​</a:t>
            </a: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fontScale="62500" lnSpcReduction="20000"/>
          </a:bodyPr>
          <a:lstStyle/>
          <a:p>
            <a:pPr fontAlgn="base"/>
            <a:r>
              <a:rPr lang="en-US" dirty="0" smtClean="0"/>
              <a:t>I </a:t>
            </a:r>
            <a:r>
              <a:rPr lang="en-US" dirty="0"/>
              <a:t>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p>
          <a:p>
            <a:pPr fontAlgn="base"/>
            <a:r>
              <a:rPr lang="en-US" dirty="0"/>
              <a:t>I can explore creative work, understanding the personal, social, cultural and historical context, including the conventions of the period in which it was created.​</a:t>
            </a:r>
          </a:p>
          <a:p>
            <a:pPr fontAlgn="base"/>
            <a:r>
              <a:rPr lang="en-US" dirty="0"/>
              <a:t>I can investigate and understand how meaning is communicated through the ideas of other artists and performers.​</a:t>
            </a:r>
          </a:p>
          <a:p>
            <a:pPr fontAlgn="base"/>
            <a:r>
              <a:rPr lang="en-US" dirty="0"/>
              <a:t>I can effectively evaluate my own creative work and that of others showing increasing confidence to </a:t>
            </a:r>
            <a:r>
              <a:rPr lang="en-US" dirty="0" err="1"/>
              <a:t>recognise</a:t>
            </a:r>
            <a:r>
              <a:rPr lang="en-US" dirty="0"/>
              <a:t> and articulate strengths, and to demonstrate resilience and determination to improve.​</a:t>
            </a:r>
          </a:p>
          <a:p>
            <a:pPr fontAlgn="base"/>
            <a:r>
              <a:rPr lang="en-US" dirty="0"/>
              <a:t>I can apply knowledge and understanding of context when evaluating my own creative work and creative work by other people and from other places and times.​</a:t>
            </a:r>
          </a:p>
          <a:p>
            <a:pPr fontAlgn="base"/>
            <a:r>
              <a:rPr lang="en-US" dirty="0"/>
              <a:t>I can evaluate the effectiveness of a wide range of artistic techniques in producing meaning.​</a:t>
            </a:r>
          </a:p>
          <a:p>
            <a:pPr fontAlgn="base"/>
            <a:r>
              <a:rPr lang="en-US" dirty="0"/>
              <a:t>I can use my experimentation and investigation to manipulate creative work with purpose and intent when communicating my ideas.​</a:t>
            </a:r>
          </a:p>
          <a:p>
            <a:pPr fontAlgn="base"/>
            <a:r>
              <a:rPr lang="en-US" dirty="0"/>
              <a:t>I can apply </a:t>
            </a:r>
            <a:r>
              <a:rPr lang="en-US" dirty="0" err="1"/>
              <a:t>specialised</a:t>
            </a:r>
            <a:r>
              <a:rPr lang="en-US" dirty="0"/>
              <a:t> technical skills in my creative work.​</a:t>
            </a:r>
          </a:p>
          <a:p>
            <a:pPr fontAlgn="base"/>
            <a:r>
              <a:rPr lang="en-US" dirty="0"/>
              <a:t>I can purposefully use my design skills and apply a range of solutions to clarify and refine final creative ideas.​</a:t>
            </a:r>
          </a:p>
          <a:p>
            <a:pPr fontAlgn="base"/>
            <a:r>
              <a:rPr lang="en-US" dirty="0"/>
              <a:t>I can perform, produce, design, exhibit and share my creative work showing an awareness of artistic intent and of audience.​</a:t>
            </a:r>
          </a:p>
          <a:p>
            <a:pPr fontAlgn="base"/>
            <a:r>
              <a:rPr lang="en-US" dirty="0"/>
              <a:t>I can draw upon my experiences and knowledge to inform and develop strategies to overcome creative challenges with imagination and resilience.​</a:t>
            </a:r>
          </a:p>
          <a:p>
            <a:pPr fontAlgn="base"/>
            <a:r>
              <a:rPr lang="en-US" dirty="0"/>
              <a:t>I can confidently consider myself, others, audience, participants and matters of intellectual property when creating work.</a:t>
            </a:r>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a:normAutofit fontScale="92500" lnSpcReduction="10000"/>
          </a:bodyPr>
          <a:lstStyle/>
          <a:p>
            <a:pPr fontAlgn="base"/>
            <a:r>
              <a:rPr lang="en-US" dirty="0" smtClean="0"/>
              <a:t>3D </a:t>
            </a:r>
            <a:r>
              <a:rPr lang="en-US" dirty="0"/>
              <a:t>art has already been studied by learners in year 7 when making cardboard cacti </a:t>
            </a:r>
            <a:r>
              <a:rPr lang="en-US" dirty="0" smtClean="0"/>
              <a:t>models and year 8 when learners created bugs out of a range of modelling media. Learners </a:t>
            </a:r>
            <a:r>
              <a:rPr lang="en-US" dirty="0"/>
              <a:t>have studied artists and know how to </a:t>
            </a:r>
            <a:r>
              <a:rPr lang="en-US" dirty="0" err="1"/>
              <a:t>analyse</a:t>
            </a:r>
            <a:r>
              <a:rPr lang="en-US" dirty="0"/>
              <a:t> the work of an artist.</a:t>
            </a:r>
            <a:r>
              <a:rPr lang="en-US" dirty="0" smtClean="0"/>
              <a:t>​​</a:t>
            </a:r>
          </a:p>
          <a:p>
            <a:pPr fontAlgn="base"/>
            <a:r>
              <a:rPr lang="en-US" dirty="0" smtClean="0"/>
              <a:t>During this project, </a:t>
            </a:r>
            <a:r>
              <a:rPr lang="en-US" dirty="0" err="1" smtClean="0"/>
              <a:t>learenrs</a:t>
            </a:r>
            <a:r>
              <a:rPr lang="en-US" dirty="0" smtClean="0"/>
              <a:t> will be working with fabrics to create their 3d final piece.</a:t>
            </a:r>
            <a:endParaRPr lang="en-US" dirty="0"/>
          </a:p>
          <a:p>
            <a:pPr fontAlgn="base"/>
            <a:r>
              <a:rPr lang="en-US" dirty="0" smtClean="0"/>
              <a:t>Learners are aware of how to</a:t>
            </a:r>
            <a:r>
              <a:rPr lang="en-US" dirty="0"/>
              <a:t> aesthetically lay out their sketchbook pages, as well as how to correctly complete design ideas.​​</a:t>
            </a:r>
          </a:p>
          <a:p>
            <a:pPr fontAlgn="base"/>
            <a:r>
              <a:rPr lang="en-US" dirty="0"/>
              <a:t>Learners have </a:t>
            </a:r>
            <a:r>
              <a:rPr lang="en-US" dirty="0" smtClean="0"/>
              <a:t>used </a:t>
            </a:r>
            <a:r>
              <a:rPr lang="en-US" dirty="0"/>
              <a:t>medias such as </a:t>
            </a:r>
            <a:r>
              <a:rPr lang="en-US" dirty="0" err="1"/>
              <a:t>coloured</a:t>
            </a:r>
            <a:r>
              <a:rPr lang="en-US" dirty="0"/>
              <a:t> pencils, pens, </a:t>
            </a:r>
            <a:r>
              <a:rPr lang="en-US" dirty="0" err="1"/>
              <a:t>watercolours</a:t>
            </a:r>
            <a:r>
              <a:rPr lang="en-US" dirty="0"/>
              <a:t>, acrylic paints and oil pastels.</a:t>
            </a:r>
          </a:p>
          <a:p>
            <a:endParaRPr lang="en-US" sz="9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a:normAutofit/>
          </a:bodyPr>
          <a:lstStyle/>
          <a:p>
            <a:r>
              <a:rPr lang="en-US" sz="900" dirty="0" smtClean="0"/>
              <a:t>Use of the sewing machine</a:t>
            </a:r>
          </a:p>
          <a:p>
            <a:r>
              <a:rPr lang="en-US" sz="900" dirty="0" smtClean="0"/>
              <a:t>Hand sewing to assemble final piece</a:t>
            </a:r>
          </a:p>
          <a:p>
            <a:r>
              <a:rPr lang="en-US" sz="900" dirty="0" smtClean="0"/>
              <a:t>Designing and creating of pattern pieces</a:t>
            </a:r>
          </a:p>
          <a:p>
            <a:r>
              <a:rPr lang="en-US" sz="900" dirty="0" smtClean="0"/>
              <a:t>The process of morphing designs to create own innovative design</a:t>
            </a:r>
          </a:p>
          <a:p>
            <a:r>
              <a:rPr lang="en-US" sz="900" dirty="0" smtClean="0"/>
              <a:t>How to create an applique sample</a:t>
            </a:r>
          </a:p>
          <a:p>
            <a:r>
              <a:rPr lang="en-US" sz="900" dirty="0" smtClean="0"/>
              <a:t>How to embellish using various components</a:t>
            </a:r>
          </a:p>
          <a:p>
            <a:r>
              <a:rPr lang="en-US" sz="900" dirty="0"/>
              <a:t>G</a:t>
            </a:r>
            <a:r>
              <a:rPr lang="en-US" sz="900" dirty="0" smtClean="0"/>
              <a:t>raphical drawing </a:t>
            </a:r>
          </a:p>
          <a:p>
            <a:r>
              <a:rPr lang="en-US" sz="900" dirty="0" err="1" smtClean="0"/>
              <a:t>Colour</a:t>
            </a:r>
            <a:r>
              <a:rPr lang="en-US" sz="900" dirty="0" smtClean="0"/>
              <a:t> theory</a:t>
            </a:r>
          </a:p>
          <a:p>
            <a:r>
              <a:rPr lang="en-US" sz="900" dirty="0" smtClean="0"/>
              <a:t>Artist research</a:t>
            </a:r>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numCol="2">
            <a:normAutofit/>
          </a:bodyPr>
          <a:lstStyle/>
          <a:p>
            <a:r>
              <a:rPr lang="en-US" sz="900" dirty="0" err="1" smtClean="0"/>
              <a:t>Analysing</a:t>
            </a:r>
            <a:r>
              <a:rPr lang="en-US" sz="900" dirty="0" smtClean="0"/>
              <a:t> of research</a:t>
            </a:r>
          </a:p>
          <a:p>
            <a:r>
              <a:rPr lang="en-US" sz="900" dirty="0" smtClean="0"/>
              <a:t>Use of subject specific skills  and equipment</a:t>
            </a:r>
          </a:p>
          <a:p>
            <a:r>
              <a:rPr lang="en-US" sz="900" dirty="0" smtClean="0"/>
              <a:t>Evaluative practice</a:t>
            </a:r>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a:normAutofit/>
          </a:bodyPr>
          <a:lstStyle/>
          <a:p>
            <a:r>
              <a:rPr lang="en-US" sz="900" dirty="0" smtClean="0"/>
              <a:t>Applique, embroidery, layering, felt, pattern pieces, composition, wadding, 3D, kapok, metamorphosis, embellishment, back stitch</a:t>
            </a:r>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endParaRPr lang="en-GB" sz="1100" dirty="0" smtClean="0">
              <a:solidFill>
                <a:srgbClr val="000000"/>
              </a:solidFill>
              <a:latin typeface="Calibri"/>
              <a:ea typeface="Calibri"/>
              <a:cs typeface="Calibri"/>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A5B19871-5CF5-4751-917E-048756547829}">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dd53f9ed-aba7-4473-9642-666960874982"/>
    <ds:schemaRef ds:uri="http://purl.org/dc/elements/1.1/"/>
    <ds:schemaRef ds:uri="c9827502-ad03-49b1-85da-f0239239a6b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109</TotalTime>
  <Words>2954</Words>
  <Application>Microsoft Office PowerPoint</Application>
  <PresentationFormat>Custom</PresentationFormat>
  <Paragraphs>138</Paragraphs>
  <Slides>7</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7</vt:i4>
      </vt:variant>
    </vt:vector>
  </HeadingPairs>
  <TitlesOfParts>
    <vt:vector size="14" baseType="lpstr">
      <vt:lpstr>Arial</vt:lpstr>
      <vt:lpstr>Calibri</vt:lpstr>
      <vt:lpstr>MASSILIA VF</vt:lpstr>
      <vt:lpstr>Times New Roman</vt: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Caroline Sims</cp:lastModifiedBy>
  <cp:revision>26</cp:revision>
  <dcterms:created xsi:type="dcterms:W3CDTF">2024-02-26T09:08:58Z</dcterms:created>
  <dcterms:modified xsi:type="dcterms:W3CDTF">2024-07-12T10:35:24Z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