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notesMasterIdLst>
    <p:notesMasterId r:id="rId14"/>
  </p:notes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2BA371-F124-8B2E-9DFC-E68C2B348D72}" v="13" dt="2024-05-28T19:56:02.952"/>
    <p1510:client id="{6AF82279-C1E8-2853-2DBA-354BFF6F2390}" v="15" dt="2024-05-28T19:54:11.2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142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846E98-0612-40D2-AAE7-F4FF107BE7AE}" type="datetimeFigureOut">
              <a:rPr lang="en-GB" smtClean="0"/>
              <a:t>12/07/2024</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674849-7657-431D-8DAA-C722DA006B46}" type="slidenum">
              <a:rPr lang="en-GB" smtClean="0"/>
              <a:t>‹#›</a:t>
            </a:fld>
            <a:endParaRPr lang="en-GB"/>
          </a:p>
        </p:txBody>
      </p:sp>
    </p:spTree>
    <p:extLst>
      <p:ext uri="{BB962C8B-B14F-4D97-AF65-F5344CB8AC3E}">
        <p14:creationId xmlns:p14="http://schemas.microsoft.com/office/powerpoint/2010/main" val="2137767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5674849-7657-431D-8DAA-C722DA006B46}" type="slidenum">
              <a:rPr lang="en-GB" smtClean="0"/>
              <a:t>3</a:t>
            </a:fld>
            <a:endParaRPr lang="en-GB"/>
          </a:p>
        </p:txBody>
      </p:sp>
    </p:spTree>
    <p:extLst>
      <p:ext uri="{BB962C8B-B14F-4D97-AF65-F5344CB8AC3E}">
        <p14:creationId xmlns:p14="http://schemas.microsoft.com/office/powerpoint/2010/main" val="287087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r>
              <a:rPr lang="en-GB" sz="1500">
                <a:latin typeface="MASSILIA VF" pitchFamily="2" charset="77"/>
              </a:rPr>
              <a:t/>
            </a: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r>
              <a:rPr lang="en-GB" sz="1500">
                <a:latin typeface="MASSILIA VF" pitchFamily="2" charset="77"/>
              </a:rPr>
              <a:t/>
            </a: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 </a:t>
            </a:r>
            <a:r>
              <a:rPr lang="en-GB" dirty="0" smtClean="0"/>
              <a:t> 9</a:t>
            </a:r>
            <a:endParaRPr lang="en-GB" dirty="0"/>
          </a:p>
        </p:txBody>
      </p:sp>
      <p:sp>
        <p:nvSpPr>
          <p:cNvPr id="3" name="Text Placeholder 2"/>
          <p:cNvSpPr>
            <a:spLocks noGrp="1"/>
          </p:cNvSpPr>
          <p:nvPr>
            <p:ph type="body" sz="quarter" idx="38"/>
          </p:nvPr>
        </p:nvSpPr>
        <p:spPr>
          <a:xfrm>
            <a:off x="402188" y="6660145"/>
            <a:ext cx="2391116" cy="522000"/>
          </a:xfrm>
        </p:spPr>
        <p:txBody>
          <a:bodyPr/>
          <a:lstStyle/>
          <a:p>
            <a:endParaRPr lang="en-GB" dirty="0"/>
          </a:p>
        </p:txBody>
      </p:sp>
      <p:sp>
        <p:nvSpPr>
          <p:cNvPr id="4" name="Text Placeholder 3"/>
          <p:cNvSpPr>
            <a:spLocks noGrp="1"/>
          </p:cNvSpPr>
          <p:nvPr>
            <p:ph type="body" sz="quarter" idx="39"/>
          </p:nvPr>
        </p:nvSpPr>
        <p:spPr/>
        <p:txBody>
          <a:bodyPr/>
          <a:lstStyle/>
          <a:p>
            <a:r>
              <a:rPr lang="en-GB" dirty="0"/>
              <a:t> </a:t>
            </a:r>
            <a:r>
              <a:rPr lang="en-GB" dirty="0" smtClean="0"/>
              <a:t>Impressionism</a:t>
            </a:r>
            <a:endParaRPr lang="en-GB" dirty="0"/>
          </a:p>
        </p:txBody>
      </p:sp>
      <p:sp>
        <p:nvSpPr>
          <p:cNvPr id="5" name="Text Placeholder 4"/>
          <p:cNvSpPr>
            <a:spLocks noGrp="1"/>
          </p:cNvSpPr>
          <p:nvPr>
            <p:ph type="body" sz="quarter" idx="40"/>
          </p:nvPr>
        </p:nvSpPr>
        <p:spPr>
          <a:xfrm>
            <a:off x="4466895" y="6660145"/>
            <a:ext cx="2222003" cy="522000"/>
          </a:xfrm>
        </p:spPr>
        <p:txBody>
          <a:bodyPr/>
          <a:lstStyle/>
          <a:p>
            <a:endParaRPr lang="en-GB" dirty="0"/>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pPr fontAlgn="base"/>
            <a:r>
              <a:rPr lang="en-US"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pPr fontAlgn="base"/>
            <a:r>
              <a:rPr lang="en-US" dirty="0"/>
              <a:t>Looking ahead, we want the department to be a fun and welcoming place where we work collaboratively and connect with different perspectives.​</a:t>
            </a:r>
          </a:p>
          <a:p>
            <a:pPr fontAlgn="base"/>
            <a:r>
              <a:rPr lang="en-US" dirty="0"/>
              <a:t>Through mastering our craft, welcoming everyone, and exploring innovative ways of working, we're moving towards a future where expressive arts play a significant role in creating a vibrant and connected community.​</a:t>
            </a:r>
          </a:p>
          <a:p>
            <a:pPr fontAlgn="base"/>
            <a:r>
              <a:rPr lang="en-US" dirty="0"/>
              <a:t>​</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pic>
        <p:nvPicPr>
          <p:cNvPr id="6" name="Picture 5"/>
          <p:cNvPicPr>
            <a:picLocks noChangeAspect="1"/>
          </p:cNvPicPr>
          <p:nvPr/>
        </p:nvPicPr>
        <p:blipFill rotWithShape="1">
          <a:blip r:embed="rId2"/>
          <a:srcRect l="36000" t="14905" r="36630" b="5899"/>
          <a:stretch/>
        </p:blipFill>
        <p:spPr>
          <a:xfrm>
            <a:off x="5946292" y="867011"/>
            <a:ext cx="3900427" cy="6348443"/>
          </a:xfrm>
          <a:prstGeom prst="rect">
            <a:avLst/>
          </a:prstGeom>
        </p:spPr>
      </p:pic>
      <p:sp>
        <p:nvSpPr>
          <p:cNvPr id="7" name="AutoShape 2" descr="https://ukc-powerpoint.officeapps.live.com/pods/GetClipboardImage.ashx?Id=40eb8944-de81-4fc2-ab43-8f7de49fb928&amp;DC=GUK5&amp;pkey=d366612b-9c36-46f7-9598-e3740fe00ce2&amp;wdwaccluster=GUK5"/>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4" descr="https://ukc-powerpoint.officeapps.live.com/pods/GetClipboardImage.ashx?Id=40eb8944-de81-4fc2-ab43-8f7de49fb928&amp;DC=GUK5&amp;pkey=d366612b-9c36-46f7-9598-e3740fe00ce2&amp;wdwaccluster=GUK5"/>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6" descr="https://ukc-powerpoint.officeapps.live.com/pods/GetClipboardImage.ashx?Id=40eb8944-de81-4fc2-ab43-8f7de49fb928&amp;DC=GUK5&amp;pkey=d366612b-9c36-46f7-9598-e3740fe00ce2&amp;wdwaccluster=GUK5"/>
          <p:cNvSpPr>
            <a:spLocks noChangeAspect="1" noChangeArrowheads="1"/>
          </p:cNvSpPr>
          <p:nvPr/>
        </p:nvSpPr>
        <p:spPr bwMode="auto">
          <a:xfrm>
            <a:off x="51752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Rectangle 9"/>
          <p:cNvSpPr/>
          <p:nvPr/>
        </p:nvSpPr>
        <p:spPr>
          <a:xfrm>
            <a:off x="5226329" y="3595172"/>
            <a:ext cx="237566"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223925" y="3595172"/>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17" name="Rectangle 16"/>
          <p:cNvSpPr/>
          <p:nvPr/>
        </p:nvSpPr>
        <p:spPr>
          <a:xfrm>
            <a:off x="5223925" y="3595172"/>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18" name="TextBox 17"/>
          <p:cNvSpPr txBox="1"/>
          <p:nvPr/>
        </p:nvSpPr>
        <p:spPr>
          <a:xfrm>
            <a:off x="236255" y="1114816"/>
            <a:ext cx="10129852" cy="369332"/>
          </a:xfrm>
          <a:prstGeom prst="rect">
            <a:avLst/>
          </a:prstGeom>
          <a:noFill/>
        </p:spPr>
        <p:txBody>
          <a:bodyPr wrap="square" rtlCol="0">
            <a:spAutoFit/>
          </a:bodyPr>
          <a:lstStyle/>
          <a:p>
            <a:r>
              <a:rPr lang="en-GB"/>
              <a:t> </a:t>
            </a:r>
            <a:endParaRPr lang="en-GB" dirty="0"/>
          </a:p>
        </p:txBody>
      </p:sp>
      <p:sp>
        <p:nvSpPr>
          <p:cNvPr id="19" name="Rectangle 18"/>
          <p:cNvSpPr/>
          <p:nvPr/>
        </p:nvSpPr>
        <p:spPr>
          <a:xfrm>
            <a:off x="5223925" y="3595172"/>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21"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a:xfrm>
            <a:off x="478221" y="1725088"/>
            <a:ext cx="4939085" cy="2513055"/>
          </a:xfrm>
        </p:spPr>
        <p:txBody>
          <a:bodyPr lIns="180000" tIns="180000" rIns="180000" bIns="180000" anchor="t">
            <a:noAutofit/>
          </a:bodyPr>
          <a:lstStyle/>
          <a:p>
            <a:r>
              <a:rPr lang="en-GB" sz="800" b="1" dirty="0">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dirty="0">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dirty="0">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22"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xfrm>
            <a:off x="478221" y="1263561"/>
            <a:ext cx="4939085" cy="410400"/>
          </a:xfrm>
          <a:solidFill>
            <a:srgbClr val="ED5A3E"/>
          </a:solidFill>
        </p:spPr>
        <p:txBody>
          <a:bodyPr lIns="144000" tIns="45720" rIns="91440" bIns="45720" anchor="ctr" anchorCtr="0">
            <a:noAutofit/>
          </a:bodyPr>
          <a:lstStyle/>
          <a:p>
            <a:r>
              <a:rPr lang="en-US" sz="900" dirty="0">
                <a:latin typeface="Arial"/>
                <a:cs typeface="Arial"/>
              </a:rPr>
              <a:t>Exploring the expressive arts is essential to developing artistic skills and knowledge and it enables learners to become curious and creative individuals.</a:t>
            </a:r>
            <a:endParaRPr lang="en-US" sz="1000" dirty="0">
              <a:latin typeface="Arial"/>
              <a:cs typeface="Arial"/>
            </a:endParaRPr>
          </a:p>
        </p:txBody>
      </p:sp>
      <p:sp>
        <p:nvSpPr>
          <p:cNvPr id="23"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478221" y="4411098"/>
            <a:ext cx="10049771" cy="453170"/>
          </a:xfrm>
          <a:solidFill>
            <a:srgbClr val="ED5A3E"/>
          </a:solidFill>
        </p:spPr>
        <p:txBody>
          <a:bodyPr lIns="144000" tIns="45720" rIns="91440" bIns="45720" anchor="ctr" anchorCtr="0">
            <a:noAutofit/>
          </a:bodyPr>
          <a:lstStyle/>
          <a:p>
            <a:r>
              <a:rPr lang="en-US" sz="900" dirty="0">
                <a:latin typeface="Arial"/>
                <a:cs typeface="Arial"/>
              </a:rPr>
              <a:t>Creating combines skills and knowledge, drawing on the senses, inspiration and imagination.</a:t>
            </a:r>
          </a:p>
        </p:txBody>
      </p:sp>
      <p:sp>
        <p:nvSpPr>
          <p:cNvPr id="24"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xfrm>
            <a:off x="5579306" y="1263561"/>
            <a:ext cx="4939201" cy="410400"/>
          </a:xfrm>
          <a:solidFill>
            <a:srgbClr val="ED5A3E"/>
          </a:solidFill>
        </p:spPr>
        <p:txBody>
          <a:bodyPr lIns="144000" tIns="45720" rIns="91440" bIns="45720" anchor="ctr" anchorCtr="0">
            <a:noAutofit/>
          </a:bodyPr>
          <a:lstStyle/>
          <a:p>
            <a:r>
              <a:rPr lang="en-US" sz="900" dirty="0">
                <a:latin typeface="Arial"/>
                <a:cs typeface="Arial"/>
              </a:rPr>
              <a:t>Responding and reflecting, both as artist and audience, is a fundamental part of learning in the expressive arts.</a:t>
            </a:r>
          </a:p>
        </p:txBody>
      </p:sp>
      <p:sp>
        <p:nvSpPr>
          <p:cNvPr id="25"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a:xfrm>
            <a:off x="5579306" y="1725089"/>
            <a:ext cx="4939201" cy="2513582"/>
          </a:xfrm>
        </p:spPr>
        <p:txBody>
          <a:bodyPr lIns="180000" tIns="180000" rIns="180000" bIns="180000" anchor="t">
            <a:normAutofit/>
          </a:bodyPr>
          <a:lstStyle/>
          <a:p>
            <a:r>
              <a:rPr lang="en-US" sz="800" b="1" dirty="0">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dirty="0">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dirty="0">
                <a:solidFill>
                  <a:schemeClr val="tx1"/>
                </a:solidFill>
                <a:latin typeface="Arial"/>
                <a:ea typeface="Arial"/>
                <a:cs typeface="Arial"/>
              </a:rPr>
              <a:t>Learning the important skills of refinement and analysis can contribute to their creative development.</a:t>
            </a:r>
          </a:p>
          <a:p>
            <a:r>
              <a:rPr lang="en-US" sz="800" b="1" dirty="0">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dirty="0">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26"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478221" y="4872626"/>
            <a:ext cx="10049887" cy="2513582"/>
          </a:xfrm>
        </p:spPr>
        <p:txBody>
          <a:bodyPr lIns="180000" tIns="180000" rIns="180000" bIns="180000" anchor="t">
            <a:normAutofit/>
          </a:bodyPr>
          <a:lstStyle/>
          <a:p>
            <a:r>
              <a:rPr lang="en-US" sz="800" b="1" dirty="0">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dirty="0">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dirty="0">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dirty="0">
                <a:solidFill>
                  <a:schemeClr val="tx1"/>
                </a:solidFill>
                <a:latin typeface="Arial"/>
                <a:cs typeface="Arial"/>
              </a:rPr>
              <a:t>In this Area, learners’ engagement with the creative process can enable them to </a:t>
            </a:r>
            <a:r>
              <a:rPr lang="en-US" sz="800" b="1" err="1">
                <a:solidFill>
                  <a:schemeClr val="tx1"/>
                </a:solidFill>
                <a:latin typeface="Arial"/>
                <a:cs typeface="Arial"/>
              </a:rPr>
              <a:t>recognise</a:t>
            </a:r>
            <a:r>
              <a:rPr lang="en-US" sz="800" b="1" dirty="0">
                <a:solidFill>
                  <a:schemeClr val="tx1"/>
                </a:solidFill>
                <a:latin typeface="Arial"/>
                <a:cs typeface="Arial"/>
              </a:rPr>
              <a:t> opportunities to transform their ideas safely and ethically into work which has cultural and commercial value, and to use their creative skills to </a:t>
            </a:r>
            <a:r>
              <a:rPr lang="en-US" sz="800" b="1" err="1">
                <a:solidFill>
                  <a:schemeClr val="tx1"/>
                </a:solidFill>
                <a:latin typeface="Arial"/>
                <a:cs typeface="Arial"/>
              </a:rPr>
              <a:t>realise</a:t>
            </a:r>
            <a:r>
              <a:rPr lang="en-US" sz="800" b="1" dirty="0">
                <a:solidFill>
                  <a:schemeClr val="tx1"/>
                </a:solidFill>
                <a:latin typeface="Arial"/>
                <a:cs typeface="Arial"/>
              </a:rPr>
              <a:t> ambitions.</a:t>
            </a:r>
          </a:p>
          <a:p>
            <a:endParaRPr lang="en-US" sz="800" b="1" dirty="0">
              <a:solidFill>
                <a:schemeClr val="tx1"/>
              </a:solidFill>
              <a:latin typeface="Arial"/>
              <a:cs typeface="Arial"/>
            </a:endParaRPr>
          </a:p>
          <a:p>
            <a:endParaRPr lang="en-US" sz="800" b="1" dirty="0">
              <a:solidFill>
                <a:schemeClr val="tx1"/>
              </a:solidFill>
              <a:latin typeface="Arial"/>
              <a:cs typeface="Arial"/>
            </a:endParaRPr>
          </a:p>
        </p:txBody>
      </p:sp>
      <p:sp>
        <p:nvSpPr>
          <p:cNvPr id="27"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a:xfrm>
            <a:off x="388655" y="481737"/>
            <a:ext cx="10129852" cy="590435"/>
          </a:xfrm>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70000" lnSpcReduction="20000"/>
          </a:bodyPr>
          <a:lstStyle/>
          <a:p>
            <a:pPr fontAlgn="base"/>
            <a:r>
              <a:rPr lang="en-GB" b="1" dirty="0"/>
              <a:t>Ambitious, capable learners ready to learn throughout their lives</a:t>
            </a:r>
            <a:r>
              <a:rPr lang="en-GB" dirty="0"/>
              <a:t>​</a:t>
            </a:r>
          </a:p>
          <a:p>
            <a:pPr fontAlgn="base"/>
            <a:r>
              <a:rPr lang="en-GB" dirty="0"/>
              <a:t>In this unit, learners will be </a:t>
            </a:r>
            <a:r>
              <a:rPr lang="en-GB" dirty="0" smtClean="0"/>
              <a:t>painting with a palette knife in the style of the impressionists.</a:t>
            </a:r>
            <a:endParaRPr lang="en-US" dirty="0"/>
          </a:p>
          <a:p>
            <a:pPr fontAlgn="base"/>
            <a:r>
              <a:rPr lang="en-GB" b="1" dirty="0"/>
              <a:t>Enterprising, creative contributors, ready to play a full part in life and work</a:t>
            </a:r>
            <a:r>
              <a:rPr lang="en-GB" dirty="0"/>
              <a:t>​</a:t>
            </a:r>
          </a:p>
          <a:p>
            <a:pPr fontAlgn="base"/>
            <a:r>
              <a:rPr lang="en-GB" dirty="0"/>
              <a:t>Learners will be collaborating with each other </a:t>
            </a:r>
            <a:r>
              <a:rPr lang="en-GB" dirty="0" smtClean="0"/>
              <a:t>at key points within the project.</a:t>
            </a:r>
          </a:p>
          <a:p>
            <a:pPr fontAlgn="base"/>
            <a:r>
              <a:rPr lang="en-GB" b="1" dirty="0" smtClean="0"/>
              <a:t>Ethical</a:t>
            </a:r>
            <a:r>
              <a:rPr lang="en-GB" b="1" dirty="0"/>
              <a:t>, informed citizens of Wales and the world</a:t>
            </a:r>
            <a:r>
              <a:rPr lang="en-GB" dirty="0"/>
              <a:t>​</a:t>
            </a:r>
          </a:p>
          <a:p>
            <a:pPr fontAlgn="base"/>
            <a:r>
              <a:rPr lang="en-GB" dirty="0" smtClean="0"/>
              <a:t>Learners </a:t>
            </a:r>
            <a:r>
              <a:rPr lang="en-GB" dirty="0"/>
              <a:t>will study various artists, including </a:t>
            </a:r>
            <a:r>
              <a:rPr lang="en-GB" dirty="0" smtClean="0"/>
              <a:t>Vincent Van Gogh, Claude Monet and Leonid </a:t>
            </a:r>
            <a:r>
              <a:rPr lang="en-GB" dirty="0" err="1" smtClean="0"/>
              <a:t>Afremov</a:t>
            </a:r>
            <a:r>
              <a:rPr lang="en-GB" dirty="0" smtClean="0"/>
              <a:t>.</a:t>
            </a:r>
          </a:p>
          <a:p>
            <a:pPr fontAlgn="base"/>
            <a:r>
              <a:rPr lang="en-GB" b="1" dirty="0" smtClean="0"/>
              <a:t>Healthy</a:t>
            </a:r>
            <a:r>
              <a:rPr lang="en-GB" b="1" dirty="0"/>
              <a:t>, confident individuals, ready to lead fulfilling lives as valued members of society</a:t>
            </a:r>
            <a:r>
              <a:rPr lang="en-GB" dirty="0"/>
              <a:t>​</a:t>
            </a:r>
          </a:p>
          <a:p>
            <a:pPr fontAlgn="base"/>
            <a:r>
              <a:rPr lang="en-GB" dirty="0"/>
              <a:t>In this unit, learners will collaborate, and give each other positive feedback.</a:t>
            </a: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92500" lnSpcReduction="20000"/>
          </a:bodyPr>
          <a:lstStyle/>
          <a:p>
            <a:pPr fontAlgn="base"/>
            <a:r>
              <a:rPr lang="en-GB" dirty="0"/>
              <a:t>Collaboration - Learners will need to be able to work well with each other, giving their peers positive feedback.</a:t>
            </a:r>
            <a:r>
              <a:rPr lang="en-US" dirty="0"/>
              <a:t>​​</a:t>
            </a:r>
          </a:p>
          <a:p>
            <a:pPr fontAlgn="base"/>
            <a:r>
              <a:rPr lang="en-GB" dirty="0"/>
              <a:t>Evaluation – Pupils will be able to evaluate their own work, ensuring they are achieving the relevant success criteria.</a:t>
            </a:r>
            <a:r>
              <a:rPr lang="en-US" dirty="0"/>
              <a:t>​​</a:t>
            </a:r>
          </a:p>
          <a:p>
            <a:pPr fontAlgn="base"/>
            <a:r>
              <a:rPr lang="en-GB" dirty="0"/>
              <a:t>Experimenting with styles of artists – Learners will </a:t>
            </a:r>
            <a:r>
              <a:rPr lang="en-GB" dirty="0" smtClean="0"/>
              <a:t>work in the style of</a:t>
            </a:r>
            <a:r>
              <a:rPr lang="en-GB" dirty="0"/>
              <a:t> the </a:t>
            </a:r>
            <a:r>
              <a:rPr lang="en-GB" dirty="0" smtClean="0"/>
              <a:t>artists, </a:t>
            </a:r>
            <a:r>
              <a:rPr lang="en-GB" dirty="0"/>
              <a:t>V</a:t>
            </a:r>
            <a:r>
              <a:rPr lang="en-GB" dirty="0" smtClean="0"/>
              <a:t>an Gogh, Claude Monet and Leonid </a:t>
            </a:r>
            <a:r>
              <a:rPr lang="en-GB" dirty="0" err="1" smtClean="0"/>
              <a:t>Afremov</a:t>
            </a:r>
            <a:r>
              <a:rPr lang="en-GB" dirty="0" smtClean="0"/>
              <a:t>.</a:t>
            </a:r>
            <a:endParaRPr lang="en-US" dirty="0" smtClean="0"/>
          </a:p>
          <a:p>
            <a:pPr fontAlgn="base"/>
            <a:r>
              <a:rPr lang="en-GB" dirty="0" smtClean="0"/>
              <a:t>Research – Learners will research the following artists, </a:t>
            </a:r>
            <a:r>
              <a:rPr lang="en-GB" dirty="0"/>
              <a:t>Van Gogh, Claude Monet and Leonid </a:t>
            </a:r>
            <a:r>
              <a:rPr lang="en-GB" dirty="0" err="1"/>
              <a:t>Afremov</a:t>
            </a:r>
            <a:r>
              <a:rPr lang="en-GB" dirty="0"/>
              <a:t>.</a:t>
            </a:r>
            <a:endParaRPr lang="en-US" dirty="0"/>
          </a:p>
          <a:p>
            <a:pPr fontAlgn="base"/>
            <a:r>
              <a:rPr lang="en-GB" dirty="0" smtClean="0"/>
              <a:t>Subject </a:t>
            </a:r>
            <a:r>
              <a:rPr lang="en-GB" dirty="0"/>
              <a:t>based terms – Keywords will be consistently referred to, especially during </a:t>
            </a:r>
            <a:r>
              <a:rPr lang="en-GB" dirty="0" err="1"/>
              <a:t>oracy</a:t>
            </a:r>
            <a:r>
              <a:rPr lang="en-GB" dirty="0"/>
              <a:t> tasks.</a:t>
            </a:r>
            <a:r>
              <a:rPr lang="en-US" dirty="0"/>
              <a:t>​​</a:t>
            </a:r>
          </a:p>
          <a:p>
            <a:pPr fontAlgn="base"/>
            <a:r>
              <a:rPr lang="en-GB" dirty="0"/>
              <a:t>Use of subject based equipment and skills – All learners will be able to experiment with various medias linking </a:t>
            </a:r>
            <a:r>
              <a:rPr lang="en-GB" dirty="0" smtClean="0"/>
              <a:t>to the topic</a:t>
            </a:r>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Calibri"/>
              <a:ea typeface="Calibri"/>
              <a:cs typeface="Calibri"/>
            </a:endParaRPr>
          </a:p>
          <a:p>
            <a:pPr marL="285750" indent="-285750">
              <a:buFont typeface="Arial" panose="020B0604020202020204" pitchFamily="34" charset="0"/>
              <a:buChar char="•"/>
            </a:pPr>
            <a:r>
              <a:rPr lang="en-GB" sz="900" dirty="0"/>
              <a:t>By employing a blend of approaches including those that promote problem solving, creative and critical thinking</a:t>
            </a:r>
          </a:p>
          <a:p>
            <a:pPr marL="285750" indent="-285750">
              <a:buFont typeface="Arial" panose="020B0604020202020204" pitchFamily="34" charset="0"/>
              <a:buChar char="•"/>
            </a:pPr>
            <a:r>
              <a:rPr lang="en-GB" sz="900" dirty="0"/>
              <a:t>Set tasks and select resources that build on previous knowledge and experience and engage interest</a:t>
            </a:r>
          </a:p>
          <a:p>
            <a:pPr marL="285750" indent="-285750">
              <a:buFont typeface="Arial" panose="020B0604020202020204" pitchFamily="34" charset="0"/>
              <a:buChar char="•"/>
            </a:pPr>
            <a:r>
              <a:rPr lang="en-GB" sz="900" dirty="0"/>
              <a:t>Encourage learners to take increasing responsibility for their own learning</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graphicFrame>
        <p:nvGraphicFramePr>
          <p:cNvPr id="10" name="Table 9"/>
          <p:cNvGraphicFramePr>
            <a:graphicFrameLocks noGrp="1"/>
          </p:cNvGraphicFramePr>
          <p:nvPr>
            <p:extLst>
              <p:ext uri="{D42A27DB-BD31-4B8C-83A1-F6EECF244321}">
                <p14:modId xmlns:p14="http://schemas.microsoft.com/office/powerpoint/2010/main" val="3820516499"/>
              </p:ext>
            </p:extLst>
          </p:nvPr>
        </p:nvGraphicFramePr>
        <p:xfrm>
          <a:off x="365348" y="4783724"/>
          <a:ext cx="4860028" cy="2197722"/>
        </p:xfrm>
        <a:graphic>
          <a:graphicData uri="http://schemas.openxmlformats.org/drawingml/2006/table">
            <a:tbl>
              <a:tblPr/>
              <a:tblGrid>
                <a:gridCol w="1245582">
                  <a:extLst>
                    <a:ext uri="{9D8B030D-6E8A-4147-A177-3AD203B41FA5}">
                      <a16:colId xmlns:a16="http://schemas.microsoft.com/office/drawing/2014/main" val="2023557065"/>
                    </a:ext>
                  </a:extLst>
                </a:gridCol>
                <a:gridCol w="3614446">
                  <a:extLst>
                    <a:ext uri="{9D8B030D-6E8A-4147-A177-3AD203B41FA5}">
                      <a16:colId xmlns:a16="http://schemas.microsoft.com/office/drawing/2014/main" val="548874840"/>
                    </a:ext>
                  </a:extLst>
                </a:gridCol>
              </a:tblGrid>
              <a:tr h="399402">
                <a:tc>
                  <a:txBody>
                    <a:bodyPr/>
                    <a:lstStyle/>
                    <a:p>
                      <a:pPr algn="l" rtl="0" fontAlgn="base"/>
                      <a:endParaRPr lang="en-GB" sz="1800" b="0" i="0" dirty="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algn="l" rtl="0" fontAlgn="base"/>
                      <a:endParaRPr lang="en-GB" b="0" i="0" dirty="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317363661"/>
                  </a:ext>
                </a:extLst>
              </a:tr>
              <a:tr h="702954">
                <a:tc>
                  <a:txBody>
                    <a:bodyPr/>
                    <a:lstStyle/>
                    <a:p>
                      <a:pPr algn="l" rtl="0" fontAlgn="base"/>
                      <a:r>
                        <a:rPr lang="en-GB" sz="1200" b="0" i="0" dirty="0">
                          <a:solidFill>
                            <a:srgbClr val="000000"/>
                          </a:solidFill>
                          <a:effectLst/>
                          <a:latin typeface="Arial" panose="020B0604020202020204" pitchFamily="34" charset="0"/>
                        </a:rPr>
                        <a:t>How will you support the development of numeracy in this unit?</a:t>
                      </a:r>
                      <a:r>
                        <a:rPr lang="en-GB" sz="1050" b="0" i="0" dirty="0">
                          <a:solidFill>
                            <a:srgbClr val="000000"/>
                          </a:solidFill>
                          <a:effectLst/>
                          <a:latin typeface="Arial" panose="020B0604020202020204" pitchFamily="34" charset="0"/>
                        </a:rPr>
                        <a:t> ​</a:t>
                      </a:r>
                      <a:endParaRPr lang="en-GB" sz="1800" b="0" i="0" dirty="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algn="l" rtl="0" fontAlgn="base"/>
                      <a:r>
                        <a:rPr lang="en-GB" sz="1400" b="0" i="0" dirty="0" smtClean="0">
                          <a:solidFill>
                            <a:srgbClr val="000000"/>
                          </a:solidFill>
                          <a:effectLst/>
                        </a:rPr>
                        <a:t>Learners</a:t>
                      </a:r>
                      <a:r>
                        <a:rPr lang="en-GB" sz="1400" b="0" i="0" baseline="0" dirty="0" smtClean="0">
                          <a:solidFill>
                            <a:srgbClr val="000000"/>
                          </a:solidFill>
                          <a:effectLst/>
                        </a:rPr>
                        <a:t> will be introduced to perspective drawing.</a:t>
                      </a:r>
                    </a:p>
                    <a:p>
                      <a:pPr algn="l" rtl="0" fontAlgn="base"/>
                      <a:endParaRPr lang="en-GB" sz="1400" b="0" i="0" baseline="0" dirty="0" smtClean="0">
                        <a:solidFill>
                          <a:srgbClr val="000000"/>
                        </a:solidFill>
                        <a:effectLst/>
                      </a:endParaRPr>
                    </a:p>
                    <a:p>
                      <a:pPr algn="l" rtl="0" fontAlgn="base"/>
                      <a:r>
                        <a:rPr lang="en-GB" sz="1400" b="0" i="0" baseline="0" dirty="0" smtClean="0">
                          <a:solidFill>
                            <a:srgbClr val="000000"/>
                          </a:solidFill>
                          <a:effectLst/>
                        </a:rPr>
                        <a:t>Also, they will complete grid drawing to enable them to enlarge their photographs to A3.</a:t>
                      </a:r>
                    </a:p>
                    <a:p>
                      <a:pPr algn="l" rtl="0" fontAlgn="base"/>
                      <a:endParaRPr lang="en-GB" sz="1400" b="0" i="0" baseline="0" dirty="0" smtClean="0">
                        <a:solidFill>
                          <a:srgbClr val="000000"/>
                        </a:solidFill>
                        <a:effectLst/>
                      </a:endParaRPr>
                    </a:p>
                    <a:p>
                      <a:pPr algn="l" rtl="0" fontAlgn="base"/>
                      <a:endParaRPr lang="en-GB" sz="1400" b="0" i="0" baseline="0" dirty="0" smtClean="0">
                        <a:solidFill>
                          <a:srgbClr val="000000"/>
                        </a:solidFill>
                        <a:effectLst/>
                      </a:endParaRPr>
                    </a:p>
                    <a:p>
                      <a:pPr algn="l" rtl="0" fontAlgn="base"/>
                      <a:endParaRPr lang="en-GB" sz="1400" b="0" i="0" dirty="0">
                        <a:solidFill>
                          <a:srgbClr val="000000"/>
                        </a:solidFill>
                        <a:effectLs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869490069"/>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r>
              <a:rPr lang="en-US" sz="800" dirty="0">
                <a:solidFill>
                  <a:srgbClr val="1F1F1F"/>
                </a:solidFill>
                <a:latin typeface="Arial"/>
                <a:cs typeface="Arial"/>
              </a:rPr>
              <a:t>Learners demonstrate progression in the Expressive Arts Area of Learning and Experience (Area) by exploring, experiencing and creating increasingly complex meaning. Linking new learning to existing knowledge develops an increased sophistication of conceptual understanding. Moreover, learners learn and refine different types of knowledge and skills including the techniques, processes and skills required to create and interpret in each field of the arts. Additionally the integral skills of creativity; synthesis; critical thinking; and understanding of social and cultural contexts are crucial to this Area.</a:t>
            </a:r>
            <a:endParaRPr lang="en-US" sz="800" dirty="0">
              <a:latin typeface="Arial"/>
              <a:cs typeface="Arial"/>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800" dirty="0">
                <a:solidFill>
                  <a:schemeClr val="tx1"/>
                </a:solidFill>
                <a:latin typeface="Arial"/>
                <a:cs typeface="Arial"/>
              </a:rPr>
              <a:t>Progression is demonstrated through the continuing development of the knowledge, skills and capacities required to appreciate, create, explore, respond and reflect both within specific disciplines and in combinations of disciplines. In the early stages, learning is </a:t>
            </a:r>
            <a:r>
              <a:rPr lang="en-US" sz="800" dirty="0" err="1">
                <a:solidFill>
                  <a:schemeClr val="tx1"/>
                </a:solidFill>
                <a:latin typeface="Arial"/>
                <a:cs typeface="Arial"/>
              </a:rPr>
              <a:t>characterised</a:t>
            </a:r>
            <a:r>
              <a:rPr lang="en-US" sz="800" dirty="0">
                <a:solidFill>
                  <a:schemeClr val="tx1"/>
                </a:solidFill>
                <a:latin typeface="Arial"/>
                <a:cs typeface="Arial"/>
              </a:rPr>
              <a:t> by a growing curiosity for being creative and innovative by exploring with a range of resources and materials in various domains. Combining disciplines occurs purposefully but remains organic. As learning progresses, learners become increasingly aware of the expressive arts’ disciplines and their key features, including (though not necessarily limited to) art, dance, drama, film and digital media, and music. Learners make links in the creative process across the disciplines to explore, create, interpret and respond.</a:t>
            </a:r>
            <a:endParaRPr lang="en-US" sz="800" dirty="0">
              <a:solidFill>
                <a:schemeClr val="tx1"/>
              </a:solidFill>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sz="800" dirty="0">
                <a:solidFill>
                  <a:srgbClr val="1F1F1F"/>
                </a:solidFill>
                <a:latin typeface="Arial"/>
                <a:cs typeface="Arial"/>
              </a:rPr>
              <a:t>Levels of control, accuracy and fluency in using a range of arts' skills will grow as learners progress. For example, in early stage learning this might be </a:t>
            </a:r>
            <a:r>
              <a:rPr lang="en-US" sz="800" dirty="0" err="1">
                <a:solidFill>
                  <a:srgbClr val="1F1F1F"/>
                </a:solidFill>
                <a:latin typeface="Arial"/>
                <a:cs typeface="Arial"/>
              </a:rPr>
              <a:t>characterised</a:t>
            </a:r>
            <a:r>
              <a:rPr lang="en-US" sz="800" dirty="0">
                <a:solidFill>
                  <a:srgbClr val="1F1F1F"/>
                </a:solidFill>
                <a:latin typeface="Arial"/>
                <a:cs typeface="Arial"/>
              </a:rPr>
              <a:t> by using simple body movements in composing a dance and identifying fundamental aspects such as speed, direction and levels when evaluating one’s own work and the work of others. At a more advanced stage of progress, learners might create and evaluate the success of interaction among various aspects of movement in a complex choreographed dance. As they progress, learners continually develop in depth and refine with a growing sophistication these key arts' skills in different disciplines and/or in interdisciplinary activity.</a:t>
            </a:r>
            <a:endParaRPr lang="en-US" sz="800" dirty="0">
              <a:latin typeface="Arial"/>
              <a:cs typeface="Arial"/>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800" dirty="0">
                <a:solidFill>
                  <a:srgbClr val="1F1F1F"/>
                </a:solidFill>
                <a:latin typeface="Arial"/>
                <a:cs typeface="Arial"/>
              </a:rPr>
              <a:t>Learners increasingly appreciate the possibility of combining disciplines within the Area in order to appreciate and to achieve/produce creative outcomes. Progression is also </a:t>
            </a:r>
            <a:r>
              <a:rPr lang="en-US" sz="800" dirty="0" err="1">
                <a:solidFill>
                  <a:srgbClr val="1F1F1F"/>
                </a:solidFill>
                <a:latin typeface="Arial"/>
                <a:cs typeface="Arial"/>
              </a:rPr>
              <a:t>characterised</a:t>
            </a:r>
            <a:r>
              <a:rPr lang="en-US" sz="800" dirty="0">
                <a:solidFill>
                  <a:srgbClr val="1F1F1F"/>
                </a:solidFill>
                <a:latin typeface="Arial"/>
                <a:cs typeface="Arial"/>
              </a:rPr>
              <a:t> by more sophisticated use of relevant skills within individual disciplines and the growing ability to transfer existing skills and knowledge into new contexts within this Area and across other Areas.</a:t>
            </a:r>
            <a:endParaRPr lang="en-US" sz="800" dirty="0">
              <a:latin typeface="Arial"/>
              <a:cs typeface="Arial"/>
            </a:endParaRPr>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
        <p:nvSpPr>
          <p:cNvPr id="15" name="Text Placeholder 14"/>
          <p:cNvSpPr>
            <a:spLocks noGrp="1"/>
          </p:cNvSpPr>
          <p:nvPr>
            <p:ph type="body" sz="quarter" idx="26"/>
          </p:nvPr>
        </p:nvSpPr>
        <p:spPr/>
        <p:txBody>
          <a:bodyPr>
            <a:normAutofit fontScale="77500" lnSpcReduction="20000"/>
          </a:bodyPr>
          <a:lstStyle/>
          <a:p>
            <a:r>
              <a:rPr lang="en-US" dirty="0">
                <a:solidFill>
                  <a:srgbClr val="1F1F1F"/>
                </a:solidFill>
                <a:latin typeface="Arial"/>
                <a:cs typeface="Arial"/>
              </a:rPr>
              <a:t>Progression is demonstrated in moving from doing something with support towards autonomy and sophistication. Progression is likely to grow out of gradual use and re-use of known skills, but could also, on occasion, present as a big qualitative jump. As learners make progress they increasingly evaluate and create more and more sophisticated creative work independently and with increased collaboration with others. They gain greater confidence by being able to explore, experience, interpret, create and respond through the expressive arts’ disciplines within a safe environment. Their evaluation of their own and others' work reflects a developing understanding of process as well as product, and resilience in receiving, and persistence in acting upon feedback.</a:t>
            </a:r>
            <a:endParaRPr lang="en-US" dirty="0">
              <a:latin typeface="Arial"/>
              <a:cs typeface="Arial"/>
            </a:endParaRPr>
          </a:p>
          <a:p>
            <a:endParaRPr lang="en-GB" dirty="0"/>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fontScale="70000" lnSpcReduction="20000"/>
          </a:bodyPr>
          <a:lstStyle/>
          <a:p>
            <a:pPr fontAlgn="base"/>
            <a:r>
              <a:rPr lang="en-US" dirty="0"/>
              <a:t>I can explore and experiment with and then select appropriate creative techniques, practices, materials, processes, resources, tools and technologies.​</a:t>
            </a:r>
          </a:p>
          <a:p>
            <a:pPr fontAlgn="base"/>
            <a:r>
              <a:rPr lang="en-US" dirty="0"/>
              <a:t>I can explore how and why creative work is made by asking questions and developing my own answers.​</a:t>
            </a:r>
          </a:p>
          <a:p>
            <a:pPr fontAlgn="base"/>
            <a:r>
              <a:rPr lang="en-US" dirty="0"/>
              <a:t>I can explore and describe how artists and creative work communicate mood, feelings and ideas.​</a:t>
            </a:r>
          </a:p>
          <a:p>
            <a:pPr fontAlgn="base"/>
            <a:r>
              <a:rPr lang="en-US" dirty="0"/>
              <a:t>I can give and accept feedback as both artist and audience.​</a:t>
            </a:r>
          </a:p>
          <a:p>
            <a:pPr fontAlgn="base"/>
            <a:r>
              <a:rPr lang="en-US" dirty="0"/>
              <a:t>I can compare my own creative work to creative work by other people and from other places and times.​</a:t>
            </a:r>
          </a:p>
          <a:p>
            <a:pPr fontAlgn="base"/>
            <a:r>
              <a:rPr lang="en-US" dirty="0"/>
              <a:t>I can consider, with guidance, how moods, emotions and ideas are communicated both in my own creative work and in the creative work of others.​</a:t>
            </a:r>
          </a:p>
          <a:p>
            <a:pPr fontAlgn="base"/>
            <a:r>
              <a:rPr lang="en-US" dirty="0"/>
              <a:t>I can communicate ideas, feelings and memories for an audience and for purposes and outcomes in my creative work.​</a:t>
            </a:r>
          </a:p>
          <a:p>
            <a:pPr fontAlgn="base"/>
            <a:r>
              <a:rPr lang="en-US" dirty="0"/>
              <a:t>I am beginning to apply techniques in my creative work with guidance and direction.​</a:t>
            </a:r>
          </a:p>
          <a:p>
            <a:pPr fontAlgn="base"/>
            <a:r>
              <a:rPr lang="en-US" dirty="0"/>
              <a:t>I can create my own designs and work collaboratively with others to develop creative ideas.​</a:t>
            </a:r>
          </a:p>
          <a:p>
            <a:pPr fontAlgn="base"/>
            <a:r>
              <a:rPr lang="en-US" dirty="0"/>
              <a:t>I can perform, produce, design, exhibit and share my creative work in a variety of ways for different audiences, inspired by a range of stimuli and experiences.​</a:t>
            </a:r>
          </a:p>
          <a:p>
            <a:pPr fontAlgn="base"/>
            <a:r>
              <a:rPr lang="en-US" dirty="0"/>
              <a:t>I am beginning to demonstrate resilience and flexibility in approaching creative challenges.​</a:t>
            </a:r>
          </a:p>
          <a:p>
            <a:pPr fontAlgn="base"/>
            <a:r>
              <a:rPr lang="en-US" dirty="0"/>
              <a:t>I can use creative materials safely and with some control under supervision.</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55000" lnSpcReduction="20000"/>
          </a:bodyPr>
          <a:lstStyle/>
          <a:p>
            <a:pPr fontAlgn="base"/>
            <a:r>
              <a:rPr lang="en-US" dirty="0"/>
              <a:t>I can explore and experiment independently and demonstrate technical control with a range of creative materials, processes, resources, tools and technologies showing innovation and resilience.​</a:t>
            </a:r>
          </a:p>
          <a:p>
            <a:pPr fontAlgn="base"/>
            <a:r>
              <a:rPr lang="en-US" dirty="0"/>
              <a:t>I can explore the effects that a range of creative techniques, materials, processes, resources, tools and technologies have on my own and others’ creative work.​</a:t>
            </a:r>
          </a:p>
          <a:p>
            <a:pPr fontAlgn="base"/>
            <a:r>
              <a:rPr lang="en-US" dirty="0"/>
              <a:t>I can explore how creative work can represent, document, share and celebrate personal, social and cultural identities.​</a:t>
            </a:r>
          </a:p>
          <a:p>
            <a:pPr fontAlgn="base"/>
            <a:r>
              <a:rPr lang="en-US" dirty="0"/>
              <a:t>I can explore and describe how artists and creative work communicate mood, feelings and ideas and the impact they have on an audience.​</a:t>
            </a:r>
          </a:p>
          <a:p>
            <a:pPr fontAlgn="base"/>
            <a:r>
              <a:rPr lang="en-US" dirty="0"/>
              <a:t>I can give and consider constructive feedback about my own creative work and that of others, reflecting on it and making improvements where necessary.​</a:t>
            </a:r>
          </a:p>
          <a:p>
            <a:pPr fontAlgn="base"/>
            <a:r>
              <a:rPr lang="en-US" dirty="0"/>
              <a:t>I can apply knowledge and understanding of context, and make connections between my own creative work and creative work by other people and from other places and times.​</a:t>
            </a:r>
          </a:p>
          <a:p>
            <a:pPr fontAlgn="base"/>
            <a:r>
              <a:rPr lang="en-US" dirty="0"/>
              <a:t>I can reflect upon how artists have achieved effects or communicated moods, emotions and ideas in their work.​</a:t>
            </a:r>
          </a:p>
          <a:p>
            <a:pPr fontAlgn="base"/>
            <a:r>
              <a:rPr lang="en-US" dirty="0"/>
              <a:t>I can combine my knowledge, experience and understanding to plan and communicate my creative work for a range of different audiences, purposes and outcomes.​</a:t>
            </a:r>
          </a:p>
          <a:p>
            <a:pPr fontAlgn="base"/>
            <a:r>
              <a:rPr lang="en-US" dirty="0"/>
              <a:t>I can draw upon my familiarity with a range of discipline-specific techniques in my creative work.​</a:t>
            </a:r>
          </a:p>
          <a:p>
            <a:pPr fontAlgn="base"/>
            <a:r>
              <a:rPr lang="en-US" dirty="0"/>
              <a:t>I can draw upon my design knowledge and make connections with greater independence to modify and develop my creative designs.​</a:t>
            </a:r>
          </a:p>
          <a:p>
            <a:pPr fontAlgn="base"/>
            <a:r>
              <a:rPr lang="en-US" dirty="0"/>
              <a:t>I can perform, produce, design, exhibit and share my creative work in formal and non-formal contexts, considering the impact of my creative work on the audience.​</a:t>
            </a:r>
          </a:p>
          <a:p>
            <a:pPr fontAlgn="base"/>
            <a:r>
              <a:rPr lang="en-US" dirty="0"/>
              <a:t>I can identify and respond creatively to challenges with resilience and flexibility.​</a:t>
            </a:r>
          </a:p>
          <a:p>
            <a:pPr fontAlgn="base"/>
            <a:r>
              <a:rPr lang="en-US" dirty="0"/>
              <a:t>I can safely choose and use the correct creative tools and materials with some consideration for others.​</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fontScale="62500" lnSpcReduction="20000"/>
          </a:bodyPr>
          <a:lstStyle/>
          <a:p>
            <a:pPr fontAlgn="base"/>
            <a:r>
              <a:rPr lang="en-US" dirty="0" smtClean="0"/>
              <a:t>I </a:t>
            </a:r>
            <a:r>
              <a:rPr lang="en-US" dirty="0"/>
              <a:t>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fontAlgn="base"/>
            <a:r>
              <a:rPr lang="en-US" dirty="0"/>
              <a:t>I can explore creative work, understanding the personal, social, cultural and historical context, including the conventions of the period in which it was created.​</a:t>
            </a:r>
          </a:p>
          <a:p>
            <a:pPr fontAlgn="base"/>
            <a:r>
              <a:rPr lang="en-US" dirty="0"/>
              <a:t>I can investigate and understand how meaning is communicated through the ideas of other artists and performers.​</a:t>
            </a:r>
          </a:p>
          <a:p>
            <a:pPr fontAlgn="base"/>
            <a:r>
              <a:rPr lang="en-US" dirty="0"/>
              <a:t>I can effectively evaluate my own creative work and that of others showing increasing confidence to </a:t>
            </a:r>
            <a:r>
              <a:rPr lang="en-US" dirty="0" err="1"/>
              <a:t>recognise</a:t>
            </a:r>
            <a:r>
              <a:rPr lang="en-US" dirty="0"/>
              <a:t> and articulate strengths, and to demonstrate resilience and determination to improve.​</a:t>
            </a:r>
          </a:p>
          <a:p>
            <a:pPr fontAlgn="base"/>
            <a:r>
              <a:rPr lang="en-US" dirty="0"/>
              <a:t>I can apply knowledge and understanding of context when evaluating my own creative work and creative work by other people and from other places and times.​</a:t>
            </a:r>
          </a:p>
          <a:p>
            <a:pPr fontAlgn="base"/>
            <a:r>
              <a:rPr lang="en-US" dirty="0"/>
              <a:t>I can evaluate the effectiveness of a wide range of artistic techniques in producing meaning.​</a:t>
            </a:r>
          </a:p>
          <a:p>
            <a:pPr fontAlgn="base"/>
            <a:r>
              <a:rPr lang="en-US" dirty="0"/>
              <a:t>I can use my experimentation and investigation to manipulate creative work with purpose and intent when communicating my ideas.​</a:t>
            </a:r>
          </a:p>
          <a:p>
            <a:pPr fontAlgn="base"/>
            <a:r>
              <a:rPr lang="en-US" dirty="0"/>
              <a:t>I can apply </a:t>
            </a:r>
            <a:r>
              <a:rPr lang="en-US" dirty="0" err="1"/>
              <a:t>specialised</a:t>
            </a:r>
            <a:r>
              <a:rPr lang="en-US" dirty="0"/>
              <a:t> technical skills in my creative work.​</a:t>
            </a:r>
          </a:p>
          <a:p>
            <a:pPr fontAlgn="base"/>
            <a:r>
              <a:rPr lang="en-US" dirty="0"/>
              <a:t>I can purposefully use my design skills and apply a range of solutions to clarify and refine final creative ideas.​</a:t>
            </a:r>
          </a:p>
          <a:p>
            <a:pPr fontAlgn="base"/>
            <a:r>
              <a:rPr lang="en-US" dirty="0"/>
              <a:t>I can perform, produce, design, exhibit and share my creative work showing an awareness of artistic intent and of audience.​</a:t>
            </a:r>
          </a:p>
          <a:p>
            <a:pPr fontAlgn="base"/>
            <a:r>
              <a:rPr lang="en-US" dirty="0"/>
              <a:t>I can draw upon my experiences and knowledge to inform and develop strategies to overcome creative challenges with imagination and resilience.​</a:t>
            </a:r>
          </a:p>
          <a:p>
            <a:pPr fontAlgn="base"/>
            <a:r>
              <a:rPr lang="en-US" dirty="0"/>
              <a:t>I can confidently consider myself, others, audience, participants and matters of intellectual property when creating work.</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fontAlgn="base"/>
            <a:r>
              <a:rPr lang="en-US" dirty="0" smtClean="0"/>
              <a:t>Learner have been exploring the use of acrylic paint in both years 7 and 8. they will develop this skill by using palette knives to develop their application of the paint in the style of the impressionists.</a:t>
            </a:r>
          </a:p>
          <a:p>
            <a:pPr fontAlgn="base"/>
            <a:r>
              <a:rPr lang="en-US" dirty="0" smtClean="0"/>
              <a:t>Learners are aware of how to</a:t>
            </a:r>
            <a:r>
              <a:rPr lang="en-US" dirty="0"/>
              <a:t> aesthetically lay out their sketchbook pages, as well as how to correctly complete design ideas.​​</a:t>
            </a:r>
          </a:p>
          <a:p>
            <a:pPr fontAlgn="base"/>
            <a:r>
              <a:rPr lang="en-US" dirty="0"/>
              <a:t>Learners have </a:t>
            </a:r>
            <a:r>
              <a:rPr lang="en-US" dirty="0" smtClean="0"/>
              <a:t>used </a:t>
            </a:r>
            <a:r>
              <a:rPr lang="en-US" dirty="0"/>
              <a:t>medias such as </a:t>
            </a:r>
            <a:r>
              <a:rPr lang="en-US" dirty="0" err="1"/>
              <a:t>coloured</a:t>
            </a:r>
            <a:r>
              <a:rPr lang="en-US" dirty="0"/>
              <a:t> pencils, pens, </a:t>
            </a:r>
            <a:r>
              <a:rPr lang="en-US" dirty="0" err="1"/>
              <a:t>watercolours</a:t>
            </a:r>
            <a:r>
              <a:rPr lang="en-US" dirty="0"/>
              <a:t>, acrylic paints and oil pastels.</a:t>
            </a:r>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r>
              <a:rPr lang="en-US" sz="900" dirty="0" smtClean="0"/>
              <a:t>2d perspective drawing</a:t>
            </a:r>
          </a:p>
          <a:p>
            <a:r>
              <a:rPr lang="en-US" sz="900" dirty="0" smtClean="0"/>
              <a:t>Application of oil pastels and blending of pastels</a:t>
            </a:r>
          </a:p>
          <a:p>
            <a:r>
              <a:rPr lang="en-US" sz="900" dirty="0" smtClean="0"/>
              <a:t>Stippling technique</a:t>
            </a:r>
          </a:p>
          <a:p>
            <a:r>
              <a:rPr lang="en-US" sz="900" dirty="0" err="1" smtClean="0"/>
              <a:t>Pallette</a:t>
            </a:r>
            <a:r>
              <a:rPr lang="en-US" sz="900" dirty="0" smtClean="0"/>
              <a:t> knife application</a:t>
            </a:r>
          </a:p>
          <a:p>
            <a:r>
              <a:rPr lang="en-US" sz="900" dirty="0" smtClean="0"/>
              <a:t>Use of a viewfinder</a:t>
            </a:r>
          </a:p>
          <a:p>
            <a:endParaRPr lang="en-US" sz="900" dirty="0" smtClean="0"/>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r>
              <a:rPr lang="en-US" sz="900" dirty="0" err="1" smtClean="0"/>
              <a:t>Analysing</a:t>
            </a:r>
            <a:r>
              <a:rPr lang="en-US" sz="900" dirty="0" smtClean="0"/>
              <a:t> of research</a:t>
            </a:r>
          </a:p>
          <a:p>
            <a:r>
              <a:rPr lang="en-US" sz="900" dirty="0" smtClean="0"/>
              <a:t>Use of subject specific skills  and equipment</a:t>
            </a:r>
          </a:p>
          <a:p>
            <a:r>
              <a:rPr lang="en-US" sz="900" dirty="0" smtClean="0"/>
              <a:t>Evaluative practice</a:t>
            </a: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r>
              <a:rPr lang="en-US" sz="900" dirty="0" smtClean="0"/>
              <a:t>Stippling, scraping, blending, thick and short brushstrokes, palette knife, impressionism, Van Gogh, Claude Monet, Leonid </a:t>
            </a:r>
            <a:r>
              <a:rPr lang="en-US" sz="900" dirty="0" err="1" smtClean="0"/>
              <a:t>Afremov</a:t>
            </a:r>
            <a:r>
              <a:rPr lang="en-US" sz="900" dirty="0" smtClean="0"/>
              <a:t>,</a:t>
            </a:r>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endParaRPr lang="en-GB" sz="1100" dirty="0" smtClean="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dd53f9ed-aba7-4473-9642-666960874982"/>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9827502-ad03-49b1-85da-f0239239a6b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243</TotalTime>
  <Words>2821</Words>
  <Application>Microsoft Office PowerPoint</Application>
  <PresentationFormat>Custom</PresentationFormat>
  <Paragraphs>132</Paragraphs>
  <Slides>7</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MASSILIA VF</vt:lpstr>
      <vt:lpstr>Times New Roman</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Caroline Sims</cp:lastModifiedBy>
  <cp:revision>31</cp:revision>
  <dcterms:created xsi:type="dcterms:W3CDTF">2024-02-26T09:08:58Z</dcterms:created>
  <dcterms:modified xsi:type="dcterms:W3CDTF">2024-07-12T12:50:10Z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