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484D5F-4E04-6B72-18A6-506664286DE6}" v="3" dt="2024-07-08T08:07:41.7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42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Arial"/>
                <a:cs typeface="Arial"/>
              </a:rPr>
              <a:t>7</a:t>
            </a:r>
          </a:p>
        </p:txBody>
      </p:sp>
      <p:sp>
        <p:nvSpPr>
          <p:cNvPr id="3" name="Text Placeholder 2"/>
          <p:cNvSpPr>
            <a:spLocks noGrp="1"/>
          </p:cNvSpPr>
          <p:nvPr>
            <p:ph type="body" sz="quarter" idx="38"/>
          </p:nvPr>
        </p:nvSpPr>
        <p:spPr/>
        <p:txBody>
          <a:bodyPr lIns="72000" tIns="45720" rIns="91440" bIns="45720" anchor="ctr" anchorCtr="1">
            <a:noAutofit/>
          </a:bodyPr>
          <a:lstStyle/>
          <a:p>
            <a:r>
              <a:rPr lang="en-GB" sz="2400" dirty="0">
                <a:latin typeface="Arial"/>
                <a:cs typeface="Arial"/>
              </a:rPr>
              <a:t>Year Group:</a:t>
            </a:r>
          </a:p>
        </p:txBody>
      </p:sp>
      <p:sp>
        <p:nvSpPr>
          <p:cNvPr id="4" name="Text Placeholder 3"/>
          <p:cNvSpPr>
            <a:spLocks noGrp="1"/>
          </p:cNvSpPr>
          <p:nvPr>
            <p:ph type="body" sz="quarter" idx="39"/>
          </p:nvPr>
        </p:nvSpPr>
        <p:spPr/>
        <p:txBody>
          <a:bodyPr/>
          <a:lstStyle/>
          <a:p>
            <a:r>
              <a:rPr lang="en-GB" dirty="0">
                <a:latin typeface="Arial"/>
                <a:cs typeface="Arial"/>
              </a:rPr>
              <a:t>Textiles</a:t>
            </a:r>
            <a:br>
              <a:rPr lang="en-GB" dirty="0">
                <a:latin typeface="Arial"/>
                <a:cs typeface="Arial"/>
              </a:rPr>
            </a:br>
            <a:r>
              <a:rPr lang="en-GB" sz="1200" dirty="0">
                <a:latin typeface="Arial"/>
                <a:cs typeface="Arial"/>
              </a:rPr>
              <a:t>(ERI)</a:t>
            </a:r>
          </a:p>
        </p:txBody>
      </p:sp>
      <p:sp>
        <p:nvSpPr>
          <p:cNvPr id="5" name="Text Placeholder 4"/>
          <p:cNvSpPr>
            <a:spLocks noGrp="1"/>
          </p:cNvSpPr>
          <p:nvPr>
            <p:ph type="body" sz="quarter" idx="40"/>
          </p:nvPr>
        </p:nvSpPr>
        <p:spPr/>
        <p:txBody>
          <a:bodyPr lIns="72000" tIns="45720" rIns="91440" bIns="45720" anchor="ctr" anchorCtr="1">
            <a:noAutofit/>
          </a:bodyPr>
          <a:lstStyle/>
          <a:p>
            <a:r>
              <a:rPr lang="en-GB" sz="2400" dirty="0">
                <a:latin typeface="Arial"/>
                <a:cs typeface="Arial"/>
              </a:rPr>
              <a:t>Unit/Topic:</a:t>
            </a:r>
          </a:p>
        </p:txBody>
      </p:sp>
      <p:sp>
        <p:nvSpPr>
          <p:cNvPr id="6" name="Text Placeholder 5"/>
          <p:cNvSpPr>
            <a:spLocks noGrp="1"/>
          </p:cNvSpPr>
          <p:nvPr>
            <p:ph type="body" sz="quarter" idx="41"/>
          </p:nvPr>
        </p:nvSpPr>
        <p:spPr>
          <a:xfrm>
            <a:off x="270458" y="2736259"/>
            <a:ext cx="5190471" cy="584775"/>
          </a:xfrm>
        </p:spPr>
        <p:txBody>
          <a:bodyPr/>
          <a:lstStyle/>
          <a:p>
            <a:endParaRPr lang="en-GB">
              <a:latin typeface="Arial"/>
              <a:cs typeface="Arial"/>
            </a:endParaRPr>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latin typeface="Arial"/>
                <a:cs typeface="Arial"/>
              </a:rPr>
              <a:t>Curriculum for Wales Scheme of Learning:</a:t>
            </a:r>
            <a:br>
              <a:rPr lang="en-US">
                <a:latin typeface="Arial"/>
                <a:cs typeface="Arial"/>
              </a:rPr>
            </a:br>
            <a:r>
              <a:rPr lang="en-US">
                <a:latin typeface="Arial"/>
                <a:cs typeface="Arial"/>
              </a:rPr>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1800" dirty="0">
                <a:solidFill>
                  <a:srgbClr val="000000"/>
                </a:solidFill>
                <a:latin typeface="Calibri"/>
                <a:ea typeface="Calibri"/>
                <a:cs typeface="Times New Roman"/>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sz="1800">
              <a:latin typeface="Calibri"/>
              <a:ea typeface="Calibri"/>
              <a:cs typeface="Calibri"/>
            </a:endParaRPr>
          </a:p>
          <a:p>
            <a:r>
              <a:rPr lang="en-US" sz="1800" dirty="0">
                <a:solidFill>
                  <a:srgbClr val="000000"/>
                </a:solidFill>
                <a:latin typeface="Calibri"/>
                <a:ea typeface="Calibri"/>
                <a:cs typeface="Times New Roman"/>
              </a:rPr>
              <a:t>Looking ahead, we want the department to be a fun and welcoming place where we work collaboratively and connect with different perspectives.</a:t>
            </a:r>
            <a:endParaRPr lang="en-US" sz="1800">
              <a:latin typeface="Calibri"/>
              <a:ea typeface="Calibri"/>
              <a:cs typeface="Calibri"/>
            </a:endParaRPr>
          </a:p>
          <a:p>
            <a:r>
              <a:rPr lang="en-US" sz="1800" dirty="0">
                <a:solidFill>
                  <a:srgbClr val="000000"/>
                </a:solidFill>
                <a:latin typeface="Calibri"/>
                <a:ea typeface="Calibri"/>
                <a:cs typeface="Times New Roman"/>
              </a:rPr>
              <a:t>Through mastering our craft, welcoming everyone, and exploring innovative ways of working, we're moving towards a future where expressive arts play a significant role in creating a vibrant and connected community.</a:t>
            </a:r>
            <a:endParaRPr lang="en-US" sz="1800" dirty="0">
              <a:latin typeface="Calibri"/>
              <a:ea typeface="Calibri"/>
            </a:endParaRPr>
          </a:p>
          <a:p>
            <a:endParaRPr lang="en-US" sz="900" dirty="0">
              <a:latin typeface="Arial"/>
              <a:cs typeface="Arial"/>
            </a:endParaRPr>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latin typeface="Arial"/>
                <a:cs typeface="Arial"/>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latin typeface="Arial"/>
                <a:cs typeface="Arial"/>
              </a:rPr>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latin typeface="Arial"/>
              <a:cs typeface="Arial"/>
            </a:endParaRP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GB" sz="800" b="1" dirty="0">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dirty="0">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dirty="0">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900" dirty="0">
                <a:latin typeface="Arial"/>
                <a:cs typeface="Arial"/>
              </a:rPr>
              <a:t>Exploring the expressive arts is essential to developing artistic skills and knowledge and it enables learners to become curious and creative individuals.</a:t>
            </a:r>
            <a:endParaRPr lang="en-US" sz="1000" dirty="0">
              <a:latin typeface="Arial"/>
              <a:cs typeface="Arial"/>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325821" y="4258698"/>
            <a:ext cx="10049771" cy="453170"/>
          </a:xfrm>
          <a:solidFill>
            <a:srgbClr val="ED5A3E"/>
          </a:solidFill>
        </p:spPr>
        <p:txBody>
          <a:bodyPr lIns="144000" tIns="45720" rIns="91440" bIns="45720" anchor="ctr" anchorCtr="0">
            <a:noAutofit/>
          </a:bodyPr>
          <a:lstStyle/>
          <a:p>
            <a:r>
              <a:rPr lang="en-US" sz="900" dirty="0">
                <a:latin typeface="Arial"/>
                <a:cs typeface="Arial"/>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900" dirty="0">
                <a:latin typeface="Arial"/>
                <a:cs typeface="Arial"/>
              </a:rPr>
              <a:t>Responding and reflecting, both as artist and audience, is a fundamental part of learning in the expressive arts.</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800" b="1" dirty="0">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dirty="0">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dirty="0">
                <a:solidFill>
                  <a:schemeClr val="tx1"/>
                </a:solidFill>
                <a:latin typeface="Arial"/>
                <a:ea typeface="Arial"/>
                <a:cs typeface="Arial"/>
              </a:rPr>
              <a:t>Learning the important skills of refinement and analysis can contribute to their creative development.</a:t>
            </a:r>
          </a:p>
          <a:p>
            <a:r>
              <a:rPr lang="en-US" sz="800" b="1" dirty="0">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dirty="0">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325821" y="4720226"/>
            <a:ext cx="10049887" cy="2513582"/>
          </a:xfrm>
        </p:spPr>
        <p:txBody>
          <a:bodyPr lIns="180000" tIns="180000" rIns="180000" bIns="180000" anchor="t">
            <a:normAutofit/>
          </a:bodyPr>
          <a:lstStyle/>
          <a:p>
            <a:r>
              <a:rPr lang="en-US" sz="800" b="1" dirty="0">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dirty="0">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dirty="0">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dirty="0">
                <a:solidFill>
                  <a:schemeClr val="tx1"/>
                </a:solidFill>
                <a:latin typeface="Arial"/>
                <a:cs typeface="Arial"/>
              </a:rPr>
              <a:t>In this Area, learners’ engagement with the creative process can enable them to </a:t>
            </a:r>
            <a:r>
              <a:rPr lang="en-US" sz="800" b="1" err="1">
                <a:solidFill>
                  <a:schemeClr val="tx1"/>
                </a:solidFill>
                <a:latin typeface="Arial"/>
                <a:cs typeface="Arial"/>
              </a:rPr>
              <a:t>recognise</a:t>
            </a:r>
            <a:r>
              <a:rPr lang="en-US" sz="800" b="1" dirty="0">
                <a:solidFill>
                  <a:schemeClr val="tx1"/>
                </a:solidFill>
                <a:latin typeface="Arial"/>
                <a:cs typeface="Arial"/>
              </a:rPr>
              <a:t> opportunities to transform their ideas safely and ethically into work which has cultural and commercial value, and to use their creative skills to </a:t>
            </a:r>
            <a:r>
              <a:rPr lang="en-US" sz="800" b="1" err="1">
                <a:solidFill>
                  <a:schemeClr val="tx1"/>
                </a:solidFill>
                <a:latin typeface="Arial"/>
                <a:cs typeface="Arial"/>
              </a:rPr>
              <a:t>realise</a:t>
            </a:r>
            <a:r>
              <a:rPr lang="en-US" sz="800" b="1" dirty="0">
                <a:solidFill>
                  <a:schemeClr val="tx1"/>
                </a:solidFill>
                <a:latin typeface="Arial"/>
                <a:cs typeface="Arial"/>
              </a:rPr>
              <a:t> ambitions.</a:t>
            </a:r>
          </a:p>
          <a:p>
            <a:endParaRPr lang="en-US" sz="800" b="1" dirty="0">
              <a:solidFill>
                <a:schemeClr val="tx1"/>
              </a:solidFill>
              <a:latin typeface="Arial"/>
              <a:cs typeface="Arial"/>
            </a:endParaRPr>
          </a:p>
          <a:p>
            <a:endParaRPr lang="en-US" sz="800" b="1" dirty="0">
              <a:solidFill>
                <a:schemeClr val="tx1"/>
              </a:solidFill>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000" b="1">
                <a:solidFill>
                  <a:schemeClr val="tx1"/>
                </a:solidFill>
                <a:latin typeface="Arial"/>
                <a:ea typeface="Calibri"/>
                <a:cs typeface="Arial"/>
              </a:rPr>
              <a:t>Ambitious, capable learners ready to learn throughout their lives</a:t>
            </a:r>
            <a:endParaRPr lang="en-GB" sz="100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In this unit, learners will be creating their own patterns to be transferred onto fabrics. They will be sewing, a useful life skill.</a:t>
            </a:r>
            <a:endParaRPr lang="en-US" sz="1000" dirty="0">
              <a:solidFill>
                <a:schemeClr val="tx1"/>
              </a:solidFill>
              <a:latin typeface="Arial"/>
              <a:ea typeface="Calibri"/>
              <a:cs typeface="Arial"/>
            </a:endParaRPr>
          </a:p>
          <a:p>
            <a:r>
              <a:rPr lang="en-GB" sz="1000" b="1" dirty="0">
                <a:solidFill>
                  <a:schemeClr val="tx1"/>
                </a:solidFill>
                <a:latin typeface="Arial"/>
                <a:ea typeface="Calibri"/>
                <a:cs typeface="Arial"/>
              </a:rPr>
              <a:t>Enterprising, creative contributors, ready to play a full part in life and work</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Learners will be creating their own patterned fabric, inspired by their interests, and what reminds them of home (</a:t>
            </a:r>
            <a:r>
              <a:rPr lang="en-GB" sz="1000" dirty="0" err="1">
                <a:solidFill>
                  <a:schemeClr val="tx1"/>
                </a:solidFill>
                <a:latin typeface="Arial"/>
                <a:ea typeface="Calibri"/>
                <a:cs typeface="Arial"/>
              </a:rPr>
              <a:t>cynefin</a:t>
            </a:r>
            <a:r>
              <a:rPr lang="en-GB" sz="1000" dirty="0">
                <a:solidFill>
                  <a:schemeClr val="tx1"/>
                </a:solidFill>
                <a:latin typeface="Arial"/>
                <a:ea typeface="Calibri"/>
                <a:cs typeface="Arial"/>
              </a:rPr>
              <a:t>) and holidays.</a:t>
            </a:r>
            <a:endParaRPr lang="en-US" sz="1000" dirty="0">
              <a:solidFill>
                <a:schemeClr val="tx1"/>
              </a:solidFill>
              <a:latin typeface="Arial"/>
              <a:ea typeface="Calibri"/>
              <a:cs typeface="Arial"/>
            </a:endParaRPr>
          </a:p>
          <a:p>
            <a:r>
              <a:rPr lang="en-GB" sz="1000" b="1" dirty="0">
                <a:solidFill>
                  <a:schemeClr val="tx1"/>
                </a:solidFill>
                <a:latin typeface="Arial"/>
                <a:ea typeface="Calibri"/>
                <a:cs typeface="Arial"/>
              </a:rPr>
              <a:t>Ethical, informed citizens of Wales and the world</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Pupils will research destinations they have travelled to, to create motifs based on these locations.</a:t>
            </a:r>
            <a:endParaRPr lang="en-US" sz="1000" dirty="0">
              <a:solidFill>
                <a:schemeClr val="tx1"/>
              </a:solidFill>
              <a:latin typeface="Arial"/>
              <a:ea typeface="Calibri"/>
              <a:cs typeface="Arial"/>
            </a:endParaRPr>
          </a:p>
          <a:p>
            <a:r>
              <a:rPr lang="en-GB" sz="1000" b="1" dirty="0">
                <a:solidFill>
                  <a:schemeClr val="tx1"/>
                </a:solidFill>
                <a:latin typeface="Arial"/>
                <a:ea typeface="Calibri"/>
                <a:cs typeface="Arial"/>
              </a:rPr>
              <a:t>Healthy, confident individuals, ready to lead fulfilling lives as valued members of society</a:t>
            </a:r>
            <a:endParaRPr lang="en-GB" sz="1000" dirty="0">
              <a:solidFill>
                <a:schemeClr val="tx1"/>
              </a:solidFill>
              <a:latin typeface="Arial"/>
              <a:ea typeface="Calibri"/>
              <a:cs typeface="Arial"/>
            </a:endParaRPr>
          </a:p>
          <a:p>
            <a:pPr marL="171450" indent="-171450">
              <a:buFont typeface="Calibri,Sans-Serif"/>
              <a:buChar char="-"/>
            </a:pPr>
            <a:r>
              <a:rPr lang="en-GB" sz="1000" dirty="0">
                <a:solidFill>
                  <a:schemeClr val="tx1"/>
                </a:solidFill>
                <a:latin typeface="Arial"/>
                <a:cs typeface="Arial"/>
              </a:rPr>
              <a:t>In this unit, learners will collaborate, and give each other positive feedback.</a:t>
            </a:r>
            <a:endParaRPr lang="en-GB" dirty="0">
              <a:solidFill>
                <a:schemeClr val="tx1"/>
              </a:solidFill>
            </a:endParaRPr>
          </a:p>
          <a:p>
            <a:endParaRPr lang="en-GB" sz="1000" b="1" dirty="0">
              <a:solidFill>
                <a:schemeClr val="tx1"/>
              </a:solidFill>
              <a:latin typeface="Arial"/>
              <a:ea typeface="Calibri"/>
              <a:cs typeface="Arial"/>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latin typeface="Arial"/>
                <a:cs typeface="Arial"/>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latin typeface="Arial"/>
                <a:cs typeface="Arial"/>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latin typeface="Arial"/>
                <a:cs typeface="Arial"/>
              </a:rPr>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000" baseline="0" dirty="0">
                <a:solidFill>
                  <a:schemeClr val="tx1"/>
                </a:solidFill>
                <a:latin typeface="Arial"/>
                <a:ea typeface="Segoe UI"/>
                <a:cs typeface="Arial"/>
              </a:rPr>
              <a:t>Collaboration - Learners will need to be able to work well with each other, giving their peers positive feedback.</a:t>
            </a:r>
            <a:r>
              <a:rPr lang="en-US" sz="1000" dirty="0">
                <a:solidFill>
                  <a:schemeClr val="tx1"/>
                </a:solidFill>
                <a:latin typeface="Arial"/>
                <a:ea typeface="Segoe UI"/>
                <a:cs typeface="Arial"/>
              </a:rPr>
              <a:t> </a:t>
            </a:r>
          </a:p>
          <a:p>
            <a:r>
              <a:rPr lang="en-GB" sz="1000" baseline="0" dirty="0">
                <a:solidFill>
                  <a:schemeClr val="tx1"/>
                </a:solidFill>
                <a:latin typeface="Arial"/>
                <a:ea typeface="Segoe UI"/>
                <a:cs typeface="Arial"/>
              </a:rPr>
              <a:t>Evaluation – Pupils will be able to evaluate their own work,</a:t>
            </a:r>
            <a:r>
              <a:rPr lang="en-GB" sz="1000" dirty="0">
                <a:solidFill>
                  <a:schemeClr val="tx1"/>
                </a:solidFill>
                <a:latin typeface="Arial"/>
                <a:ea typeface="Segoe UI"/>
                <a:cs typeface="Arial"/>
              </a:rPr>
              <a:t> </a:t>
            </a:r>
            <a:r>
              <a:rPr lang="en-GB" sz="1000" baseline="0" dirty="0">
                <a:solidFill>
                  <a:schemeClr val="tx1"/>
                </a:solidFill>
                <a:latin typeface="Arial"/>
                <a:ea typeface="Segoe UI"/>
                <a:cs typeface="Arial"/>
              </a:rPr>
              <a:t>ensuring they are achieving the relevant success criteria.</a:t>
            </a:r>
            <a:r>
              <a:rPr lang="en-US" sz="1000" dirty="0">
                <a:solidFill>
                  <a:schemeClr val="tx1"/>
                </a:solidFill>
                <a:latin typeface="Arial"/>
                <a:ea typeface="Segoe UI"/>
                <a:cs typeface="Arial"/>
              </a:rPr>
              <a:t> </a:t>
            </a:r>
          </a:p>
          <a:p>
            <a:r>
              <a:rPr lang="en-GB" sz="1000" baseline="0" dirty="0">
                <a:solidFill>
                  <a:schemeClr val="tx1"/>
                </a:solidFill>
                <a:latin typeface="Arial"/>
                <a:ea typeface="Segoe UI"/>
                <a:cs typeface="Arial"/>
              </a:rPr>
              <a:t>Experimenting with styles of artists – Learners will study</a:t>
            </a:r>
            <a:r>
              <a:rPr lang="en-GB" sz="1000" dirty="0">
                <a:solidFill>
                  <a:schemeClr val="tx1"/>
                </a:solidFill>
                <a:latin typeface="Arial"/>
                <a:ea typeface="Segoe UI"/>
                <a:cs typeface="Arial"/>
              </a:rPr>
              <a:t> various textile artists</a:t>
            </a:r>
            <a:r>
              <a:rPr lang="en-GB" sz="1000" baseline="0" dirty="0">
                <a:solidFill>
                  <a:schemeClr val="tx1"/>
                </a:solidFill>
                <a:latin typeface="Arial"/>
                <a:ea typeface="Segoe UI"/>
                <a:cs typeface="Arial"/>
              </a:rPr>
              <a:t>, and experiment with </a:t>
            </a:r>
            <a:r>
              <a:rPr lang="en-GB" sz="1000" dirty="0">
                <a:solidFill>
                  <a:schemeClr val="tx1"/>
                </a:solidFill>
                <a:latin typeface="Arial"/>
                <a:ea typeface="Segoe UI"/>
                <a:cs typeface="Arial"/>
              </a:rPr>
              <a:t>different types of stitches</a:t>
            </a:r>
            <a:r>
              <a:rPr lang="en-GB" sz="1000" baseline="0" dirty="0">
                <a:solidFill>
                  <a:schemeClr val="tx1"/>
                </a:solidFill>
                <a:latin typeface="Arial"/>
                <a:ea typeface="Segoe UI"/>
                <a:cs typeface="Arial"/>
              </a:rPr>
              <a:t>.</a:t>
            </a:r>
            <a:r>
              <a:rPr lang="en-GB" sz="1000" dirty="0">
                <a:solidFill>
                  <a:schemeClr val="tx1"/>
                </a:solidFill>
                <a:latin typeface="Arial"/>
                <a:ea typeface="Segoe UI"/>
                <a:cs typeface="Arial"/>
              </a:rPr>
              <a:t> </a:t>
            </a:r>
            <a:r>
              <a:rPr lang="en-US" sz="1000" dirty="0">
                <a:solidFill>
                  <a:schemeClr val="tx1"/>
                </a:solidFill>
                <a:latin typeface="Arial"/>
                <a:ea typeface="Segoe UI"/>
                <a:cs typeface="Arial"/>
              </a:rPr>
              <a:t> </a:t>
            </a:r>
          </a:p>
          <a:p>
            <a:r>
              <a:rPr lang="en-GB" sz="1000" baseline="0" dirty="0">
                <a:solidFill>
                  <a:schemeClr val="tx1"/>
                </a:solidFill>
                <a:latin typeface="Arial"/>
                <a:ea typeface="Segoe UI"/>
                <a:cs typeface="Arial"/>
              </a:rPr>
              <a:t>Research – Pupils will </a:t>
            </a:r>
            <a:r>
              <a:rPr lang="en-GB" sz="1000" dirty="0">
                <a:solidFill>
                  <a:schemeClr val="tx1"/>
                </a:solidFill>
                <a:latin typeface="Arial"/>
                <a:ea typeface="Segoe UI"/>
                <a:cs typeface="Arial"/>
              </a:rPr>
              <a:t>research destinations they have travelled to</a:t>
            </a:r>
            <a:r>
              <a:rPr lang="en-GB" sz="1000" baseline="0" dirty="0">
                <a:solidFill>
                  <a:schemeClr val="tx1"/>
                </a:solidFill>
                <a:latin typeface="Arial"/>
                <a:ea typeface="Segoe UI"/>
                <a:cs typeface="Arial"/>
              </a:rPr>
              <a:t>, </a:t>
            </a:r>
            <a:r>
              <a:rPr lang="en-GB" sz="1000" dirty="0">
                <a:solidFill>
                  <a:schemeClr val="tx1"/>
                </a:solidFill>
                <a:latin typeface="Arial"/>
                <a:ea typeface="Segoe UI"/>
                <a:cs typeface="Arial"/>
              </a:rPr>
              <a:t>to create motifs based on these locations</a:t>
            </a:r>
            <a:r>
              <a:rPr lang="en-GB" sz="1000" baseline="0" dirty="0">
                <a:solidFill>
                  <a:schemeClr val="tx1"/>
                </a:solidFill>
                <a:latin typeface="Arial"/>
                <a:ea typeface="Segoe UI"/>
                <a:cs typeface="Arial"/>
              </a:rPr>
              <a:t>.</a:t>
            </a:r>
            <a:endParaRPr lang="en-US" sz="1000" dirty="0">
              <a:solidFill>
                <a:schemeClr val="tx1"/>
              </a:solidFill>
              <a:latin typeface="Arial"/>
              <a:ea typeface="Segoe UI"/>
              <a:cs typeface="Arial"/>
            </a:endParaRPr>
          </a:p>
          <a:p>
            <a:r>
              <a:rPr lang="en-GB" sz="1000" baseline="0" dirty="0">
                <a:solidFill>
                  <a:schemeClr val="tx1"/>
                </a:solidFill>
                <a:latin typeface="Arial"/>
                <a:ea typeface="Segoe UI"/>
                <a:cs typeface="Arial"/>
              </a:rPr>
              <a:t>Subject based terms – Keywords will be consistently referred to, especially during oracy tasks.</a:t>
            </a:r>
            <a:r>
              <a:rPr lang="en-US" sz="1000" dirty="0">
                <a:solidFill>
                  <a:schemeClr val="tx1"/>
                </a:solidFill>
                <a:latin typeface="Arial"/>
                <a:ea typeface="Segoe UI"/>
                <a:cs typeface="Arial"/>
              </a:rPr>
              <a:t> </a:t>
            </a:r>
          </a:p>
          <a:p>
            <a:r>
              <a:rPr lang="en-GB" sz="1000" baseline="0" dirty="0">
                <a:solidFill>
                  <a:schemeClr val="tx1"/>
                </a:solidFill>
                <a:latin typeface="Arial"/>
                <a:ea typeface="Segoe UI"/>
                <a:cs typeface="Arial"/>
              </a:rPr>
              <a:t>Use of subject based equipment and skills – All learners will be able to experiment with various medias linking to the </a:t>
            </a:r>
            <a:r>
              <a:rPr lang="en-GB" sz="1000" dirty="0">
                <a:solidFill>
                  <a:schemeClr val="tx1"/>
                </a:solidFill>
                <a:latin typeface="Arial"/>
                <a:ea typeface="Segoe UI"/>
                <a:cs typeface="Arial"/>
              </a:rPr>
              <a:t>textiles</a:t>
            </a:r>
            <a:r>
              <a:rPr lang="en-GB" sz="1000" baseline="0" dirty="0">
                <a:solidFill>
                  <a:schemeClr val="tx1"/>
                </a:solidFill>
                <a:latin typeface="Arial"/>
                <a:ea typeface="Segoe UI"/>
                <a:cs typeface="Arial"/>
              </a:rPr>
              <a:t> topic.</a:t>
            </a:r>
            <a:endParaRPr lang="en-GB" dirty="0">
              <a:solidFill>
                <a:schemeClr val="tx1"/>
              </a:solidFil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Arial"/>
              <a:ea typeface="Calibri"/>
              <a:cs typeface="Arial"/>
            </a:endParaRPr>
          </a:p>
          <a:p>
            <a:r>
              <a:rPr lang="en-GB" sz="1100" dirty="0">
                <a:latin typeface="Arial"/>
                <a:ea typeface="Calibri"/>
                <a:cs typeface="Arial"/>
              </a:rPr>
              <a:t>Core:1, 2, 3, 5, 6, 7, 9, 10, 12</a:t>
            </a:r>
            <a:endParaRPr lang="en-US" sz="1100" dirty="0">
              <a:latin typeface="Arial"/>
              <a:ea typeface="Calibri"/>
              <a:cs typeface="Arial"/>
            </a:endParaRPr>
          </a:p>
          <a:p>
            <a:r>
              <a:rPr lang="en-GB" sz="1100" dirty="0">
                <a:latin typeface="Arial"/>
                <a:ea typeface="Calibri"/>
                <a:cs typeface="Arial"/>
              </a:rPr>
              <a:t>Unit: 4, 11</a:t>
            </a:r>
            <a:endParaRPr lang="en-US" sz="1100" dirty="0">
              <a:latin typeface="Arial"/>
              <a:ea typeface="Calibri"/>
              <a:cs typeface="Arial"/>
            </a:endParaRPr>
          </a:p>
          <a:p>
            <a:endParaRPr lang="en-US" sz="900" dirty="0">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latin typeface="Arial"/>
                <a:cs typeface="Arial"/>
              </a:rPr>
              <a:t>Pedagogical Principles</a:t>
            </a:r>
          </a:p>
        </p:txBody>
      </p:sp>
      <p:graphicFrame>
        <p:nvGraphicFramePr>
          <p:cNvPr id="10" name="Table 9">
            <a:extLst>
              <a:ext uri="{FF2B5EF4-FFF2-40B4-BE49-F238E27FC236}">
                <a16:creationId xmlns:a16="http://schemas.microsoft.com/office/drawing/2014/main" id="{B4B81D44-A679-53CC-A553-85B81745C7DA}"/>
              </a:ext>
            </a:extLst>
          </p:cNvPr>
          <p:cNvGraphicFramePr>
            <a:graphicFrameLocks noGrp="1"/>
          </p:cNvGraphicFramePr>
          <p:nvPr>
            <p:extLst>
              <p:ext uri="{D42A27DB-BD31-4B8C-83A1-F6EECF244321}">
                <p14:modId xmlns:p14="http://schemas.microsoft.com/office/powerpoint/2010/main" val="4181835689"/>
              </p:ext>
            </p:extLst>
          </p:nvPr>
        </p:nvGraphicFramePr>
        <p:xfrm>
          <a:off x="346282" y="4347405"/>
          <a:ext cx="4920072" cy="2869369"/>
        </p:xfrm>
        <a:graphic>
          <a:graphicData uri="http://schemas.openxmlformats.org/drawingml/2006/table">
            <a:tbl>
              <a:tblPr bandRow="1">
                <a:tableStyleId>{5C22544A-7EE6-4342-B048-85BDC9FD1C3A}</a:tableStyleId>
              </a:tblPr>
              <a:tblGrid>
                <a:gridCol w="1287932">
                  <a:extLst>
                    <a:ext uri="{9D8B030D-6E8A-4147-A177-3AD203B41FA5}">
                      <a16:colId xmlns:a16="http://schemas.microsoft.com/office/drawing/2014/main" val="1060344232"/>
                    </a:ext>
                  </a:extLst>
                </a:gridCol>
                <a:gridCol w="3632140">
                  <a:extLst>
                    <a:ext uri="{9D8B030D-6E8A-4147-A177-3AD203B41FA5}">
                      <a16:colId xmlns:a16="http://schemas.microsoft.com/office/drawing/2014/main" val="2576490598"/>
                    </a:ext>
                  </a:extLst>
                </a:gridCol>
              </a:tblGrid>
              <a:tr h="1568768">
                <a:tc>
                  <a:txBody>
                    <a:bodyPr/>
                    <a:lstStyle/>
                    <a:p>
                      <a:pPr algn="l" rtl="0" fontAlgn="base"/>
                      <a:r>
                        <a:rPr lang="en-GB" sz="1100" b="0" i="0">
                          <a:solidFill>
                            <a:srgbClr val="000000"/>
                          </a:solidFill>
                          <a:effectLst/>
                          <a:latin typeface="Arial" panose="020B0604020202020204" pitchFamily="34" charset="0"/>
                        </a:rPr>
                        <a:t>How will you support the development of literacy in this unit? </a:t>
                      </a:r>
                      <a:endParaRPr lang="en-GB" b="0" i="0">
                        <a:solidFill>
                          <a:srgbClr val="000000"/>
                        </a:solidFill>
                        <a:effectLst/>
                      </a:endParaRPr>
                    </a:p>
                  </a:txBody>
                  <a:tcPr marL="47358" marR="47358" marT="32471" marB="3247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algn="l" rtl="0" fontAlgn="base"/>
                      <a:r>
                        <a:rPr lang="en-GB" sz="1100" b="0" i="0">
                          <a:solidFill>
                            <a:srgbClr val="000000"/>
                          </a:solidFill>
                          <a:effectLst/>
                          <a:latin typeface="Arial" panose="020B0604020202020204" pitchFamily="34" charset="0"/>
                        </a:rPr>
                        <a:t>Key words vocabulary, scanning, reading text. </a:t>
                      </a:r>
                      <a:endParaRPr lang="en-GB" b="0" i="0">
                        <a:solidFill>
                          <a:srgbClr val="000000"/>
                        </a:solidFill>
                        <a:effectLst/>
                      </a:endParaRPr>
                    </a:p>
                    <a:p>
                      <a:pPr algn="l" rtl="0" fontAlgn="base"/>
                      <a:r>
                        <a:rPr lang="en-GB" sz="1100" b="0" i="0">
                          <a:solidFill>
                            <a:srgbClr val="000000"/>
                          </a:solidFill>
                          <a:effectLst/>
                          <a:latin typeface="Arial" panose="020B0604020202020204" pitchFamily="34" charset="0"/>
                        </a:rPr>
                        <a:t>Learners will be completing artist research, studying the work of various textile artists, they will need to write about their work. Prompt sentences will be given.</a:t>
                      </a:r>
                      <a:endParaRPr lang="en-GB" b="0" i="0">
                        <a:solidFill>
                          <a:srgbClr val="000000"/>
                        </a:solidFill>
                        <a:effectLst/>
                      </a:endParaRPr>
                    </a:p>
                  </a:txBody>
                  <a:tcPr marL="47358" marR="47358" marT="32471" marB="3247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891644016"/>
                  </a:ext>
                </a:extLst>
              </a:tr>
              <a:tr h="1300601">
                <a:tc>
                  <a:txBody>
                    <a:bodyPr/>
                    <a:lstStyle/>
                    <a:p>
                      <a:pPr algn="l" rtl="0" fontAlgn="base"/>
                      <a:r>
                        <a:rPr lang="en-GB" sz="1100" b="0" i="0">
                          <a:solidFill>
                            <a:srgbClr val="000000"/>
                          </a:solidFill>
                          <a:effectLst/>
                          <a:latin typeface="Arial" panose="020B0604020202020204" pitchFamily="34" charset="0"/>
                        </a:rPr>
                        <a:t>How will you support the development of numeracy in this unit? </a:t>
                      </a:r>
                      <a:endParaRPr lang="en-GB" b="0" i="0">
                        <a:solidFill>
                          <a:srgbClr val="000000"/>
                        </a:solidFill>
                        <a:effectLst/>
                      </a:endParaRPr>
                    </a:p>
                  </a:txBody>
                  <a:tcPr marL="47358" marR="47358" marT="32471" marB="3247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algn="l" rtl="0" fontAlgn="base"/>
                      <a:r>
                        <a:rPr lang="en-GB" sz="1100" b="0" i="0">
                          <a:solidFill>
                            <a:srgbClr val="000000"/>
                          </a:solidFill>
                          <a:effectLst/>
                          <a:latin typeface="Arial" panose="020B0604020202020204" pitchFamily="34" charset="0"/>
                        </a:rPr>
                        <a:t>Providing context for concepts such as shape, scale, spatial awareness and measurements. </a:t>
                      </a:r>
                      <a:endParaRPr lang="en-GB" b="0" i="0">
                        <a:solidFill>
                          <a:srgbClr val="000000"/>
                        </a:solidFill>
                        <a:effectLst/>
                      </a:endParaRPr>
                    </a:p>
                    <a:p>
                      <a:pPr algn="l" rtl="0" fontAlgn="base"/>
                      <a:r>
                        <a:rPr lang="en-GB" sz="1100" b="0" i="0">
                          <a:solidFill>
                            <a:srgbClr val="000000"/>
                          </a:solidFill>
                          <a:effectLst/>
                          <a:latin typeface="Arial" panose="020B0604020202020204" pitchFamily="34" charset="0"/>
                        </a:rPr>
                        <a:t>Pupils will need to plan their final designs, including the scale, before making them.</a:t>
                      </a:r>
                      <a:endParaRPr lang="en-GB" b="0" i="0">
                        <a:solidFill>
                          <a:srgbClr val="000000"/>
                        </a:solidFill>
                        <a:effectLst/>
                      </a:endParaRPr>
                    </a:p>
                  </a:txBody>
                  <a:tcPr marL="47358" marR="47358" marT="32471" marB="3247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111950378"/>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800" dirty="0">
                <a:solidFill>
                  <a:srgbClr val="1F1F1F"/>
                </a:solidFill>
                <a:latin typeface="Arial"/>
                <a:cs typeface="Arial"/>
              </a:rPr>
              <a:t>Progression is demonstrated in moving from doing something with support towards autonomy and sophistication. Progression is likely to grow out of gradual use and re-use of known skills, but could also, on occasion, present as a big qualitative jump. As learners make progress they increasingly evaluate and create more and more sophisticated creative work independently and with increased collaboration with others. They gain greater confidence by being able to explore, experience, interpret, create and respond through the expressive arts’ disciplines within a safe environment. Their evaluation of their own and others' work reflects a developing understanding of process as well as product, and resilience in receiving, and persistence in acting upon feedback.</a:t>
            </a:r>
            <a:endParaRPr lang="en-US" sz="800" dirty="0">
              <a:latin typeface="Arial"/>
              <a:cs typeface="Arial"/>
            </a:endParaRPr>
          </a:p>
          <a:p>
            <a:endParaRPr lang="en-US" sz="800" dirty="0">
              <a:latin typeface="Arial"/>
              <a:cs typeface="Aria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latin typeface="Arial"/>
                <a:cs typeface="Arial"/>
              </a:rPr>
              <a:t>Increasing effectiveness as a learner</a:t>
            </a:r>
            <a:endParaRPr lang="en-US" sz="1050">
              <a:latin typeface="Arial"/>
              <a:cs typeface="Arial"/>
            </a:endParaRP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800" dirty="0">
                <a:solidFill>
                  <a:srgbClr val="1F1F1F"/>
                </a:solidFill>
                <a:latin typeface="Arial"/>
                <a:cs typeface="Arial"/>
              </a:rPr>
              <a:t>Learners demonstrate progression in the Expressive Arts Area of Learning and Experience (Area) by exploring, experiencing and creating increasingly complex meaning. Linking new learning to existing knowledge develops an increased sophistication of conceptual understanding. Moreover, learners learn and refine different types of knowledge and skills including the techniques, processes and skills required to create and interpret in each field of the arts. Additionally the integral skills of creativity; synthesis; critical thinking; and understanding of social and cultural contexts are crucial to this Area.</a:t>
            </a:r>
            <a:endParaRPr lang="en-US" sz="800">
              <a:latin typeface="Arial"/>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latin typeface="Arial"/>
                <a:cs typeface="Arial"/>
              </a:rPr>
              <a:t>Increasing breadth and depth of knowledge</a:t>
            </a:r>
            <a:endParaRPr lang="en-US" sz="1050">
              <a:latin typeface="Arial"/>
              <a:cs typeface="Arial"/>
            </a:endParaRP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800" dirty="0">
                <a:solidFill>
                  <a:schemeClr val="tx1"/>
                </a:solidFill>
                <a:latin typeface="Arial"/>
                <a:cs typeface="Arial"/>
              </a:rPr>
              <a:t>Progression is demonstrated through the continuing development of the knowledge, skills and capacities required to appreciate, create, explore, respond and reflect both within specific disciplines and in combinations of disciplines. In the early stages, learning is </a:t>
            </a:r>
            <a:r>
              <a:rPr lang="en-US" sz="800" dirty="0" err="1">
                <a:solidFill>
                  <a:schemeClr val="tx1"/>
                </a:solidFill>
                <a:latin typeface="Arial"/>
                <a:cs typeface="Arial"/>
              </a:rPr>
              <a:t>characterised</a:t>
            </a:r>
            <a:r>
              <a:rPr lang="en-US" sz="800" dirty="0">
                <a:solidFill>
                  <a:schemeClr val="tx1"/>
                </a:solidFill>
                <a:latin typeface="Arial"/>
                <a:cs typeface="Arial"/>
              </a:rPr>
              <a:t> by a growing curiosity for being creative and innovative by exploring with a range of resources and materials in various domains. Combining disciplines occurs purposefully but remains organic. As learning progresses, learners become increasingly aware of the expressive arts’ disciplines and their key features, including (though not necessarily limited to) art, dance, drama, film and digital media, and music. Learners make links in the creative process across the disciplines to explore, create, interpret and respond.</a:t>
            </a:r>
            <a:endParaRPr lang="en-US" sz="800">
              <a:solidFill>
                <a:schemeClr val="tx1"/>
              </a:solidFil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latin typeface="Arial"/>
                <a:cs typeface="Arial"/>
              </a:rPr>
              <a:t>Deepening understanding of the ideas and disciplines within Areas</a:t>
            </a:r>
            <a:endParaRPr lang="en-US" sz="1050">
              <a:latin typeface="Arial"/>
              <a:cs typeface="Arial"/>
            </a:endParaRP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latin typeface="Arial"/>
                <a:cs typeface="Arial"/>
              </a:rPr>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800" dirty="0">
                <a:solidFill>
                  <a:srgbClr val="1F1F1F"/>
                </a:solidFill>
                <a:latin typeface="Arial"/>
                <a:cs typeface="Arial"/>
              </a:rPr>
              <a:t>Levels of control, accuracy and fluency in using a range of arts' skills will grow as learners progress. For example, in early stage learning this might be </a:t>
            </a:r>
            <a:r>
              <a:rPr lang="en-US" sz="800" dirty="0" err="1">
                <a:solidFill>
                  <a:srgbClr val="1F1F1F"/>
                </a:solidFill>
                <a:latin typeface="Arial"/>
                <a:cs typeface="Arial"/>
              </a:rPr>
              <a:t>characterised</a:t>
            </a:r>
            <a:r>
              <a:rPr lang="en-US" sz="800" dirty="0">
                <a:solidFill>
                  <a:srgbClr val="1F1F1F"/>
                </a:solidFill>
                <a:latin typeface="Arial"/>
                <a:cs typeface="Arial"/>
              </a:rPr>
              <a:t> by using simple body movements in composing a dance and identifying fundamental aspects such as speed, direction and levels when evaluating one’s own work and the work of others. At a more advanced stage of progress, learners might create and evaluate the success of interaction among various aspects of movement in a complex choreographed dance. As they progress, learners continually develop in depth and refine with a growing sophistication these key arts' skills in different disciplines and/or in interdisciplinary activity.</a:t>
            </a:r>
            <a:endParaRPr lang="en-US" sz="800">
              <a:latin typeface="Arial"/>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latin typeface="Arial"/>
                <a:cs typeface="Arial"/>
              </a:rPr>
              <a:t>Refinement and growing sophistication in the use and application of skills</a:t>
            </a:r>
            <a:endParaRPr lang="en-US" sz="1050">
              <a:latin typeface="Arial"/>
              <a:cs typeface="Arial"/>
            </a:endParaRP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800" dirty="0">
                <a:solidFill>
                  <a:srgbClr val="1F1F1F"/>
                </a:solidFill>
                <a:latin typeface="Arial"/>
                <a:cs typeface="Arial"/>
              </a:rPr>
              <a:t>Learners increasingly appreciate the possibility of combining disciplines within the Area in order to appreciate and to achieve/produce creative outcomes. Progression is also </a:t>
            </a:r>
            <a:r>
              <a:rPr lang="en-US" sz="800" dirty="0" err="1">
                <a:solidFill>
                  <a:srgbClr val="1F1F1F"/>
                </a:solidFill>
                <a:latin typeface="Arial"/>
                <a:cs typeface="Arial"/>
              </a:rPr>
              <a:t>characterised</a:t>
            </a:r>
            <a:r>
              <a:rPr lang="en-US" sz="800" dirty="0">
                <a:solidFill>
                  <a:srgbClr val="1F1F1F"/>
                </a:solidFill>
                <a:latin typeface="Arial"/>
                <a:cs typeface="Arial"/>
              </a:rPr>
              <a:t> by more sophisticated use of relevant skills within individual disciplines and the growing ability to transfer existing skills and knowledge into new contexts within this Area and across other Areas.</a:t>
            </a:r>
            <a:endParaRPr lang="en-US" sz="800">
              <a:latin typeface="Arial"/>
              <a:cs typeface="Aria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latin typeface="Arial"/>
                <a:cs typeface="Arial"/>
              </a:rPr>
              <a:t>Making connections and transferring learning into new contexts</a:t>
            </a:r>
            <a:endParaRPr lang="en-US" sz="700">
              <a:latin typeface="Arial"/>
              <a:cs typeface="Arial"/>
            </a:endParaRP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latin typeface="Arial"/>
                <a:cs typeface="Arial"/>
              </a:rPr>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with and then select appropriate creative techniques, practices, materials, processes, resources, tools and technologies.</a:t>
            </a:r>
            <a:endParaRPr lang="en-US">
              <a:solidFill>
                <a:schemeClr val="tx1"/>
              </a:solidFill>
            </a:endParaRPr>
          </a:p>
          <a:p>
            <a:pPr marL="228600" indent="-228600">
              <a:buChar char="•"/>
            </a:pPr>
            <a:r>
              <a:rPr lang="en-US" sz="800" dirty="0">
                <a:solidFill>
                  <a:schemeClr val="tx1"/>
                </a:solidFill>
                <a:latin typeface="Arial"/>
                <a:cs typeface="Arial"/>
              </a:rPr>
              <a:t>I can explore how and why creative work is made by asking questions and developing my own answers.</a:t>
            </a:r>
          </a:p>
          <a:p>
            <a:pPr marL="228600" indent="-228600">
              <a:buChar char="•"/>
            </a:pPr>
            <a:r>
              <a:rPr lang="en-US" sz="800" dirty="0">
                <a:solidFill>
                  <a:schemeClr val="tx1"/>
                </a:solidFill>
                <a:latin typeface="Arial"/>
                <a:cs typeface="Arial"/>
              </a:rPr>
              <a:t>I can explore and describe how artists and creative work communicate mood, feelings and ideas.</a:t>
            </a:r>
          </a:p>
          <a:p>
            <a:pPr marL="228600" indent="-228600">
              <a:buChar char="•"/>
            </a:pPr>
            <a:r>
              <a:rPr lang="en-US" sz="800" dirty="0">
                <a:solidFill>
                  <a:schemeClr val="tx1"/>
                </a:solidFill>
                <a:latin typeface="Arial"/>
                <a:cs typeface="Arial"/>
              </a:rPr>
              <a:t>I can give and accept feedback as both artist and audience.</a:t>
            </a:r>
          </a:p>
          <a:p>
            <a:pPr marL="228600" indent="-228600">
              <a:buChar char="•"/>
            </a:pPr>
            <a:r>
              <a:rPr lang="en-US" sz="800" dirty="0">
                <a:solidFill>
                  <a:schemeClr val="tx1"/>
                </a:solidFill>
                <a:latin typeface="Arial"/>
                <a:cs typeface="Arial"/>
              </a:rPr>
              <a:t>I can compare my own creative work to creative work by other people and from other places and times.</a:t>
            </a:r>
          </a:p>
          <a:p>
            <a:pPr marL="228600" indent="-228600">
              <a:buChar char="•"/>
            </a:pPr>
            <a:r>
              <a:rPr lang="en-US" sz="800" dirty="0">
                <a:solidFill>
                  <a:schemeClr val="tx1"/>
                </a:solidFill>
                <a:latin typeface="Arial"/>
                <a:cs typeface="Arial"/>
              </a:rPr>
              <a:t>I can consider, with guidance, how moods, emotions and ideas are communicated both in my own creative work and in the creative work of others.</a:t>
            </a:r>
          </a:p>
          <a:p>
            <a:pPr marL="228600" indent="-228600">
              <a:buChar char="•"/>
            </a:pPr>
            <a:r>
              <a:rPr lang="en-US" sz="800" dirty="0">
                <a:solidFill>
                  <a:schemeClr val="tx1"/>
                </a:solidFill>
                <a:latin typeface="Arial"/>
                <a:cs typeface="Arial"/>
              </a:rPr>
              <a:t>I can communicate ideas, feelings and memories for an audience and for purposes and outcomes in my creative work.</a:t>
            </a:r>
          </a:p>
          <a:p>
            <a:pPr marL="228600" indent="-228600">
              <a:buChar char="•"/>
            </a:pPr>
            <a:r>
              <a:rPr lang="en-US" sz="800" dirty="0">
                <a:solidFill>
                  <a:schemeClr val="tx1"/>
                </a:solidFill>
                <a:latin typeface="Arial"/>
                <a:cs typeface="Arial"/>
              </a:rPr>
              <a:t>I am beginning to apply techniques in my creative work with guidance and direction.</a:t>
            </a:r>
          </a:p>
          <a:p>
            <a:pPr marL="228600" indent="-228600">
              <a:buChar char="•"/>
            </a:pPr>
            <a:r>
              <a:rPr lang="en-US" sz="800" dirty="0">
                <a:solidFill>
                  <a:schemeClr val="tx1"/>
                </a:solidFill>
                <a:latin typeface="Arial"/>
                <a:cs typeface="Arial"/>
              </a:rPr>
              <a:t>I can create my own designs and work collaboratively with others to develop creative ideas.</a:t>
            </a:r>
          </a:p>
          <a:p>
            <a:pPr marL="228600" indent="-228600">
              <a:buChar char="•"/>
            </a:pPr>
            <a:r>
              <a:rPr lang="en-US" sz="800" dirty="0">
                <a:solidFill>
                  <a:schemeClr val="tx1"/>
                </a:solidFill>
                <a:latin typeface="Arial"/>
                <a:cs typeface="Arial"/>
              </a:rPr>
              <a:t>I can perform, produce, design, exhibit and share my creative work in a variety of ways for different audiences, inspired by a range of stimuli and experiences.</a:t>
            </a:r>
          </a:p>
          <a:p>
            <a:pPr marL="228600" indent="-228600">
              <a:buChar char="•"/>
            </a:pPr>
            <a:r>
              <a:rPr lang="en-US" sz="800" dirty="0">
                <a:solidFill>
                  <a:schemeClr val="tx1"/>
                </a:solidFill>
                <a:latin typeface="Arial"/>
                <a:cs typeface="Arial"/>
              </a:rPr>
              <a:t>I am beginning to demonstrate resilience and flexibility in approaching creative challenges.</a:t>
            </a:r>
          </a:p>
          <a:p>
            <a:pPr marL="228600" indent="-228600">
              <a:buChar char="•"/>
            </a:pPr>
            <a:r>
              <a:rPr lang="en-US" sz="800" dirty="0">
                <a:solidFill>
                  <a:schemeClr val="tx1"/>
                </a:solidFill>
                <a:latin typeface="Arial"/>
                <a:cs typeface="Arial"/>
              </a:rPr>
              <a:t>I can use creative materials safely and with some control under supervision.</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xfrm>
            <a:off x="325706" y="897488"/>
            <a:ext cx="3229508" cy="410400"/>
          </a:xfrm>
          <a:solidFill>
            <a:srgbClr val="ED5A3E"/>
          </a:solidFill>
        </p:spPr>
        <p:txBody>
          <a:bodyPr/>
          <a:lstStyle/>
          <a:p>
            <a:r>
              <a:rPr lang="en-US" sz="1400">
                <a:latin typeface="Arial"/>
                <a:cs typeface="Arial"/>
              </a:rPr>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independently and demonstrate technical control with a range of creative materials, processes, resources, tools and technologies showing innovation and resilience.</a:t>
            </a:r>
          </a:p>
          <a:p>
            <a:pPr marL="228600" indent="-228600">
              <a:buChar char="•"/>
            </a:pPr>
            <a:r>
              <a:rPr lang="en-US" sz="800" dirty="0">
                <a:solidFill>
                  <a:schemeClr val="tx1"/>
                </a:solidFill>
                <a:latin typeface="Arial"/>
                <a:cs typeface="Arial"/>
              </a:rPr>
              <a:t>I can explore the effects that a range of creative techniques, materials, processes, resources, tools and technologies have on my own and others’ creative work.</a:t>
            </a:r>
          </a:p>
          <a:p>
            <a:pPr marL="228600" indent="-228600">
              <a:buChar char="•"/>
            </a:pPr>
            <a:r>
              <a:rPr lang="en-US" sz="800" dirty="0">
                <a:solidFill>
                  <a:schemeClr val="tx1"/>
                </a:solidFill>
                <a:latin typeface="Arial"/>
                <a:cs typeface="Arial"/>
              </a:rPr>
              <a:t>I can explore how creative work can represent, document, share and celebrate personal, social and cultural identities.</a:t>
            </a:r>
          </a:p>
          <a:p>
            <a:pPr marL="228600" indent="-228600">
              <a:buChar char="•"/>
            </a:pPr>
            <a:r>
              <a:rPr lang="en-US" sz="800" dirty="0">
                <a:solidFill>
                  <a:schemeClr val="tx1"/>
                </a:solidFill>
                <a:latin typeface="Arial"/>
                <a:cs typeface="Arial"/>
              </a:rPr>
              <a:t>I can explore and describe how artists and creative work communicate mood, feelings and ideas and the impact they have on an audience.</a:t>
            </a:r>
          </a:p>
          <a:p>
            <a:pPr marL="228600" indent="-228600">
              <a:buChar char="•"/>
            </a:pPr>
            <a:r>
              <a:rPr lang="en-US" sz="800" dirty="0">
                <a:solidFill>
                  <a:schemeClr val="tx1"/>
                </a:solidFill>
                <a:latin typeface="Arial"/>
                <a:cs typeface="Arial"/>
              </a:rPr>
              <a:t>I can give and consider constructive feedback about my own creative work and that of others, reflecting on it and making improvements where necessary.</a:t>
            </a:r>
          </a:p>
          <a:p>
            <a:pPr marL="228600" indent="-228600">
              <a:buChar char="•"/>
            </a:pPr>
            <a:r>
              <a:rPr lang="en-US" sz="800" dirty="0">
                <a:solidFill>
                  <a:schemeClr val="tx1"/>
                </a:solidFill>
                <a:latin typeface="Arial"/>
                <a:cs typeface="Arial"/>
              </a:rPr>
              <a:t>I can apply knowledge and understanding of context, and make connections between my own creative work and creative work by other people and from other places and times.</a:t>
            </a:r>
          </a:p>
          <a:p>
            <a:pPr marL="228600" indent="-228600">
              <a:buChar char="•"/>
            </a:pPr>
            <a:r>
              <a:rPr lang="en-US" sz="800" dirty="0">
                <a:solidFill>
                  <a:schemeClr val="tx1"/>
                </a:solidFill>
                <a:latin typeface="Arial"/>
                <a:cs typeface="Arial"/>
              </a:rPr>
              <a:t>I can reflect upon how artists have achieved effects or communicated moods, emotions and ideas in their work.</a:t>
            </a:r>
          </a:p>
          <a:p>
            <a:pPr marL="228600" indent="-228600">
              <a:buChar char="•"/>
            </a:pPr>
            <a:r>
              <a:rPr lang="en-US" sz="800" dirty="0">
                <a:solidFill>
                  <a:schemeClr val="tx1"/>
                </a:solidFill>
                <a:latin typeface="Arial"/>
                <a:cs typeface="Arial"/>
              </a:rPr>
              <a:t>I can combine my knowledge, experience and understanding to plan and communicate my creative work for a range of different audiences, purposes and outcomes.</a:t>
            </a:r>
          </a:p>
          <a:p>
            <a:pPr marL="228600" indent="-228600">
              <a:buChar char="•"/>
            </a:pPr>
            <a:r>
              <a:rPr lang="en-US" sz="800" dirty="0">
                <a:solidFill>
                  <a:schemeClr val="tx1"/>
                </a:solidFill>
                <a:latin typeface="Arial"/>
                <a:cs typeface="Arial"/>
              </a:rPr>
              <a:t>I can draw upon my familiarity with a range of discipline-specific techniques in my creative work.</a:t>
            </a:r>
          </a:p>
          <a:p>
            <a:pPr marL="228600" indent="-228600">
              <a:buChar char="•"/>
            </a:pPr>
            <a:r>
              <a:rPr lang="en-US" sz="800" dirty="0">
                <a:solidFill>
                  <a:schemeClr val="tx1"/>
                </a:solidFill>
                <a:latin typeface="Arial"/>
                <a:cs typeface="Arial"/>
              </a:rPr>
              <a:t>I can draw upon my design knowledge and make connections with greater independence to modify and develop my creative designs.</a:t>
            </a:r>
          </a:p>
          <a:p>
            <a:pPr marL="228600" indent="-228600">
              <a:buChar char="•"/>
            </a:pPr>
            <a:r>
              <a:rPr lang="en-US" sz="800" dirty="0">
                <a:solidFill>
                  <a:schemeClr val="tx1"/>
                </a:solidFill>
                <a:latin typeface="Arial"/>
                <a:cs typeface="Arial"/>
              </a:rPr>
              <a:t>I can perform, produce, design, exhibit and share my creative work in formal and non-formal contexts, considering the impact of my creative work on the audience.</a:t>
            </a:r>
          </a:p>
          <a:p>
            <a:pPr marL="228600" indent="-228600">
              <a:buChar char="•"/>
            </a:pPr>
            <a:r>
              <a:rPr lang="en-US" sz="800" dirty="0">
                <a:solidFill>
                  <a:schemeClr val="tx1"/>
                </a:solidFill>
                <a:latin typeface="Arial"/>
                <a:cs typeface="Arial"/>
              </a:rPr>
              <a:t>I can identify and respond creatively to challenges with resilience and flexibility.</a:t>
            </a:r>
          </a:p>
          <a:p>
            <a:pPr marL="228600" indent="-228600">
              <a:buChar char="•"/>
            </a:pPr>
            <a:r>
              <a:rPr lang="en-US" sz="800" dirty="0">
                <a:solidFill>
                  <a:schemeClr val="tx1"/>
                </a:solidFill>
                <a:latin typeface="Arial"/>
                <a:cs typeface="Arial"/>
              </a:rPr>
              <a:t>I can safely choose and use the correct creative tools and materials with some consideration for others.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xfrm>
            <a:off x="3741259" y="897488"/>
            <a:ext cx="3229508" cy="410400"/>
          </a:xfrm>
          <a:solidFill>
            <a:srgbClr val="ED5A3E"/>
          </a:solidFill>
        </p:spPr>
        <p:txBody>
          <a:bodyPr/>
          <a:lstStyle/>
          <a:p>
            <a:r>
              <a:rPr lang="en-US" sz="1400">
                <a:latin typeface="Arial"/>
                <a:cs typeface="Arial"/>
              </a:rPr>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359015"/>
            <a:ext cx="3229200" cy="6123847"/>
          </a:xfrm>
        </p:spPr>
        <p:txBody>
          <a:bodyPr lIns="180000" tIns="180000" rIns="180000" bIns="180000" anchor="t">
            <a:normAutofit/>
          </a:bodyPr>
          <a:lstStyle/>
          <a:p>
            <a:pPr marL="171450" indent="-171450">
              <a:buFont typeface="Arial" panose="020B0604020202020204" pitchFamily="34" charset="0"/>
              <a:buChar char="•"/>
            </a:pPr>
            <a:r>
              <a:rPr lang="en-US" sz="800" dirty="0">
                <a:solidFill>
                  <a:schemeClr val="tx1"/>
                </a:solidFill>
                <a:latin typeface="Arial"/>
                <a:cs typeface="Arial"/>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171450" indent="-171450">
              <a:buFont typeface="Arial" panose="020B0604020202020204" pitchFamily="34" charset="0"/>
              <a:buChar char="•"/>
            </a:pPr>
            <a:r>
              <a:rPr lang="en-US" sz="800" dirty="0">
                <a:solidFill>
                  <a:schemeClr val="tx1"/>
                </a:solidFill>
                <a:latin typeface="Arial"/>
                <a:cs typeface="Arial"/>
              </a:rPr>
              <a:t>I can explore creative work, understanding the personal, social, cultural and historical context, including the conventions of the period in which it was created.</a:t>
            </a:r>
          </a:p>
          <a:p>
            <a:pPr marL="171450" indent="-171450">
              <a:buFont typeface="Arial" panose="020B0604020202020204" pitchFamily="34" charset="0"/>
              <a:buChar char="•"/>
            </a:pPr>
            <a:r>
              <a:rPr lang="en-US" sz="800" dirty="0">
                <a:solidFill>
                  <a:schemeClr val="tx1"/>
                </a:solidFill>
                <a:latin typeface="Arial"/>
                <a:cs typeface="Arial"/>
              </a:rPr>
              <a:t>I can investigate and understand how meaning is communicated through the ideas of other artists and performers.</a:t>
            </a:r>
          </a:p>
          <a:p>
            <a:pPr marL="171450" indent="-171450">
              <a:buFont typeface="Arial" panose="020B0604020202020204" pitchFamily="34" charset="0"/>
              <a:buChar char="•"/>
            </a:pPr>
            <a:r>
              <a:rPr lang="en-US" sz="800" dirty="0">
                <a:solidFill>
                  <a:schemeClr val="tx1"/>
                </a:solidFill>
                <a:latin typeface="Arial"/>
                <a:cs typeface="Arial"/>
              </a:rPr>
              <a:t>I can effectively evaluate my own creative work and that of others showing increasing confidence to </a:t>
            </a:r>
            <a:r>
              <a:rPr lang="en-US" sz="800" dirty="0" err="1">
                <a:solidFill>
                  <a:schemeClr val="tx1"/>
                </a:solidFill>
                <a:latin typeface="Arial"/>
                <a:cs typeface="Arial"/>
              </a:rPr>
              <a:t>recognise</a:t>
            </a:r>
            <a:r>
              <a:rPr lang="en-US" sz="800" dirty="0">
                <a:solidFill>
                  <a:schemeClr val="tx1"/>
                </a:solidFill>
                <a:latin typeface="Arial"/>
                <a:cs typeface="Arial"/>
              </a:rPr>
              <a:t> and articulate strengths, and to demonstrate resilience and determination to improve.</a:t>
            </a:r>
          </a:p>
          <a:p>
            <a:pPr marL="171450" indent="-171450">
              <a:buFont typeface="Arial" panose="020B0604020202020204" pitchFamily="34" charset="0"/>
              <a:buChar char="•"/>
            </a:pPr>
            <a:r>
              <a:rPr lang="en-US" sz="800" dirty="0">
                <a:solidFill>
                  <a:schemeClr val="tx1"/>
                </a:solidFill>
                <a:latin typeface="Arial"/>
                <a:cs typeface="Arial"/>
              </a:rPr>
              <a:t>I can apply knowledge and understanding of context when evaluating my own creative work and creative work by other people and from other places and times.</a:t>
            </a:r>
          </a:p>
          <a:p>
            <a:pPr marL="171450" indent="-171450">
              <a:buFont typeface="Arial" panose="020B0604020202020204" pitchFamily="34" charset="0"/>
              <a:buChar char="•"/>
            </a:pPr>
            <a:r>
              <a:rPr lang="en-US" sz="800" dirty="0">
                <a:solidFill>
                  <a:schemeClr val="tx1"/>
                </a:solidFill>
                <a:latin typeface="Arial"/>
                <a:cs typeface="Arial"/>
              </a:rPr>
              <a:t>I can evaluate the effectiveness of a wide range of artistic techniques in producing meaning.</a:t>
            </a:r>
          </a:p>
          <a:p>
            <a:pPr marL="171450" indent="-171450">
              <a:buFont typeface="Arial" panose="020B0604020202020204" pitchFamily="34" charset="0"/>
              <a:buChar char="•"/>
            </a:pPr>
            <a:r>
              <a:rPr lang="en-US" sz="800" dirty="0">
                <a:solidFill>
                  <a:schemeClr val="tx1"/>
                </a:solidFill>
                <a:latin typeface="Arial"/>
                <a:cs typeface="Arial"/>
              </a:rPr>
              <a:t>I can use my experimentation and investigation to manipulate creative work with purpose and intent when communicating my ideas.</a:t>
            </a:r>
          </a:p>
          <a:p>
            <a:pPr marL="171450" indent="-171450">
              <a:buFont typeface="Arial" panose="020B0604020202020204" pitchFamily="34" charset="0"/>
              <a:buChar char="•"/>
            </a:pPr>
            <a:r>
              <a:rPr lang="en-US" sz="800" dirty="0">
                <a:solidFill>
                  <a:schemeClr val="tx1"/>
                </a:solidFill>
                <a:latin typeface="Arial"/>
                <a:cs typeface="Arial"/>
              </a:rPr>
              <a:t>I can apply </a:t>
            </a:r>
            <a:r>
              <a:rPr lang="en-US" sz="800" dirty="0" err="1">
                <a:solidFill>
                  <a:schemeClr val="tx1"/>
                </a:solidFill>
                <a:latin typeface="Arial"/>
                <a:cs typeface="Arial"/>
              </a:rPr>
              <a:t>specialised</a:t>
            </a:r>
            <a:r>
              <a:rPr lang="en-US" sz="800" dirty="0">
                <a:solidFill>
                  <a:schemeClr val="tx1"/>
                </a:solidFill>
                <a:latin typeface="Arial"/>
                <a:cs typeface="Arial"/>
              </a:rPr>
              <a:t> technical skills in my creative work.</a:t>
            </a:r>
          </a:p>
          <a:p>
            <a:pPr marL="171450" indent="-171450">
              <a:buFont typeface="Arial" panose="020B0604020202020204" pitchFamily="34" charset="0"/>
              <a:buChar char="•"/>
            </a:pPr>
            <a:r>
              <a:rPr lang="en-US" sz="800" dirty="0">
                <a:solidFill>
                  <a:schemeClr val="tx1"/>
                </a:solidFill>
                <a:latin typeface="Arial"/>
                <a:cs typeface="Arial"/>
              </a:rPr>
              <a:t>I can purposefully use my design skills and apply a range of solutions to clarify and refine final creative ideas.</a:t>
            </a:r>
          </a:p>
          <a:p>
            <a:pPr marL="171450" indent="-171450">
              <a:buFont typeface="Arial" panose="020B0604020202020204" pitchFamily="34" charset="0"/>
              <a:buChar char="•"/>
            </a:pPr>
            <a:r>
              <a:rPr lang="en-US" sz="800" dirty="0">
                <a:solidFill>
                  <a:schemeClr val="tx1"/>
                </a:solidFill>
                <a:latin typeface="Arial"/>
                <a:cs typeface="Arial"/>
              </a:rPr>
              <a:t>I can perform, produce, design, exhibit and share my creative work showing an awareness of artistic intent and of audience.</a:t>
            </a:r>
          </a:p>
          <a:p>
            <a:pPr marL="171450" indent="-171450">
              <a:buFont typeface="Arial" panose="020B0604020202020204" pitchFamily="34" charset="0"/>
              <a:buChar char="•"/>
            </a:pPr>
            <a:r>
              <a:rPr lang="en-US" sz="800" dirty="0">
                <a:solidFill>
                  <a:schemeClr val="tx1"/>
                </a:solidFill>
                <a:latin typeface="Arial"/>
                <a:cs typeface="Arial"/>
              </a:rPr>
              <a:t>I can draw upon my experiences and knowledge to inform and develop strategies to overcome creative challenges with imagination and resilience.</a:t>
            </a:r>
          </a:p>
          <a:p>
            <a:pPr marL="171450" indent="-171450">
              <a:buFont typeface="Arial" panose="020B0604020202020204" pitchFamily="34" charset="0"/>
              <a:buChar char="•"/>
            </a:pPr>
            <a:r>
              <a:rPr lang="en-US" sz="800" dirty="0">
                <a:solidFill>
                  <a:schemeClr val="tx1"/>
                </a:solidFill>
                <a:latin typeface="Arial"/>
                <a:cs typeface="Arial"/>
              </a:rPr>
              <a:t>I can confidently consider myself, others, audience, participants and matters of intellectual property when creating work.</a:t>
            </a:r>
          </a:p>
          <a:p>
            <a:pPr marL="171450" indent="-171450">
              <a:buFont typeface="Arial" panose="020B0604020202020204" pitchFamily="34" charset="0"/>
              <a:buChar char="•"/>
            </a:pPr>
            <a:endParaRPr lang="en-US" sz="900">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xfrm>
            <a:off x="7138882" y="897488"/>
            <a:ext cx="3229508" cy="410400"/>
          </a:xfrm>
          <a:solidFill>
            <a:srgbClr val="ED5A3E"/>
          </a:solidFill>
        </p:spPr>
        <p:txBody>
          <a:bodyPr/>
          <a:lstStyle/>
          <a:p>
            <a:r>
              <a:rPr lang="en-US" sz="1400">
                <a:latin typeface="Arial"/>
                <a:cs typeface="Arial"/>
              </a:rPr>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latin typeface="Arial"/>
                <a:cs typeface="Arial"/>
              </a:rPr>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000" dirty="0">
                <a:solidFill>
                  <a:schemeClr val="tx1"/>
                </a:solidFill>
                <a:latin typeface="Arial"/>
                <a:ea typeface="Segoe UI"/>
                <a:cs typeface="Arial"/>
              </a:rPr>
              <a:t>Textiles art has already been studied by learners in year 7 when making cardboard cacti models. Learners have</a:t>
            </a:r>
            <a:r>
              <a:rPr lang="en-US" sz="1000" baseline="0" dirty="0">
                <a:solidFill>
                  <a:schemeClr val="tx1"/>
                </a:solidFill>
                <a:latin typeface="Arial"/>
                <a:ea typeface="Segoe UI"/>
                <a:cs typeface="Arial"/>
              </a:rPr>
              <a:t> studied artists and know how to </a:t>
            </a:r>
            <a:r>
              <a:rPr lang="en-US" sz="1000" baseline="0" dirty="0" err="1">
                <a:solidFill>
                  <a:schemeClr val="tx1"/>
                </a:solidFill>
                <a:latin typeface="Arial"/>
                <a:ea typeface="Segoe UI"/>
                <a:cs typeface="Arial"/>
              </a:rPr>
              <a:t>analyse</a:t>
            </a:r>
            <a:r>
              <a:rPr lang="en-US" sz="1000" baseline="0" dirty="0">
                <a:solidFill>
                  <a:schemeClr val="tx1"/>
                </a:solidFill>
                <a:latin typeface="Arial"/>
                <a:ea typeface="Segoe UI"/>
                <a:cs typeface="Arial"/>
              </a:rPr>
              <a:t> the work of an artist.</a:t>
            </a:r>
            <a:r>
              <a:rPr lang="en-US" sz="1000" dirty="0">
                <a:solidFill>
                  <a:schemeClr val="tx1"/>
                </a:solidFill>
                <a:latin typeface="Arial"/>
                <a:ea typeface="Segoe UI"/>
                <a:cs typeface="Arial"/>
              </a:rPr>
              <a:t> </a:t>
            </a:r>
            <a:endParaRPr lang="en-US" sz="1000">
              <a:solidFill>
                <a:schemeClr val="tx1"/>
              </a:solidFill>
              <a:latin typeface="Arial"/>
              <a:ea typeface="Segoe UI"/>
              <a:cs typeface="Arial"/>
            </a:endParaRPr>
          </a:p>
          <a:p>
            <a:r>
              <a:rPr lang="en-US" sz="1000" baseline="0" dirty="0">
                <a:solidFill>
                  <a:schemeClr val="tx1"/>
                </a:solidFill>
                <a:latin typeface="Arial"/>
                <a:ea typeface="Segoe UI"/>
                <a:cs typeface="Arial"/>
              </a:rPr>
              <a:t>Pupils already know how to aesthetically lay out their sketchbook pages, as well as how to correctly complete design ideas.</a:t>
            </a:r>
            <a:r>
              <a:rPr lang="en-US" sz="1000" dirty="0">
                <a:solidFill>
                  <a:schemeClr val="tx1"/>
                </a:solidFill>
                <a:latin typeface="Arial"/>
                <a:ea typeface="Segoe UI"/>
                <a:cs typeface="Arial"/>
              </a:rPr>
              <a:t> </a:t>
            </a:r>
          </a:p>
          <a:p>
            <a:r>
              <a:rPr lang="en-US" sz="1000" baseline="0" dirty="0">
                <a:solidFill>
                  <a:schemeClr val="tx1"/>
                </a:solidFill>
                <a:latin typeface="Arial"/>
                <a:ea typeface="Segoe UI"/>
                <a:cs typeface="Arial"/>
              </a:rPr>
              <a:t>Learners have already used medias such as </a:t>
            </a:r>
            <a:r>
              <a:rPr lang="en-US" sz="1000" baseline="0" dirty="0" err="1">
                <a:solidFill>
                  <a:schemeClr val="tx1"/>
                </a:solidFill>
                <a:latin typeface="Arial"/>
                <a:ea typeface="Segoe UI"/>
                <a:cs typeface="Arial"/>
              </a:rPr>
              <a:t>coloured</a:t>
            </a:r>
            <a:r>
              <a:rPr lang="en-US" sz="1000" baseline="0" dirty="0">
                <a:solidFill>
                  <a:schemeClr val="tx1"/>
                </a:solidFill>
                <a:latin typeface="Arial"/>
                <a:ea typeface="Segoe UI"/>
                <a:cs typeface="Arial"/>
              </a:rPr>
              <a:t> pencils, pens, </a:t>
            </a:r>
            <a:r>
              <a:rPr lang="en-US" sz="1000" baseline="0" dirty="0" err="1">
                <a:solidFill>
                  <a:schemeClr val="tx1"/>
                </a:solidFill>
                <a:latin typeface="Arial"/>
                <a:ea typeface="Segoe UI"/>
                <a:cs typeface="Arial"/>
              </a:rPr>
              <a:t>watercolours</a:t>
            </a:r>
            <a:r>
              <a:rPr lang="en-US" sz="1000" baseline="0" dirty="0">
                <a:solidFill>
                  <a:schemeClr val="tx1"/>
                </a:solidFill>
                <a:latin typeface="Arial"/>
                <a:ea typeface="Segoe UI"/>
                <a:cs typeface="Arial"/>
              </a:rPr>
              <a:t>, acrylic paints and oil pastels.</a:t>
            </a:r>
            <a:endParaRPr lang="en-US" dirty="0">
              <a:solidFill>
                <a:schemeClr val="tx1"/>
              </a:solidFill>
              <a:cs typeface="Arial"/>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latin typeface="Arial"/>
                <a:cs typeface="Arial"/>
              </a:rPr>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solidFill>
                  <a:schemeClr val="tx1"/>
                </a:solidFill>
                <a:latin typeface="Arial"/>
                <a:cs typeface="Arial"/>
              </a:rPr>
              <a:t>Learners will be able to create:</a:t>
            </a:r>
            <a:endParaRPr lang="en-US" sz="900" dirty="0">
              <a:solidFill>
                <a:srgbClr val="000000"/>
              </a:solidFill>
              <a:latin typeface="Arial"/>
              <a:cs typeface="Arial"/>
            </a:endParaRPr>
          </a:p>
          <a:p>
            <a:pPr marL="171450" indent="-171450">
              <a:buFont typeface="Calibri,Sans-Serif"/>
              <a:buChar char="-"/>
            </a:pPr>
            <a:r>
              <a:rPr lang="en-US" sz="900" dirty="0">
                <a:solidFill>
                  <a:schemeClr val="tx1"/>
                </a:solidFill>
                <a:latin typeface="Arial"/>
                <a:cs typeface="Arial"/>
              </a:rPr>
              <a:t>Detailed mind maps linking to home &amp; away</a:t>
            </a:r>
            <a:endParaRPr lang="en-US" sz="900" dirty="0">
              <a:solidFill>
                <a:srgbClr val="000000"/>
              </a:solidFill>
              <a:latin typeface="Arial"/>
              <a:cs typeface="Arial"/>
            </a:endParaRPr>
          </a:p>
          <a:p>
            <a:pPr marL="171450" indent="-171450">
              <a:buFont typeface="Calibri,Sans-Serif"/>
              <a:buChar char="-"/>
            </a:pPr>
            <a:r>
              <a:rPr lang="en-US" sz="900" dirty="0">
                <a:solidFill>
                  <a:schemeClr val="tx1"/>
                </a:solidFill>
                <a:latin typeface="Arial"/>
                <a:cs typeface="Arial"/>
              </a:rPr>
              <a:t>Digital </a:t>
            </a:r>
            <a:r>
              <a:rPr lang="en-US" sz="900" dirty="0" err="1">
                <a:solidFill>
                  <a:schemeClr val="tx1"/>
                </a:solidFill>
                <a:latin typeface="Arial"/>
                <a:cs typeface="Arial"/>
              </a:rPr>
              <a:t>moodboards</a:t>
            </a:r>
            <a:endParaRPr lang="en-US" sz="900" dirty="0">
              <a:solidFill>
                <a:schemeClr val="tx1"/>
              </a:solidFill>
              <a:latin typeface="Arial"/>
              <a:cs typeface="Arial"/>
            </a:endParaRPr>
          </a:p>
          <a:p>
            <a:pPr marL="171450" indent="-171450">
              <a:buFont typeface="Calibri,Sans-Serif"/>
              <a:buChar char="-"/>
            </a:pPr>
            <a:r>
              <a:rPr lang="en-US" sz="900" dirty="0">
                <a:solidFill>
                  <a:schemeClr val="tx1"/>
                </a:solidFill>
                <a:latin typeface="Arial"/>
                <a:cs typeface="Arial"/>
              </a:rPr>
              <a:t>Hand drawn developed </a:t>
            </a:r>
            <a:r>
              <a:rPr lang="en-US" sz="900" dirty="0" err="1">
                <a:solidFill>
                  <a:schemeClr val="tx1"/>
                </a:solidFill>
                <a:latin typeface="Arial"/>
                <a:cs typeface="Arial"/>
              </a:rPr>
              <a:t>moodboards</a:t>
            </a:r>
            <a:endParaRPr lang="en-US" sz="900" dirty="0">
              <a:solidFill>
                <a:schemeClr val="tx1"/>
              </a:solidFill>
              <a:latin typeface="Arial"/>
              <a:cs typeface="Arial"/>
            </a:endParaRPr>
          </a:p>
          <a:p>
            <a:pPr marL="171450" indent="-171450">
              <a:buFont typeface="Calibri,Sans-Serif"/>
              <a:buChar char="-"/>
            </a:pPr>
            <a:r>
              <a:rPr lang="en-US" sz="900" dirty="0">
                <a:solidFill>
                  <a:schemeClr val="tx1"/>
                </a:solidFill>
                <a:latin typeface="Arial"/>
                <a:cs typeface="Arial"/>
              </a:rPr>
              <a:t>Repeat pattern designs</a:t>
            </a:r>
            <a:endParaRPr lang="en-US" sz="900" dirty="0">
              <a:solidFill>
                <a:srgbClr val="000000"/>
              </a:solidFill>
              <a:latin typeface="Arial"/>
              <a:cs typeface="Arial"/>
            </a:endParaRPr>
          </a:p>
          <a:p>
            <a:pPr marL="171450" indent="-171450">
              <a:buFont typeface="Calibri,Sans-Serif"/>
              <a:buChar char="-"/>
            </a:pPr>
            <a:r>
              <a:rPr lang="en-US" sz="900" dirty="0">
                <a:solidFill>
                  <a:schemeClr val="tx1"/>
                </a:solidFill>
                <a:latin typeface="Arial"/>
                <a:cs typeface="Arial"/>
              </a:rPr>
              <a:t>Transferring designs to Photoshop</a:t>
            </a:r>
            <a:endParaRPr lang="en-US" sz="900" dirty="0">
              <a:solidFill>
                <a:srgbClr val="000000"/>
              </a:solidFill>
              <a:latin typeface="Arial"/>
              <a:cs typeface="Arial"/>
            </a:endParaRPr>
          </a:p>
          <a:p>
            <a:pPr marL="171450" indent="-171450">
              <a:buFont typeface="Calibri,Sans-Serif"/>
              <a:buChar char="-"/>
            </a:pPr>
            <a:r>
              <a:rPr lang="en-US" sz="900" dirty="0">
                <a:solidFill>
                  <a:schemeClr val="tx1"/>
                </a:solidFill>
                <a:latin typeface="Arial"/>
                <a:cs typeface="Arial"/>
              </a:rPr>
              <a:t>Heat press transfers</a:t>
            </a:r>
            <a:endParaRPr lang="en-US" sz="900" dirty="0">
              <a:solidFill>
                <a:srgbClr val="000000"/>
              </a:solidFill>
              <a:latin typeface="Arial"/>
              <a:cs typeface="Arial"/>
            </a:endParaRPr>
          </a:p>
          <a:p>
            <a:pPr marL="171450" indent="-171450">
              <a:buFont typeface="Calibri,Sans-Serif"/>
              <a:buChar char="-"/>
            </a:pPr>
            <a:r>
              <a:rPr lang="en-US" sz="900" dirty="0">
                <a:solidFill>
                  <a:schemeClr val="tx1"/>
                </a:solidFill>
                <a:latin typeface="Arial"/>
                <a:cs typeface="Arial"/>
              </a:rPr>
              <a:t>Hand stitching</a:t>
            </a:r>
            <a:endParaRPr lang="en-US" sz="900" dirty="0">
              <a:solidFill>
                <a:srgbClr val="000000"/>
              </a:solidFill>
              <a:latin typeface="Arial"/>
              <a:cs typeface="Arial"/>
            </a:endParaRPr>
          </a:p>
          <a:p>
            <a:pPr marL="171450" indent="-171450">
              <a:buFont typeface="Calibri,Sans-Serif"/>
              <a:buChar char="-"/>
            </a:pPr>
            <a:r>
              <a:rPr lang="en-US" sz="900" dirty="0">
                <a:solidFill>
                  <a:schemeClr val="tx1"/>
                </a:solidFill>
                <a:latin typeface="Arial"/>
                <a:cs typeface="Arial"/>
              </a:rPr>
              <a:t>Machine sewing</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latin typeface="Arial"/>
                <a:cs typeface="Arial"/>
              </a:rPr>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latin typeface="Arial"/>
                <a:cs typeface="Arial"/>
              </a:rPr>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latin typeface="Arial"/>
                <a:cs typeface="Arial"/>
              </a:rPr>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latin typeface="Arial"/>
                <a:cs typeface="Arial"/>
              </a:rPr>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Sans-Serif" panose="020B0604020202020204" pitchFamily="34" charset="0"/>
              <a:buChar char="•"/>
            </a:pPr>
            <a:r>
              <a:rPr lang="en-US" sz="900">
                <a:solidFill>
                  <a:schemeClr val="tx1"/>
                </a:solidFill>
                <a:latin typeface="Arial"/>
                <a:cs typeface="Arial"/>
              </a:rPr>
              <a:t>Teacher Demonstrations</a:t>
            </a:r>
            <a:endParaRPr lang="en-US" sz="900">
              <a:solidFill>
                <a:srgbClr val="000000"/>
              </a:solidFill>
              <a:latin typeface="Arial"/>
              <a:cs typeface="Arial"/>
            </a:endParaRPr>
          </a:p>
          <a:p>
            <a:pPr marL="171450" indent="-171450">
              <a:buFont typeface="Arial,Sans-Serif" panose="020B0604020202020204" pitchFamily="34" charset="0"/>
              <a:buChar char="•"/>
            </a:pPr>
            <a:r>
              <a:rPr lang="en-US" sz="900" dirty="0">
                <a:solidFill>
                  <a:schemeClr val="tx1"/>
                </a:solidFill>
                <a:latin typeface="Arial"/>
                <a:cs typeface="Arial"/>
              </a:rPr>
              <a:t>Pre-Made examples</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solidFill>
                  <a:schemeClr val="tx1"/>
                </a:solidFill>
                <a:latin typeface="Arial"/>
                <a:cs typeface="Arial"/>
              </a:rPr>
              <a:t>Mind maps, </a:t>
            </a:r>
            <a:r>
              <a:rPr lang="en-US" sz="1100" dirty="0" err="1">
                <a:solidFill>
                  <a:schemeClr val="tx1"/>
                </a:solidFill>
                <a:latin typeface="Arial"/>
                <a:cs typeface="Arial"/>
              </a:rPr>
              <a:t>moodboard</a:t>
            </a:r>
            <a:r>
              <a:rPr lang="en-US" sz="1100" dirty="0">
                <a:solidFill>
                  <a:schemeClr val="tx1"/>
                </a:solidFill>
                <a:latin typeface="Arial"/>
                <a:cs typeface="Arial"/>
              </a:rPr>
              <a:t>, digital, home, holidays, away, development, repeat pattern, photoshop, heat press, transfer, stitching, sewing, embroidery, motif, applique.</a:t>
            </a:r>
            <a:endParaRPr lang="en-US" dirty="0">
              <a:solidFill>
                <a:schemeClr val="tx1"/>
              </a:solidFill>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dirty="0">
                <a:solidFill>
                  <a:srgbClr val="000000"/>
                </a:solidFill>
                <a:latin typeface="Arial"/>
                <a:ea typeface="Calibri"/>
                <a:cs typeface="Arial"/>
              </a:rPr>
              <a:t>Modern/Contemporary Arist Research</a:t>
            </a:r>
            <a:endParaRPr lang="en-US" sz="1100" dirty="0">
              <a:solidFill>
                <a:srgbClr val="000000"/>
              </a:solidFill>
              <a:latin typeface="Arial"/>
              <a:ea typeface="Calibri"/>
              <a:cs typeface="Arial"/>
            </a:endParaRPr>
          </a:p>
          <a:p>
            <a:r>
              <a:rPr lang="en-GB" sz="1100" dirty="0">
                <a:solidFill>
                  <a:srgbClr val="000000"/>
                </a:solidFill>
                <a:latin typeface="Arial"/>
                <a:ea typeface="Calibri"/>
                <a:cs typeface="Arial"/>
              </a:rPr>
              <a:t>Numeracy - scale drawings</a:t>
            </a:r>
            <a:endParaRPr lang="en-US" sz="1100" dirty="0">
              <a:solidFill>
                <a:srgbClr val="000000"/>
              </a:solidFill>
              <a:latin typeface="Arial"/>
              <a:ea typeface="Calibri"/>
              <a:cs typeface="Arial"/>
            </a:endParaRPr>
          </a:p>
          <a:p>
            <a:r>
              <a:rPr lang="en-GB" sz="1100" dirty="0">
                <a:solidFill>
                  <a:srgbClr val="000000"/>
                </a:solidFill>
                <a:latin typeface="Arial"/>
                <a:ea typeface="Calibri"/>
                <a:cs typeface="Arial"/>
              </a:rPr>
              <a:t>Oracy - group feedback sessions</a:t>
            </a:r>
            <a:endParaRPr lang="en-GB" dirty="0"/>
          </a:p>
          <a:p>
            <a:endParaRPr lang="en-GB" sz="1100" dirty="0">
              <a:solidFill>
                <a:srgbClr val="000000"/>
              </a:solidFill>
              <a:latin typeface="Arial"/>
              <a:ea typeface="Calibri"/>
              <a:cs typeface="Arial"/>
            </a:endParaRPr>
          </a:p>
          <a:p>
            <a:endParaRPr lang="en-GB" sz="1100">
              <a:solidFill>
                <a:srgbClr val="000000"/>
              </a:solidFill>
              <a:latin typeface="Arial"/>
              <a:ea typeface="Calibri"/>
              <a:cs typeface="Aria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http://purl.org/dc/dcmitype/"/>
    <ds:schemaRef ds:uri="http://schemas.microsoft.com/office/infopath/2007/PartnerControls"/>
    <ds:schemaRef ds:uri="dd53f9ed-aba7-4473-9642-666960874982"/>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c9827502-ad03-49b1-85da-f0239239a6b1"/>
    <ds:schemaRef ds:uri="http://www.w3.org/XML/1998/namespace"/>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938</Words>
  <Application>Microsoft Office PowerPoint</Application>
  <PresentationFormat>Custom</PresentationFormat>
  <Paragraphs>119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Ellen Richards</cp:lastModifiedBy>
  <cp:revision>295</cp:revision>
  <dcterms:created xsi:type="dcterms:W3CDTF">2024-02-26T09:08:58Z</dcterms:created>
  <dcterms:modified xsi:type="dcterms:W3CDTF">2024-07-08T08:07:42Z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