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84D5F-4E04-6B72-18A6-506664286DE6}" v="3" dt="2024-07-08T08:07:41.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4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Arial"/>
                <a:cs typeface="Arial"/>
              </a:rPr>
              <a:t>7</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dirty="0">
                <a:latin typeface="Arial"/>
                <a:cs typeface="Arial"/>
              </a:rPr>
              <a:t>Year Group:</a:t>
            </a:r>
          </a:p>
        </p:txBody>
      </p:sp>
      <p:sp>
        <p:nvSpPr>
          <p:cNvPr id="4" name="Text Placeholder 3"/>
          <p:cNvSpPr>
            <a:spLocks noGrp="1"/>
          </p:cNvSpPr>
          <p:nvPr>
            <p:ph type="body" sz="quarter" idx="39"/>
          </p:nvPr>
        </p:nvSpPr>
        <p:spPr/>
        <p:txBody>
          <a:bodyPr/>
          <a:lstStyle/>
          <a:p>
            <a:r>
              <a:rPr lang="en-GB" dirty="0">
                <a:latin typeface="Arial"/>
                <a:cs typeface="Arial"/>
              </a:rPr>
              <a:t>Textiles</a:t>
            </a:r>
            <a:br>
              <a:rPr lang="en-GB" dirty="0">
                <a:latin typeface="Arial"/>
                <a:cs typeface="Arial"/>
              </a:rPr>
            </a:br>
            <a:r>
              <a:rPr lang="en-GB" sz="1200" dirty="0">
                <a:latin typeface="Arial"/>
                <a:cs typeface="Arial"/>
              </a:rPr>
              <a:t>(ERI)</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dirty="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800" dirty="0">
                <a:solidFill>
                  <a:srgbClr val="000000"/>
                </a:solidFill>
                <a:latin typeface="Calibri"/>
                <a:ea typeface="Calibri"/>
                <a:cs typeface="Times New Roman"/>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1800">
              <a:latin typeface="Calibri"/>
              <a:ea typeface="Calibri"/>
              <a:cs typeface="Calibri"/>
            </a:endParaRPr>
          </a:p>
          <a:p>
            <a:r>
              <a:rPr lang="en-US" sz="1800" dirty="0">
                <a:solidFill>
                  <a:srgbClr val="000000"/>
                </a:solidFill>
                <a:latin typeface="Calibri"/>
                <a:ea typeface="Calibri"/>
                <a:cs typeface="Times New Roman"/>
              </a:rPr>
              <a:t>Looking ahead, we want the department to be a fun and welcoming place where we work collaboratively and connect with different perspectives.</a:t>
            </a:r>
            <a:endParaRPr lang="en-US" sz="1800">
              <a:latin typeface="Calibri"/>
              <a:ea typeface="Calibri"/>
              <a:cs typeface="Calibri"/>
            </a:endParaRPr>
          </a:p>
          <a:p>
            <a:r>
              <a:rPr lang="en-US" sz="1800" dirty="0">
                <a:solidFill>
                  <a:srgbClr val="000000"/>
                </a:solidFill>
                <a:latin typeface="Calibri"/>
                <a:ea typeface="Calibri"/>
                <a:cs typeface="Times New Roman"/>
              </a:rPr>
              <a:t>Through mastering our craft, welcoming everyone, and exploring innovative ways of working, we're moving towards a future where expressive arts play a significant role in creating a vibrant and connected community.</a:t>
            </a:r>
            <a:endParaRPr lang="en-US" sz="1800" dirty="0">
              <a:latin typeface="Calibri"/>
              <a:ea typeface="Calibri"/>
            </a:endParaRPr>
          </a:p>
          <a:p>
            <a:endParaRPr lang="en-US" sz="900" dirty="0">
              <a:latin typeface="Arial"/>
              <a:cs typeface="Arial"/>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000" b="1">
                <a:solidFill>
                  <a:schemeClr val="tx1"/>
                </a:solidFill>
                <a:latin typeface="Arial"/>
                <a:ea typeface="Calibri"/>
                <a:cs typeface="Arial"/>
              </a:rPr>
              <a:t>Ambitious, capable learners ready to learn throughout their lives</a:t>
            </a:r>
            <a:endParaRPr lang="en-GB" sz="100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In this unit, learners will be creating their own patterns to be transferred onto fabrics. They will be sewing, a useful life skill.</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Enterprising, creative contributors, ready to play a full part in life and work</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Learners will be creating their own patterned fabric, inspired by their interests, and what reminds them of home (</a:t>
            </a:r>
            <a:r>
              <a:rPr lang="en-GB" sz="1000" dirty="0" err="1">
                <a:solidFill>
                  <a:schemeClr val="tx1"/>
                </a:solidFill>
                <a:latin typeface="Arial"/>
                <a:ea typeface="Calibri"/>
                <a:cs typeface="Arial"/>
              </a:rPr>
              <a:t>cynefin</a:t>
            </a:r>
            <a:r>
              <a:rPr lang="en-GB" sz="1000" dirty="0">
                <a:solidFill>
                  <a:schemeClr val="tx1"/>
                </a:solidFill>
                <a:latin typeface="Arial"/>
                <a:ea typeface="Calibri"/>
                <a:cs typeface="Arial"/>
              </a:rPr>
              <a:t>) and holidays.</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Ethical, informed citizens of Wales and the world</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Pupils will research destinations they have travelled to, to create motifs based on these locations.</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Healthy, confident individuals, ready to lead fulfilling lives as valued members of society</a:t>
            </a:r>
            <a:endParaRPr lang="en-GB" sz="1000" dirty="0">
              <a:solidFill>
                <a:schemeClr val="tx1"/>
              </a:solidFill>
              <a:latin typeface="Arial"/>
              <a:ea typeface="Calibri"/>
              <a:cs typeface="Arial"/>
            </a:endParaRPr>
          </a:p>
          <a:p>
            <a:pPr marL="171450" indent="-171450">
              <a:buFont typeface="Calibri,Sans-Serif"/>
              <a:buChar char="-"/>
            </a:pPr>
            <a:r>
              <a:rPr lang="en-GB" sz="1000" dirty="0">
                <a:solidFill>
                  <a:schemeClr val="tx1"/>
                </a:solidFill>
                <a:latin typeface="Arial"/>
                <a:cs typeface="Arial"/>
              </a:rPr>
              <a:t>In this unit, learners will collaborate, and give each other positive feedback.</a:t>
            </a:r>
            <a:endParaRPr lang="en-GB" dirty="0">
              <a:solidFill>
                <a:schemeClr val="tx1"/>
              </a:solidFill>
            </a:endParaRPr>
          </a:p>
          <a:p>
            <a:endParaRPr lang="en-GB" sz="1000" b="1" dirty="0">
              <a:solidFill>
                <a:schemeClr val="tx1"/>
              </a:solidFill>
              <a:latin typeface="Arial"/>
              <a:ea typeface="Calibri"/>
              <a:cs typeface="Arial"/>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000" baseline="0" dirty="0">
                <a:solidFill>
                  <a:schemeClr val="tx1"/>
                </a:solidFill>
                <a:latin typeface="Arial"/>
                <a:ea typeface="Segoe UI"/>
                <a:cs typeface="Arial"/>
              </a:rPr>
              <a:t>Collaboration - Learners will need to be able to work well with each other, giving their peers positive feedback.</a:t>
            </a:r>
            <a:r>
              <a:rPr lang="en-US" sz="1000" dirty="0">
                <a:solidFill>
                  <a:schemeClr val="tx1"/>
                </a:solidFill>
                <a:latin typeface="Arial"/>
                <a:ea typeface="Segoe UI"/>
                <a:cs typeface="Arial"/>
              </a:rPr>
              <a:t> </a:t>
            </a:r>
          </a:p>
          <a:p>
            <a:r>
              <a:rPr lang="en-GB" sz="1000" baseline="0" dirty="0">
                <a:solidFill>
                  <a:schemeClr val="tx1"/>
                </a:solidFill>
                <a:latin typeface="Arial"/>
                <a:ea typeface="Segoe UI"/>
                <a:cs typeface="Arial"/>
              </a:rPr>
              <a:t>Evaluation – Pupils will be able to evaluate their own work,</a:t>
            </a:r>
            <a:r>
              <a:rPr lang="en-GB" sz="1000" dirty="0">
                <a:solidFill>
                  <a:schemeClr val="tx1"/>
                </a:solidFill>
                <a:latin typeface="Arial"/>
                <a:ea typeface="Segoe UI"/>
                <a:cs typeface="Arial"/>
              </a:rPr>
              <a:t> </a:t>
            </a:r>
            <a:r>
              <a:rPr lang="en-GB" sz="1000" baseline="0" dirty="0">
                <a:solidFill>
                  <a:schemeClr val="tx1"/>
                </a:solidFill>
                <a:latin typeface="Arial"/>
                <a:ea typeface="Segoe UI"/>
                <a:cs typeface="Arial"/>
              </a:rPr>
              <a:t>ensuring they are achieving the relevant success criteria.</a:t>
            </a:r>
            <a:r>
              <a:rPr lang="en-US" sz="1000" dirty="0">
                <a:solidFill>
                  <a:schemeClr val="tx1"/>
                </a:solidFill>
                <a:latin typeface="Arial"/>
                <a:ea typeface="Segoe UI"/>
                <a:cs typeface="Arial"/>
              </a:rPr>
              <a:t> </a:t>
            </a:r>
          </a:p>
          <a:p>
            <a:r>
              <a:rPr lang="en-GB" sz="1000" baseline="0" dirty="0">
                <a:solidFill>
                  <a:schemeClr val="tx1"/>
                </a:solidFill>
                <a:latin typeface="Arial"/>
                <a:ea typeface="Segoe UI"/>
                <a:cs typeface="Arial"/>
              </a:rPr>
              <a:t>Experimenting with styles of artists – Learners will study</a:t>
            </a:r>
            <a:r>
              <a:rPr lang="en-GB" sz="1000" dirty="0">
                <a:solidFill>
                  <a:schemeClr val="tx1"/>
                </a:solidFill>
                <a:latin typeface="Arial"/>
                <a:ea typeface="Segoe UI"/>
                <a:cs typeface="Arial"/>
              </a:rPr>
              <a:t> various textile artists</a:t>
            </a:r>
            <a:r>
              <a:rPr lang="en-GB" sz="1000" baseline="0" dirty="0">
                <a:solidFill>
                  <a:schemeClr val="tx1"/>
                </a:solidFill>
                <a:latin typeface="Arial"/>
                <a:ea typeface="Segoe UI"/>
                <a:cs typeface="Arial"/>
              </a:rPr>
              <a:t>, and experiment with </a:t>
            </a:r>
            <a:r>
              <a:rPr lang="en-GB" sz="1000" dirty="0">
                <a:solidFill>
                  <a:schemeClr val="tx1"/>
                </a:solidFill>
                <a:latin typeface="Arial"/>
                <a:ea typeface="Segoe UI"/>
                <a:cs typeface="Arial"/>
              </a:rPr>
              <a:t>different types of stitches</a:t>
            </a:r>
            <a:r>
              <a:rPr lang="en-GB" sz="1000" baseline="0" dirty="0">
                <a:solidFill>
                  <a:schemeClr val="tx1"/>
                </a:solidFill>
                <a:latin typeface="Arial"/>
                <a:ea typeface="Segoe UI"/>
                <a:cs typeface="Arial"/>
              </a:rPr>
              <a:t>.</a:t>
            </a:r>
            <a:r>
              <a:rPr lang="en-GB" sz="1000" dirty="0">
                <a:solidFill>
                  <a:schemeClr val="tx1"/>
                </a:solidFill>
                <a:latin typeface="Arial"/>
                <a:ea typeface="Segoe UI"/>
                <a:cs typeface="Arial"/>
              </a:rPr>
              <a:t> </a:t>
            </a:r>
            <a:r>
              <a:rPr lang="en-US" sz="1000" dirty="0">
                <a:solidFill>
                  <a:schemeClr val="tx1"/>
                </a:solidFill>
                <a:latin typeface="Arial"/>
                <a:ea typeface="Segoe UI"/>
                <a:cs typeface="Arial"/>
              </a:rPr>
              <a:t> </a:t>
            </a:r>
          </a:p>
          <a:p>
            <a:r>
              <a:rPr lang="en-GB" sz="1000" baseline="0" dirty="0">
                <a:solidFill>
                  <a:schemeClr val="tx1"/>
                </a:solidFill>
                <a:latin typeface="Arial"/>
                <a:ea typeface="Segoe UI"/>
                <a:cs typeface="Arial"/>
              </a:rPr>
              <a:t>Research – Pupils will </a:t>
            </a:r>
            <a:r>
              <a:rPr lang="en-GB" sz="1000" dirty="0">
                <a:solidFill>
                  <a:schemeClr val="tx1"/>
                </a:solidFill>
                <a:latin typeface="Arial"/>
                <a:ea typeface="Segoe UI"/>
                <a:cs typeface="Arial"/>
              </a:rPr>
              <a:t>research destinations they have travelled to</a:t>
            </a:r>
            <a:r>
              <a:rPr lang="en-GB" sz="1000" baseline="0" dirty="0">
                <a:solidFill>
                  <a:schemeClr val="tx1"/>
                </a:solidFill>
                <a:latin typeface="Arial"/>
                <a:ea typeface="Segoe UI"/>
                <a:cs typeface="Arial"/>
              </a:rPr>
              <a:t>, </a:t>
            </a:r>
            <a:r>
              <a:rPr lang="en-GB" sz="1000" dirty="0">
                <a:solidFill>
                  <a:schemeClr val="tx1"/>
                </a:solidFill>
                <a:latin typeface="Arial"/>
                <a:ea typeface="Segoe UI"/>
                <a:cs typeface="Arial"/>
              </a:rPr>
              <a:t>to create motifs based on these locations</a:t>
            </a:r>
            <a:r>
              <a:rPr lang="en-GB" sz="1000" baseline="0" dirty="0">
                <a:solidFill>
                  <a:schemeClr val="tx1"/>
                </a:solidFill>
                <a:latin typeface="Arial"/>
                <a:ea typeface="Segoe UI"/>
                <a:cs typeface="Arial"/>
              </a:rPr>
              <a:t>.</a:t>
            </a:r>
            <a:endParaRPr lang="en-US" sz="1000" dirty="0">
              <a:solidFill>
                <a:schemeClr val="tx1"/>
              </a:solidFill>
              <a:latin typeface="Arial"/>
              <a:ea typeface="Segoe UI"/>
              <a:cs typeface="Arial"/>
            </a:endParaRPr>
          </a:p>
          <a:p>
            <a:r>
              <a:rPr lang="en-GB" sz="1000" baseline="0" dirty="0">
                <a:solidFill>
                  <a:schemeClr val="tx1"/>
                </a:solidFill>
                <a:latin typeface="Arial"/>
                <a:ea typeface="Segoe UI"/>
                <a:cs typeface="Arial"/>
              </a:rPr>
              <a:t>Subject based terms – Keywords will be consistently referred to, especially during oracy tasks.</a:t>
            </a:r>
            <a:r>
              <a:rPr lang="en-US" sz="1000" dirty="0">
                <a:solidFill>
                  <a:schemeClr val="tx1"/>
                </a:solidFill>
                <a:latin typeface="Arial"/>
                <a:ea typeface="Segoe UI"/>
                <a:cs typeface="Arial"/>
              </a:rPr>
              <a:t> </a:t>
            </a:r>
          </a:p>
          <a:p>
            <a:r>
              <a:rPr lang="en-GB" sz="1000" baseline="0" dirty="0">
                <a:solidFill>
                  <a:schemeClr val="tx1"/>
                </a:solidFill>
                <a:latin typeface="Arial"/>
                <a:ea typeface="Segoe UI"/>
                <a:cs typeface="Arial"/>
              </a:rPr>
              <a:t>Use of subject based equipment and skills – All learners will be able to experiment with various medias linking to the </a:t>
            </a:r>
            <a:r>
              <a:rPr lang="en-GB" sz="1000" dirty="0">
                <a:solidFill>
                  <a:schemeClr val="tx1"/>
                </a:solidFill>
                <a:latin typeface="Arial"/>
                <a:ea typeface="Segoe UI"/>
                <a:cs typeface="Arial"/>
              </a:rPr>
              <a:t>textiles</a:t>
            </a:r>
            <a:r>
              <a:rPr lang="en-GB" sz="1000" baseline="0" dirty="0">
                <a:solidFill>
                  <a:schemeClr val="tx1"/>
                </a:solidFill>
                <a:latin typeface="Arial"/>
                <a:ea typeface="Segoe UI"/>
                <a:cs typeface="Arial"/>
              </a:rPr>
              <a:t> topic.</a:t>
            </a:r>
            <a:endParaRPr lang="en-GB" dirty="0">
              <a:solidFill>
                <a:schemeClr val="tx1"/>
              </a:solidFil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Arial"/>
              <a:ea typeface="Calibri"/>
              <a:cs typeface="Arial"/>
            </a:endParaRPr>
          </a:p>
          <a:p>
            <a:r>
              <a:rPr lang="en-GB" sz="1100" dirty="0">
                <a:latin typeface="Arial"/>
                <a:ea typeface="Calibri"/>
                <a:cs typeface="Arial"/>
              </a:rPr>
              <a:t>Core:1, 2, 3, 5, 6, 7, 9, 10, 12</a:t>
            </a:r>
            <a:endParaRPr lang="en-US" sz="1100" dirty="0">
              <a:latin typeface="Arial"/>
              <a:ea typeface="Calibri"/>
              <a:cs typeface="Arial"/>
            </a:endParaRPr>
          </a:p>
          <a:p>
            <a:r>
              <a:rPr lang="en-GB" sz="1100" dirty="0">
                <a:latin typeface="Arial"/>
                <a:ea typeface="Calibri"/>
                <a:cs typeface="Arial"/>
              </a:rPr>
              <a:t>Unit: 4, 11</a:t>
            </a:r>
            <a:endParaRPr lang="en-US" sz="1100" dirty="0">
              <a:latin typeface="Arial"/>
              <a:ea typeface="Calibri"/>
              <a:cs typeface="Arial"/>
            </a:endParaRPr>
          </a:p>
          <a:p>
            <a:endParaRPr lang="en-US" sz="9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0" name="Table 9">
            <a:extLst>
              <a:ext uri="{FF2B5EF4-FFF2-40B4-BE49-F238E27FC236}">
                <a16:creationId xmlns:a16="http://schemas.microsoft.com/office/drawing/2014/main" id="{B4B81D44-A679-53CC-A553-85B81745C7DA}"/>
              </a:ext>
            </a:extLst>
          </p:cNvPr>
          <p:cNvGraphicFramePr>
            <a:graphicFrameLocks noGrp="1"/>
          </p:cNvGraphicFramePr>
          <p:nvPr>
            <p:extLst>
              <p:ext uri="{D42A27DB-BD31-4B8C-83A1-F6EECF244321}">
                <p14:modId xmlns:p14="http://schemas.microsoft.com/office/powerpoint/2010/main" val="4181835689"/>
              </p:ext>
            </p:extLst>
          </p:nvPr>
        </p:nvGraphicFramePr>
        <p:xfrm>
          <a:off x="346282" y="4347405"/>
          <a:ext cx="4920072" cy="2869369"/>
        </p:xfrm>
        <a:graphic>
          <a:graphicData uri="http://schemas.openxmlformats.org/drawingml/2006/table">
            <a:tbl>
              <a:tblPr bandRow="1">
                <a:tableStyleId>{5C22544A-7EE6-4342-B048-85BDC9FD1C3A}</a:tableStyleId>
              </a:tblPr>
              <a:tblGrid>
                <a:gridCol w="1287932">
                  <a:extLst>
                    <a:ext uri="{9D8B030D-6E8A-4147-A177-3AD203B41FA5}">
                      <a16:colId xmlns:a16="http://schemas.microsoft.com/office/drawing/2014/main" val="1060344232"/>
                    </a:ext>
                  </a:extLst>
                </a:gridCol>
                <a:gridCol w="3632140">
                  <a:extLst>
                    <a:ext uri="{9D8B030D-6E8A-4147-A177-3AD203B41FA5}">
                      <a16:colId xmlns:a16="http://schemas.microsoft.com/office/drawing/2014/main" val="2576490598"/>
                    </a:ext>
                  </a:extLst>
                </a:gridCol>
              </a:tblGrid>
              <a:tr h="1568768">
                <a:tc>
                  <a:txBody>
                    <a:bodyPr/>
                    <a:lstStyle/>
                    <a:p>
                      <a:pPr algn="l" rtl="0" fontAlgn="base"/>
                      <a:r>
                        <a:rPr lang="en-GB" sz="1100" b="0" i="0">
                          <a:solidFill>
                            <a:srgbClr val="000000"/>
                          </a:solidFill>
                          <a:effectLst/>
                          <a:latin typeface="Arial" panose="020B0604020202020204" pitchFamily="34" charset="0"/>
                        </a:rPr>
                        <a:t>How will you support the development of literacy in this unit? </a:t>
                      </a:r>
                      <a:endParaRPr lang="en-GB" b="0" i="0">
                        <a:solidFill>
                          <a:srgbClr val="000000"/>
                        </a:solidFill>
                        <a:effectLst/>
                      </a:endParaRPr>
                    </a:p>
                  </a:txBody>
                  <a:tcPr marL="47358" marR="47358" marT="32471" marB="3247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r>
                        <a:rPr lang="en-GB" sz="1100" b="0" i="0">
                          <a:solidFill>
                            <a:srgbClr val="000000"/>
                          </a:solidFill>
                          <a:effectLst/>
                          <a:latin typeface="Arial" panose="020B0604020202020204" pitchFamily="34" charset="0"/>
                        </a:rPr>
                        <a:t>Key words vocabulary, scanning, reading text. </a:t>
                      </a:r>
                      <a:endParaRPr lang="en-GB" b="0" i="0">
                        <a:solidFill>
                          <a:srgbClr val="000000"/>
                        </a:solidFill>
                        <a:effectLst/>
                      </a:endParaRPr>
                    </a:p>
                    <a:p>
                      <a:pPr algn="l" rtl="0" fontAlgn="base"/>
                      <a:r>
                        <a:rPr lang="en-GB" sz="1100" b="0" i="0">
                          <a:solidFill>
                            <a:srgbClr val="000000"/>
                          </a:solidFill>
                          <a:effectLst/>
                          <a:latin typeface="Arial" panose="020B0604020202020204" pitchFamily="34" charset="0"/>
                        </a:rPr>
                        <a:t>Learners will be completing artist research, studying the work of various textile artists, they will need to write about their work. Prompt sentences will be given.</a:t>
                      </a:r>
                      <a:endParaRPr lang="en-GB" b="0" i="0">
                        <a:solidFill>
                          <a:srgbClr val="000000"/>
                        </a:solidFill>
                        <a:effectLst/>
                      </a:endParaRPr>
                    </a:p>
                  </a:txBody>
                  <a:tcPr marL="47358" marR="47358" marT="32471" marB="3247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891644016"/>
                  </a:ext>
                </a:extLst>
              </a:tr>
              <a:tr h="1300601">
                <a:tc>
                  <a:txBody>
                    <a:bodyPr/>
                    <a:lstStyle/>
                    <a:p>
                      <a:pPr algn="l" rtl="0" fontAlgn="base"/>
                      <a:r>
                        <a:rPr lang="en-GB" sz="1100" b="0" i="0">
                          <a:solidFill>
                            <a:srgbClr val="000000"/>
                          </a:solidFill>
                          <a:effectLst/>
                          <a:latin typeface="Arial" panose="020B0604020202020204" pitchFamily="34" charset="0"/>
                        </a:rPr>
                        <a:t>How will you support the development of numeracy in this unit? </a:t>
                      </a:r>
                      <a:endParaRPr lang="en-GB" b="0" i="0">
                        <a:solidFill>
                          <a:srgbClr val="000000"/>
                        </a:solidFill>
                        <a:effectLst/>
                      </a:endParaRPr>
                    </a:p>
                  </a:txBody>
                  <a:tcPr marL="47358" marR="47358" marT="32471" marB="3247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tc>
                  <a:txBody>
                    <a:bodyPr/>
                    <a:lstStyle/>
                    <a:p>
                      <a:pPr algn="l" rtl="0" fontAlgn="base"/>
                      <a:r>
                        <a:rPr lang="en-GB" sz="1100" b="0" i="0">
                          <a:solidFill>
                            <a:srgbClr val="000000"/>
                          </a:solidFill>
                          <a:effectLst/>
                          <a:latin typeface="Arial" panose="020B0604020202020204" pitchFamily="34" charset="0"/>
                        </a:rPr>
                        <a:t>Providing context for concepts such as shape, scale, spatial awareness and measurements. </a:t>
                      </a:r>
                      <a:endParaRPr lang="en-GB" b="0" i="0">
                        <a:solidFill>
                          <a:srgbClr val="000000"/>
                        </a:solidFill>
                        <a:effectLst/>
                      </a:endParaRPr>
                    </a:p>
                    <a:p>
                      <a:pPr algn="l" rtl="0" fontAlgn="base"/>
                      <a:r>
                        <a:rPr lang="en-GB" sz="1100" b="0" i="0">
                          <a:solidFill>
                            <a:srgbClr val="000000"/>
                          </a:solidFill>
                          <a:effectLst/>
                          <a:latin typeface="Arial" panose="020B0604020202020204" pitchFamily="34" charset="0"/>
                        </a:rPr>
                        <a:t>Pupils will need to plan their final designs, including the scale, before making them.</a:t>
                      </a:r>
                      <a:endParaRPr lang="en-GB" b="0" i="0">
                        <a:solidFill>
                          <a:srgbClr val="000000"/>
                        </a:solidFill>
                        <a:effectLst/>
                      </a:endParaRPr>
                    </a:p>
                  </a:txBody>
                  <a:tcPr marL="47358" marR="47358" marT="32471" marB="32471">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FFFFF"/>
                    </a:solidFill>
                  </a:tcPr>
                </a:tc>
                <a:extLst>
                  <a:ext uri="{0D108BD9-81ED-4DB2-BD59-A6C34878D82A}">
                    <a16:rowId xmlns:a16="http://schemas.microsoft.com/office/drawing/2014/main" val="3111950378"/>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800" dirty="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sz="800" dirty="0">
              <a:latin typeface="Arial"/>
              <a:cs typeface="Arial"/>
            </a:endParaRPr>
          </a:p>
          <a:p>
            <a:endParaRPr lang="en-US" sz="800" dirty="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latin typeface="Arial"/>
                <a:cs typeface="Arial"/>
              </a:rPr>
              <a:t>Increasing effectiveness as a learner</a:t>
            </a:r>
            <a:endParaRPr lang="en-US" sz="1050">
              <a:latin typeface="Arial"/>
              <a:cs typeface="Arial"/>
            </a:endParaRP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800" dirty="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latin typeface="Arial"/>
                <a:cs typeface="Arial"/>
              </a:rPr>
              <a:t>Increasing breadth and depth of knowledge</a:t>
            </a:r>
            <a:endParaRPr lang="en-US" sz="105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800" dirty="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dirty="0" err="1">
                <a:solidFill>
                  <a:schemeClr val="tx1"/>
                </a:solidFill>
                <a:latin typeface="Arial"/>
                <a:cs typeface="Arial"/>
              </a:rPr>
              <a:t>characterised</a:t>
            </a:r>
            <a:r>
              <a:rPr lang="en-US" sz="800" dirty="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latin typeface="Arial"/>
                <a:cs typeface="Arial"/>
              </a:rPr>
              <a:t>Deepening understanding of the ideas and disciplines within Areas</a:t>
            </a:r>
            <a:endParaRPr lang="en-US" sz="105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800" dirty="0">
                <a:solidFill>
                  <a:srgbClr val="1F1F1F"/>
                </a:solidFill>
                <a:latin typeface="Arial"/>
                <a:cs typeface="Arial"/>
              </a:rPr>
              <a:t>Levels of control, accuracy and fluency in using a range of arts' skills will grow as learners progress. For example, in early stage learning this might be </a:t>
            </a:r>
            <a:r>
              <a:rPr lang="en-US" sz="800" dirty="0" err="1">
                <a:solidFill>
                  <a:srgbClr val="1F1F1F"/>
                </a:solidFill>
                <a:latin typeface="Arial"/>
                <a:cs typeface="Arial"/>
              </a:rPr>
              <a:t>characterised</a:t>
            </a:r>
            <a:r>
              <a:rPr lang="en-US" sz="800" dirty="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a:latin typeface="Arial"/>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latin typeface="Arial"/>
                <a:cs typeface="Arial"/>
              </a:rPr>
              <a:t>Refinement and growing sophistication in the use and application of skills</a:t>
            </a:r>
            <a:endParaRPr lang="en-US" sz="105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dirty="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dirty="0" err="1">
                <a:solidFill>
                  <a:srgbClr val="1F1F1F"/>
                </a:solidFill>
                <a:latin typeface="Arial"/>
                <a:cs typeface="Arial"/>
              </a:rPr>
              <a:t>characterised</a:t>
            </a:r>
            <a:r>
              <a:rPr lang="en-US" sz="800" dirty="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a:latin typeface="Arial"/>
              <a:cs typeface="Aria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latin typeface="Arial"/>
                <a:cs typeface="Arial"/>
              </a:rPr>
              <a:t>Making connections and transferring learning into new contexts</a:t>
            </a:r>
            <a:endParaRPr lang="en-US" sz="70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dirty="0">
                <a:solidFill>
                  <a:schemeClr val="tx1"/>
                </a:solidFill>
                <a:latin typeface="Arial"/>
                <a:cs typeface="Arial"/>
              </a:rPr>
              <a:t>I can explore how and why creative work is made by asking questions and developing my own answers.</a:t>
            </a:r>
          </a:p>
          <a:p>
            <a:pPr marL="228600" indent="-228600">
              <a:buChar char="•"/>
            </a:pPr>
            <a:r>
              <a:rPr lang="en-US" sz="800" dirty="0">
                <a:solidFill>
                  <a:schemeClr val="tx1"/>
                </a:solidFill>
                <a:latin typeface="Arial"/>
                <a:cs typeface="Arial"/>
              </a:rPr>
              <a:t>I can explore and describe how artists and creative work communicate mood, feelings and ideas.</a:t>
            </a:r>
          </a:p>
          <a:p>
            <a:pPr marL="228600" indent="-228600">
              <a:buChar char="•"/>
            </a:pPr>
            <a:r>
              <a:rPr lang="en-US" sz="800" dirty="0">
                <a:solidFill>
                  <a:schemeClr val="tx1"/>
                </a:solidFill>
                <a:latin typeface="Arial"/>
                <a:cs typeface="Arial"/>
              </a:rPr>
              <a:t>I can give and accept feedback as both artist and audience.</a:t>
            </a:r>
          </a:p>
          <a:p>
            <a:pPr marL="228600" indent="-228600">
              <a:buChar char="•"/>
            </a:pPr>
            <a:r>
              <a:rPr lang="en-US" sz="800" dirty="0">
                <a:solidFill>
                  <a:schemeClr val="tx1"/>
                </a:solidFill>
                <a:latin typeface="Arial"/>
                <a:cs typeface="Arial"/>
              </a:rPr>
              <a:t>I can compare my own creative work to creative work by other people and from other places and times.</a:t>
            </a:r>
          </a:p>
          <a:p>
            <a:pPr marL="228600" indent="-228600">
              <a:buChar char="•"/>
            </a:pPr>
            <a:r>
              <a:rPr lang="en-US" sz="800" dirty="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dirty="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dirty="0">
                <a:solidFill>
                  <a:schemeClr val="tx1"/>
                </a:solidFill>
                <a:latin typeface="Arial"/>
                <a:cs typeface="Arial"/>
              </a:rPr>
              <a:t>I am beginning to apply techniques in my creative work with guidance and direction.</a:t>
            </a:r>
          </a:p>
          <a:p>
            <a:pPr marL="228600" indent="-228600">
              <a:buChar char="•"/>
            </a:pPr>
            <a:r>
              <a:rPr lang="en-US" sz="800" dirty="0">
                <a:solidFill>
                  <a:schemeClr val="tx1"/>
                </a:solidFill>
                <a:latin typeface="Arial"/>
                <a:cs typeface="Arial"/>
              </a:rPr>
              <a:t>I can create my own designs and work collaboratively with others to develop creative ideas.</a:t>
            </a:r>
          </a:p>
          <a:p>
            <a:pPr marL="228600" indent="-228600">
              <a:buChar char="•"/>
            </a:pPr>
            <a:r>
              <a:rPr lang="en-US" sz="800" dirty="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dirty="0">
                <a:solidFill>
                  <a:schemeClr val="tx1"/>
                </a:solidFill>
                <a:latin typeface="Arial"/>
                <a:cs typeface="Arial"/>
              </a:rPr>
              <a:t>I am beginning to demonstrate resilience and flexibility in approaching creative challenges.</a:t>
            </a:r>
          </a:p>
          <a:p>
            <a:pPr marL="228600" indent="-228600">
              <a:buChar char="•"/>
            </a:pPr>
            <a:r>
              <a:rPr lang="en-US" sz="800" dirty="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dirty="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dirty="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dirty="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dirty="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dirty="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dirty="0">
                <a:solidFill>
                  <a:schemeClr val="tx1"/>
                </a:solidFill>
                <a:latin typeface="Arial"/>
                <a:cs typeface="Arial"/>
              </a:rPr>
              <a:t>I can reflect upon how artists have achieved effects or communicated moods, emotions and ideas in their work.</a:t>
            </a:r>
          </a:p>
          <a:p>
            <a:pPr marL="228600" indent="-228600">
              <a:buChar char="•"/>
            </a:pPr>
            <a:r>
              <a:rPr lang="en-US" sz="800" dirty="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dirty="0">
                <a:solidFill>
                  <a:schemeClr val="tx1"/>
                </a:solidFill>
                <a:latin typeface="Arial"/>
                <a:cs typeface="Arial"/>
              </a:rPr>
              <a:t>I can draw upon my familiarity with a range of discipline-specific techniques in my creative work.</a:t>
            </a:r>
          </a:p>
          <a:p>
            <a:pPr marL="228600" indent="-228600">
              <a:buChar char="•"/>
            </a:pPr>
            <a:r>
              <a:rPr lang="en-US" sz="800" dirty="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dirty="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dirty="0">
                <a:solidFill>
                  <a:schemeClr val="tx1"/>
                </a:solidFill>
                <a:latin typeface="Arial"/>
                <a:cs typeface="Arial"/>
              </a:rPr>
              <a:t>I can identify and respond creatively to challenges with resilience and flexibility.</a:t>
            </a:r>
          </a:p>
          <a:p>
            <a:pPr marL="228600" indent="-228600">
              <a:buChar char="•"/>
            </a:pPr>
            <a:r>
              <a:rPr lang="en-US" sz="800" dirty="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dirty="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dirty="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dirty="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dirty="0">
                <a:solidFill>
                  <a:schemeClr val="tx1"/>
                </a:solidFill>
                <a:latin typeface="Arial"/>
                <a:cs typeface="Arial"/>
              </a:rPr>
              <a:t>I can effectively evaluate my own creative work and that of others showing increasing confidence to </a:t>
            </a:r>
            <a:r>
              <a:rPr lang="en-US" sz="800" dirty="0" err="1">
                <a:solidFill>
                  <a:schemeClr val="tx1"/>
                </a:solidFill>
                <a:latin typeface="Arial"/>
                <a:cs typeface="Arial"/>
              </a:rPr>
              <a:t>recognise</a:t>
            </a:r>
            <a:r>
              <a:rPr lang="en-US" sz="800" dirty="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dirty="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dirty="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dirty="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dirty="0">
                <a:solidFill>
                  <a:schemeClr val="tx1"/>
                </a:solidFill>
                <a:latin typeface="Arial"/>
                <a:cs typeface="Arial"/>
              </a:rPr>
              <a:t>I can apply </a:t>
            </a:r>
            <a:r>
              <a:rPr lang="en-US" sz="800" dirty="0" err="1">
                <a:solidFill>
                  <a:schemeClr val="tx1"/>
                </a:solidFill>
                <a:latin typeface="Arial"/>
                <a:cs typeface="Arial"/>
              </a:rPr>
              <a:t>specialised</a:t>
            </a:r>
            <a:r>
              <a:rPr lang="en-US" sz="800" dirty="0">
                <a:solidFill>
                  <a:schemeClr val="tx1"/>
                </a:solidFill>
                <a:latin typeface="Arial"/>
                <a:cs typeface="Arial"/>
              </a:rPr>
              <a:t> technical skills in my creative work.</a:t>
            </a:r>
          </a:p>
          <a:p>
            <a:pPr marL="171450" indent="-171450">
              <a:buFont typeface="Arial" panose="020B0604020202020204" pitchFamily="34" charset="0"/>
              <a:buChar char="•"/>
            </a:pPr>
            <a:r>
              <a:rPr lang="en-US" sz="800" dirty="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dirty="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dirty="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dirty="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000" dirty="0">
                <a:solidFill>
                  <a:schemeClr val="tx1"/>
                </a:solidFill>
                <a:latin typeface="Arial"/>
                <a:ea typeface="Segoe UI"/>
                <a:cs typeface="Arial"/>
              </a:rPr>
              <a:t>Textiles art has already been studied by learners in year 7 when making cardboard cacti models. Learners have</a:t>
            </a:r>
            <a:r>
              <a:rPr lang="en-US" sz="1000" baseline="0" dirty="0">
                <a:solidFill>
                  <a:schemeClr val="tx1"/>
                </a:solidFill>
                <a:latin typeface="Arial"/>
                <a:ea typeface="Segoe UI"/>
                <a:cs typeface="Arial"/>
              </a:rPr>
              <a:t> studied artists and know how to </a:t>
            </a:r>
            <a:r>
              <a:rPr lang="en-US" sz="1000" baseline="0" dirty="0" err="1">
                <a:solidFill>
                  <a:schemeClr val="tx1"/>
                </a:solidFill>
                <a:latin typeface="Arial"/>
                <a:ea typeface="Segoe UI"/>
                <a:cs typeface="Arial"/>
              </a:rPr>
              <a:t>analyse</a:t>
            </a:r>
            <a:r>
              <a:rPr lang="en-US" sz="1000" baseline="0" dirty="0">
                <a:solidFill>
                  <a:schemeClr val="tx1"/>
                </a:solidFill>
                <a:latin typeface="Arial"/>
                <a:ea typeface="Segoe UI"/>
                <a:cs typeface="Arial"/>
              </a:rPr>
              <a:t> the work of an artist.</a:t>
            </a:r>
            <a:r>
              <a:rPr lang="en-US" sz="1000" dirty="0">
                <a:solidFill>
                  <a:schemeClr val="tx1"/>
                </a:solidFill>
                <a:latin typeface="Arial"/>
                <a:ea typeface="Segoe UI"/>
                <a:cs typeface="Arial"/>
              </a:rPr>
              <a:t> </a:t>
            </a:r>
            <a:endParaRPr lang="en-US" sz="1000">
              <a:solidFill>
                <a:schemeClr val="tx1"/>
              </a:solidFill>
              <a:latin typeface="Arial"/>
              <a:ea typeface="Segoe UI"/>
              <a:cs typeface="Arial"/>
            </a:endParaRPr>
          </a:p>
          <a:p>
            <a:r>
              <a:rPr lang="en-US" sz="1000" baseline="0" dirty="0">
                <a:solidFill>
                  <a:schemeClr val="tx1"/>
                </a:solidFill>
                <a:latin typeface="Arial"/>
                <a:ea typeface="Segoe UI"/>
                <a:cs typeface="Arial"/>
              </a:rPr>
              <a:t>Pupils already know how to aesthetically lay out their sketchbook pages, as well as how to correctly complete design ideas.</a:t>
            </a:r>
            <a:r>
              <a:rPr lang="en-US" sz="1000" dirty="0">
                <a:solidFill>
                  <a:schemeClr val="tx1"/>
                </a:solidFill>
                <a:latin typeface="Arial"/>
                <a:ea typeface="Segoe UI"/>
                <a:cs typeface="Arial"/>
              </a:rPr>
              <a:t> </a:t>
            </a:r>
          </a:p>
          <a:p>
            <a:r>
              <a:rPr lang="en-US" sz="1000" baseline="0" dirty="0">
                <a:solidFill>
                  <a:schemeClr val="tx1"/>
                </a:solidFill>
                <a:latin typeface="Arial"/>
                <a:ea typeface="Segoe UI"/>
                <a:cs typeface="Arial"/>
              </a:rPr>
              <a:t>Learners have already used medias such as </a:t>
            </a:r>
            <a:r>
              <a:rPr lang="en-US" sz="1000" baseline="0" dirty="0" err="1">
                <a:solidFill>
                  <a:schemeClr val="tx1"/>
                </a:solidFill>
                <a:latin typeface="Arial"/>
                <a:ea typeface="Segoe UI"/>
                <a:cs typeface="Arial"/>
              </a:rPr>
              <a:t>coloured</a:t>
            </a:r>
            <a:r>
              <a:rPr lang="en-US" sz="1000" baseline="0" dirty="0">
                <a:solidFill>
                  <a:schemeClr val="tx1"/>
                </a:solidFill>
                <a:latin typeface="Arial"/>
                <a:ea typeface="Segoe UI"/>
                <a:cs typeface="Arial"/>
              </a:rPr>
              <a:t> pencils, pens, </a:t>
            </a:r>
            <a:r>
              <a:rPr lang="en-US" sz="1000" baseline="0" dirty="0" err="1">
                <a:solidFill>
                  <a:schemeClr val="tx1"/>
                </a:solidFill>
                <a:latin typeface="Arial"/>
                <a:ea typeface="Segoe UI"/>
                <a:cs typeface="Arial"/>
              </a:rPr>
              <a:t>watercolours</a:t>
            </a:r>
            <a:r>
              <a:rPr lang="en-US" sz="1000" baseline="0" dirty="0">
                <a:solidFill>
                  <a:schemeClr val="tx1"/>
                </a:solidFill>
                <a:latin typeface="Arial"/>
                <a:ea typeface="Segoe UI"/>
                <a:cs typeface="Arial"/>
              </a:rPr>
              <a:t>, acrylic paints and oil pastels.</a:t>
            </a:r>
            <a:endParaRPr lang="en-US" dirty="0">
              <a:solidFill>
                <a:schemeClr val="tx1"/>
              </a:solidFill>
              <a:cs typeface="Arial"/>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solidFill>
                  <a:schemeClr val="tx1"/>
                </a:solidFill>
                <a:latin typeface="Arial"/>
                <a:cs typeface="Arial"/>
              </a:rPr>
              <a:t>Learners will be able to create:</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Detailed mind maps linking to home &amp; away</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Digital </a:t>
            </a:r>
            <a:r>
              <a:rPr lang="en-US" sz="900" dirty="0" err="1">
                <a:solidFill>
                  <a:schemeClr val="tx1"/>
                </a:solidFill>
                <a:latin typeface="Arial"/>
                <a:cs typeface="Arial"/>
              </a:rPr>
              <a:t>moodboards</a:t>
            </a:r>
            <a:endParaRPr lang="en-US" sz="900" dirty="0">
              <a:solidFill>
                <a:schemeClr val="tx1"/>
              </a:solidFill>
              <a:latin typeface="Arial"/>
              <a:cs typeface="Arial"/>
            </a:endParaRPr>
          </a:p>
          <a:p>
            <a:pPr marL="171450" indent="-171450">
              <a:buFont typeface="Calibri,Sans-Serif"/>
              <a:buChar char="-"/>
            </a:pPr>
            <a:r>
              <a:rPr lang="en-US" sz="900" dirty="0">
                <a:solidFill>
                  <a:schemeClr val="tx1"/>
                </a:solidFill>
                <a:latin typeface="Arial"/>
                <a:cs typeface="Arial"/>
              </a:rPr>
              <a:t>Hand drawn developed </a:t>
            </a:r>
            <a:r>
              <a:rPr lang="en-US" sz="900" dirty="0" err="1">
                <a:solidFill>
                  <a:schemeClr val="tx1"/>
                </a:solidFill>
                <a:latin typeface="Arial"/>
                <a:cs typeface="Arial"/>
              </a:rPr>
              <a:t>moodboards</a:t>
            </a:r>
            <a:endParaRPr lang="en-US" sz="900" dirty="0">
              <a:solidFill>
                <a:schemeClr val="tx1"/>
              </a:solidFill>
              <a:latin typeface="Arial"/>
              <a:cs typeface="Arial"/>
            </a:endParaRPr>
          </a:p>
          <a:p>
            <a:pPr marL="171450" indent="-171450">
              <a:buFont typeface="Calibri,Sans-Serif"/>
              <a:buChar char="-"/>
            </a:pPr>
            <a:r>
              <a:rPr lang="en-US" sz="900" dirty="0">
                <a:solidFill>
                  <a:schemeClr val="tx1"/>
                </a:solidFill>
                <a:latin typeface="Arial"/>
                <a:cs typeface="Arial"/>
              </a:rPr>
              <a:t>Repeat pattern designs</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Transferring designs to Photoshop</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Heat press transfers</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Hand stitching</a:t>
            </a:r>
            <a:endParaRPr lang="en-US" sz="900" dirty="0">
              <a:solidFill>
                <a:srgbClr val="000000"/>
              </a:solidFill>
              <a:latin typeface="Arial"/>
              <a:cs typeface="Arial"/>
            </a:endParaRPr>
          </a:p>
          <a:p>
            <a:pPr marL="171450" indent="-171450">
              <a:buFont typeface="Calibri,Sans-Serif"/>
              <a:buChar char="-"/>
            </a:pPr>
            <a:r>
              <a:rPr lang="en-US" sz="900" dirty="0">
                <a:solidFill>
                  <a:schemeClr val="tx1"/>
                </a:solidFill>
                <a:latin typeface="Arial"/>
                <a:cs typeface="Arial"/>
              </a:rPr>
              <a:t>Machine sewing</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Sans-Serif" panose="020B0604020202020204" pitchFamily="34" charset="0"/>
              <a:buChar char="•"/>
            </a:pPr>
            <a:r>
              <a:rPr lang="en-US" sz="900">
                <a:solidFill>
                  <a:schemeClr val="tx1"/>
                </a:solidFill>
                <a:latin typeface="Arial"/>
                <a:cs typeface="Arial"/>
              </a:rPr>
              <a:t>Teacher Demonstrations</a:t>
            </a:r>
            <a:endParaRPr lang="en-US" sz="900">
              <a:solidFill>
                <a:srgbClr val="000000"/>
              </a:solidFill>
              <a:latin typeface="Arial"/>
              <a:cs typeface="Arial"/>
            </a:endParaRPr>
          </a:p>
          <a:p>
            <a:pPr marL="171450" indent="-171450">
              <a:buFont typeface="Arial,Sans-Serif" panose="020B0604020202020204" pitchFamily="34" charset="0"/>
              <a:buChar char="•"/>
            </a:pPr>
            <a:r>
              <a:rPr lang="en-US" sz="900" dirty="0">
                <a:solidFill>
                  <a:schemeClr val="tx1"/>
                </a:solidFill>
                <a:latin typeface="Arial"/>
                <a:cs typeface="Arial"/>
              </a:rPr>
              <a:t>Pre-Made examples</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chemeClr val="tx1"/>
                </a:solidFill>
                <a:latin typeface="Arial"/>
                <a:cs typeface="Arial"/>
              </a:rPr>
              <a:t>Mind maps, </a:t>
            </a:r>
            <a:r>
              <a:rPr lang="en-US" sz="1100" dirty="0" err="1">
                <a:solidFill>
                  <a:schemeClr val="tx1"/>
                </a:solidFill>
                <a:latin typeface="Arial"/>
                <a:cs typeface="Arial"/>
              </a:rPr>
              <a:t>moodboard</a:t>
            </a:r>
            <a:r>
              <a:rPr lang="en-US" sz="1100" dirty="0">
                <a:solidFill>
                  <a:schemeClr val="tx1"/>
                </a:solidFill>
                <a:latin typeface="Arial"/>
                <a:cs typeface="Arial"/>
              </a:rPr>
              <a:t>, digital, home, holidays, away, development, repeat pattern, photoshop, heat press, transfer, stitching, sewing, embroidery, motif, applique.</a:t>
            </a:r>
            <a:endParaRPr lang="en-US" dirty="0">
              <a:solidFill>
                <a:schemeClr val="tx1"/>
              </a:solidFil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dirty="0">
                <a:solidFill>
                  <a:srgbClr val="000000"/>
                </a:solidFill>
                <a:latin typeface="Arial"/>
                <a:ea typeface="Calibri"/>
                <a:cs typeface="Arial"/>
              </a:rPr>
              <a:t>Modern/Contemporary Arist Research</a:t>
            </a:r>
            <a:endParaRPr lang="en-US" sz="1100" dirty="0">
              <a:solidFill>
                <a:srgbClr val="000000"/>
              </a:solidFill>
              <a:latin typeface="Arial"/>
              <a:ea typeface="Calibri"/>
              <a:cs typeface="Arial"/>
            </a:endParaRPr>
          </a:p>
          <a:p>
            <a:r>
              <a:rPr lang="en-GB" sz="1100" dirty="0">
                <a:solidFill>
                  <a:srgbClr val="000000"/>
                </a:solidFill>
                <a:latin typeface="Arial"/>
                <a:ea typeface="Calibri"/>
                <a:cs typeface="Arial"/>
              </a:rPr>
              <a:t>Numeracy - scale drawings</a:t>
            </a:r>
            <a:endParaRPr lang="en-US" sz="1100" dirty="0">
              <a:solidFill>
                <a:srgbClr val="000000"/>
              </a:solidFill>
              <a:latin typeface="Arial"/>
              <a:ea typeface="Calibri"/>
              <a:cs typeface="Arial"/>
            </a:endParaRPr>
          </a:p>
          <a:p>
            <a:r>
              <a:rPr lang="en-GB" sz="1100" dirty="0">
                <a:solidFill>
                  <a:srgbClr val="000000"/>
                </a:solidFill>
                <a:latin typeface="Arial"/>
                <a:ea typeface="Calibri"/>
                <a:cs typeface="Arial"/>
              </a:rPr>
              <a:t>Oracy - group feedback sessions</a:t>
            </a:r>
            <a:endParaRPr lang="en-GB" dirty="0"/>
          </a:p>
          <a:p>
            <a:endParaRPr lang="en-GB" sz="1100" dirty="0">
              <a:solidFill>
                <a:srgbClr val="000000"/>
              </a:solidFill>
              <a:latin typeface="Arial"/>
              <a:ea typeface="Calibri"/>
              <a:cs typeface="Arial"/>
            </a:endParaRPr>
          </a:p>
          <a:p>
            <a:endParaRPr lang="en-GB" sz="1100">
              <a:solidFill>
                <a:srgbClr val="000000"/>
              </a:solidFill>
              <a:latin typeface="Arial"/>
              <a:ea typeface="Calibri"/>
              <a:cs typeface="Arial"/>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http://purl.org/dc/dcmitype/"/>
    <ds:schemaRef ds:uri="http://schemas.microsoft.com/office/infopath/2007/PartnerControls"/>
    <ds:schemaRef ds:uri="dd53f9ed-aba7-4473-9642-666960874982"/>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c9827502-ad03-49b1-85da-f0239239a6b1"/>
    <ds:schemaRef ds:uri="http://www.w3.org/XML/1998/namespace"/>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938</Words>
  <Application>Microsoft Office PowerPoint</Application>
  <PresentationFormat>Custom</PresentationFormat>
  <Paragraphs>119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Ellen Richards</cp:lastModifiedBy>
  <cp:revision>295</cp:revision>
  <dcterms:created xsi:type="dcterms:W3CDTF">2024-02-26T09:08:58Z</dcterms:created>
  <dcterms:modified xsi:type="dcterms:W3CDTF">2024-07-08T08:07:42Z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