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5" r:id="rId7"/>
    <p:sldId id="281" r:id="rId8"/>
    <p:sldId id="280" r:id="rId9"/>
    <p:sldId id="278" r:id="rId10"/>
    <p:sldId id="279" r:id="rId11"/>
    <p:sldId id="282" r:id="rId12"/>
    <p:sldId id="284" r:id="rId1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ECEC"/>
    <a:srgbClr val="006758"/>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AC204E-17FC-5CDF-FD88-357409E65C3E}" v="334" dt="2024-07-04T22:20:24.396"/>
    <p1510:client id="{5A3BB975-D433-8FAD-176D-83C1E98FC2D6}" v="52" dt="2024-07-05T14:26:22.281"/>
    <p1510:client id="{79DC15EB-9CD2-300C-2A90-AB5346C06AEB}" v="36" dt="2024-07-04T12:18:35.141"/>
    <p1510:client id="{86268FF0-60F3-719C-45B8-B8047E904C45}" v="11" dt="2024-07-05T13:55:57.50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7" d="100"/>
          <a:sy n="77" d="100"/>
        </p:scale>
        <p:origin x="142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len Richards" userId="S::ellen.richards@connahsquayhs.org.uk::700973d9-df26-4d65-914e-da4789b802a6" providerId="AD" clId="Web-{5A3BB975-D433-8FAD-176D-83C1E98FC2D6}"/>
    <pc:docChg chg="modSld">
      <pc:chgData name="Ellen Richards" userId="S::ellen.richards@connahsquayhs.org.uk::700973d9-df26-4d65-914e-da4789b802a6" providerId="AD" clId="Web-{5A3BB975-D433-8FAD-176D-83C1E98FC2D6}" dt="2024-07-05T14:26:22.281" v="51" actId="20577"/>
      <pc:docMkLst>
        <pc:docMk/>
      </pc:docMkLst>
      <pc:sldChg chg="modSp">
        <pc:chgData name="Ellen Richards" userId="S::ellen.richards@connahsquayhs.org.uk::700973d9-df26-4d65-914e-da4789b802a6" providerId="AD" clId="Web-{5A3BB975-D433-8FAD-176D-83C1E98FC2D6}" dt="2024-07-05T14:21:54.479" v="1" actId="20577"/>
        <pc:sldMkLst>
          <pc:docMk/>
          <pc:sldMk cId="3122446814" sldId="281"/>
        </pc:sldMkLst>
        <pc:spChg chg="mod">
          <ac:chgData name="Ellen Richards" userId="S::ellen.richards@connahsquayhs.org.uk::700973d9-df26-4d65-914e-da4789b802a6" providerId="AD" clId="Web-{5A3BB975-D433-8FAD-176D-83C1E98FC2D6}" dt="2024-07-05T14:21:54.479" v="1" actId="20577"/>
          <ac:spMkLst>
            <pc:docMk/>
            <pc:sldMk cId="3122446814" sldId="281"/>
            <ac:spMk id="2" creationId="{C8A5A3AB-29F2-8D94-41F2-D482551BC57C}"/>
          </ac:spMkLst>
        </pc:spChg>
      </pc:sldChg>
      <pc:sldChg chg="modSp">
        <pc:chgData name="Ellen Richards" userId="S::ellen.richards@connahsquayhs.org.uk::700973d9-df26-4d65-914e-da4789b802a6" providerId="AD" clId="Web-{5A3BB975-D433-8FAD-176D-83C1E98FC2D6}" dt="2024-07-05T14:26:22.281" v="51" actId="20577"/>
        <pc:sldMkLst>
          <pc:docMk/>
          <pc:sldMk cId="632769890" sldId="284"/>
        </pc:sldMkLst>
        <pc:spChg chg="mod">
          <ac:chgData name="Ellen Richards" userId="S::ellen.richards@connahsquayhs.org.uk::700973d9-df26-4d65-914e-da4789b802a6" providerId="AD" clId="Web-{5A3BB975-D433-8FAD-176D-83C1E98FC2D6}" dt="2024-07-05T14:26:22.281" v="51" actId="20577"/>
          <ac:spMkLst>
            <pc:docMk/>
            <pc:sldMk cId="632769890" sldId="284"/>
            <ac:spMk id="10" creationId="{59B49D29-3501-5F1D-BF03-49B083B72B1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err="1">
                <a:solidFill>
                  <a:schemeClr val="bg1"/>
                </a:solidFill>
                <a:latin typeface="MASSILIA VF" pitchFamily="2" charset="77"/>
              </a:rPr>
              <a:t>CfW</a:t>
            </a:r>
            <a:r>
              <a:rPr lang="en-US" sz="5400" b="1">
                <a:solidFill>
                  <a:schemeClr val="bg1"/>
                </a:solidFill>
                <a:latin typeface="MASSILIA VF" pitchFamily="2" charset="77"/>
              </a:rPr>
              <a:t> </a:t>
            </a:r>
            <a:r>
              <a:rPr lang="en-US" sz="5400" b="1" err="1">
                <a:solidFill>
                  <a:schemeClr val="bg1"/>
                </a:solidFill>
                <a:latin typeface="MASSILIA VF" pitchFamily="2" charset="77"/>
              </a:rPr>
              <a:t>SoL</a:t>
            </a:r>
            <a:r>
              <a:rPr lang="en-US" sz="5400" b="1">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a:latin typeface="MASSILIA VF" pitchFamily="2" charset="77"/>
              </a:rPr>
              <a:t>Start by selecting a template to use by navigating to ‘</a:t>
            </a:r>
            <a:r>
              <a:rPr lang="en-GB" sz="1500" b="1">
                <a:solidFill>
                  <a:srgbClr val="006758"/>
                </a:solidFill>
                <a:latin typeface="MASSILIA VF" pitchFamily="2" charset="77"/>
              </a:rPr>
              <a:t>Insert</a:t>
            </a:r>
            <a:r>
              <a:rPr lang="en-GB" sz="1500">
                <a:latin typeface="MASSILIA VF" pitchFamily="2" charset="77"/>
              </a:rPr>
              <a:t>’ in the top menu and find the drop down menu for ‘</a:t>
            </a:r>
            <a:r>
              <a:rPr lang="en-GB" sz="1500" b="1">
                <a:solidFill>
                  <a:srgbClr val="006758"/>
                </a:solidFill>
                <a:latin typeface="MASSILIA VF" pitchFamily="2" charset="77"/>
              </a:rPr>
              <a:t>New Slide</a:t>
            </a:r>
            <a:r>
              <a:rPr lang="en-GB" sz="1500">
                <a:latin typeface="MASSILIA VF" pitchFamily="2" charset="77"/>
              </a:rPr>
              <a:t>’. You can select your design from the available templates.</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Please ensure you are using the appropriate font ‘</a:t>
            </a:r>
            <a:r>
              <a:rPr lang="en-GB" sz="1500" b="1" err="1">
                <a:solidFill>
                  <a:srgbClr val="006758"/>
                </a:solidFill>
                <a:latin typeface="MASSILIA VF" pitchFamily="2" charset="77"/>
              </a:rPr>
              <a:t>Massilia</a:t>
            </a:r>
            <a:r>
              <a:rPr lang="en-GB" sz="1500" b="1">
                <a:solidFill>
                  <a:srgbClr val="006758"/>
                </a:solidFill>
                <a:latin typeface="MASSILIA VF" pitchFamily="2" charset="77"/>
              </a:rPr>
              <a:t> VF</a:t>
            </a:r>
            <a:r>
              <a:rPr lang="en-GB" sz="1500">
                <a:latin typeface="MASSILIA VF" pitchFamily="2" charset="77"/>
              </a:rPr>
              <a:t>’ in either regular or bold. If your text does not fit try reducing the text size.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a:solidFill>
                  <a:srgbClr val="ED5A3E"/>
                </a:solidFill>
                <a:latin typeface="MASSILIA VF" pitchFamily="2" charset="77"/>
              </a:rPr>
              <a:t>Red (#ed5a3e)</a:t>
            </a:r>
            <a:r>
              <a:rPr lang="en-GB" sz="1500">
                <a:latin typeface="MASSILIA VF" pitchFamily="2" charset="77"/>
              </a:rPr>
              <a:t>, </a:t>
            </a:r>
            <a:r>
              <a:rPr lang="en-GB" sz="1500">
                <a:solidFill>
                  <a:srgbClr val="FFDA68"/>
                </a:solidFill>
                <a:latin typeface="MASSILIA VF" pitchFamily="2" charset="77"/>
              </a:rPr>
              <a:t>Yellow (#ffda68)</a:t>
            </a:r>
            <a:r>
              <a:rPr lang="en-GB" sz="1500">
                <a:latin typeface="MASSILIA VF" pitchFamily="2" charset="77"/>
              </a:rPr>
              <a:t>, </a:t>
            </a:r>
            <a:r>
              <a:rPr lang="en-GB" sz="1500">
                <a:solidFill>
                  <a:srgbClr val="FB9F53"/>
                </a:solidFill>
                <a:latin typeface="MASSILIA VF" pitchFamily="2" charset="77"/>
              </a:rPr>
              <a:t>Orange (#fb9f53)</a:t>
            </a:r>
            <a:r>
              <a:rPr lang="en-GB" sz="1500">
                <a:latin typeface="MASSILIA VF" pitchFamily="2" charset="77"/>
              </a:rPr>
              <a:t>, </a:t>
            </a:r>
            <a:r>
              <a:rPr lang="en-GB" sz="1500">
                <a:solidFill>
                  <a:srgbClr val="3A93A9"/>
                </a:solidFill>
                <a:latin typeface="MASSILIA VF" pitchFamily="2" charset="77"/>
              </a:rPr>
              <a:t>Blue (#3a93a9)</a:t>
            </a:r>
            <a:r>
              <a:rPr lang="en-GB" sz="1500">
                <a:latin typeface="MASSILIA VF" pitchFamily="2" charset="77"/>
              </a:rPr>
              <a:t>, </a:t>
            </a:r>
            <a:r>
              <a:rPr lang="en-GB" sz="1500">
                <a:solidFill>
                  <a:srgbClr val="6EAF82"/>
                </a:solidFill>
                <a:latin typeface="MASSILIA VF" pitchFamily="2" charset="77"/>
              </a:rPr>
              <a:t>Light Green (#6eaf82) </a:t>
            </a:r>
            <a:r>
              <a:rPr lang="en-GB" sz="1500">
                <a:latin typeface="MASSILIA VF" pitchFamily="2" charset="77"/>
              </a:rPr>
              <a:t>and </a:t>
            </a:r>
            <a:r>
              <a:rPr lang="en-GB" sz="1500">
                <a:solidFill>
                  <a:srgbClr val="006758"/>
                </a:solidFill>
                <a:latin typeface="MASSILIA VF" pitchFamily="2" charset="77"/>
              </a:rPr>
              <a:t>Dark Green (#006758)</a:t>
            </a:r>
            <a:r>
              <a:rPr lang="en-GB" sz="1500">
                <a:latin typeface="MASSILIA VF" pitchFamily="2" charset="77"/>
              </a:rPr>
              <a:t>.</a:t>
            </a:r>
            <a:br>
              <a:rPr lang="en-GB" sz="1500">
                <a:latin typeface="MASSILIA VF" pitchFamily="2" charset="77"/>
              </a:rPr>
            </a:br>
            <a:br>
              <a:rPr lang="en-GB" sz="1500">
                <a:latin typeface="MASSILIA VF" pitchFamily="2" charset="77"/>
              </a:rPr>
            </a:br>
            <a:r>
              <a:rPr lang="en-GB" sz="1500">
                <a:latin typeface="MASSILIA VF" pitchFamily="2" charset="77"/>
              </a:rPr>
              <a:t>To change the colour of the table headings, first select the ‘Example box heading’ for each text frame and navigate to the ‘</a:t>
            </a:r>
            <a:r>
              <a:rPr lang="en-GB" sz="1500" b="1">
                <a:solidFill>
                  <a:srgbClr val="006758"/>
                </a:solidFill>
                <a:latin typeface="MASSILIA VF" pitchFamily="2" charset="77"/>
              </a:rPr>
              <a:t>Shape Format</a:t>
            </a:r>
            <a:r>
              <a:rPr lang="en-GB" sz="1500">
                <a:latin typeface="MASSILIA VF" pitchFamily="2" charset="77"/>
              </a:rPr>
              <a:t>’ tab in the menu here you should see options to change the ‘</a:t>
            </a:r>
            <a:r>
              <a:rPr lang="en-GB" sz="1500" b="1">
                <a:solidFill>
                  <a:srgbClr val="006758"/>
                </a:solidFill>
                <a:latin typeface="MASSILIA VF" pitchFamily="2" charset="77"/>
              </a:rPr>
              <a:t>Shape Fill</a:t>
            </a:r>
            <a:r>
              <a:rPr lang="en-GB" sz="1500">
                <a:latin typeface="MASSILIA VF" pitchFamily="2" charset="77"/>
              </a:rPr>
              <a:t>’, please ensure that you choose a CQHS colour.  </a:t>
            </a:r>
            <a:br>
              <a:rPr lang="en-GB" sz="1500">
                <a:latin typeface="MASSILIA VF" pitchFamily="2" charset="77"/>
              </a:rPr>
            </a:br>
            <a:br>
              <a:rPr lang="en-GB" sz="1500">
                <a:latin typeface="MASSILIA VF" pitchFamily="2" charset="77"/>
              </a:rPr>
            </a:br>
            <a:r>
              <a:rPr lang="en-GB" sz="1500">
                <a:latin typeface="MASSILIA VF" pitchFamily="2" charset="77"/>
              </a:rPr>
              <a:t>To change the background colour to one of the CQHS colours by navigating to the ‘</a:t>
            </a:r>
            <a:r>
              <a:rPr lang="en-GB" sz="1500" b="1">
                <a:solidFill>
                  <a:srgbClr val="006758"/>
                </a:solidFill>
                <a:latin typeface="MASSILIA VF" pitchFamily="2" charset="77"/>
              </a:rPr>
              <a:t>Design</a:t>
            </a:r>
            <a:r>
              <a:rPr lang="en-GB" sz="1500">
                <a:latin typeface="MASSILIA VF" pitchFamily="2" charset="77"/>
              </a:rPr>
              <a:t>’ tab and opening the ‘</a:t>
            </a:r>
            <a:r>
              <a:rPr lang="en-GB" sz="1500" b="1">
                <a:solidFill>
                  <a:srgbClr val="006758"/>
                </a:solidFill>
                <a:latin typeface="MASSILIA VF" pitchFamily="2" charset="77"/>
              </a:rPr>
              <a:t>Format Pane</a:t>
            </a:r>
            <a:r>
              <a:rPr lang="en-GB" sz="150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0.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latin typeface="Arial"/>
                <a:cs typeface="Arial"/>
              </a:rPr>
              <a:t>7</a:t>
            </a:r>
          </a:p>
        </p:txBody>
      </p:sp>
      <p:sp>
        <p:nvSpPr>
          <p:cNvPr id="3" name="Text Placeholder 2"/>
          <p:cNvSpPr>
            <a:spLocks noGrp="1"/>
          </p:cNvSpPr>
          <p:nvPr>
            <p:ph type="body" sz="quarter" idx="38"/>
          </p:nvPr>
        </p:nvSpPr>
        <p:spPr/>
        <p:txBody>
          <a:bodyPr lIns="72000" tIns="45720" rIns="91440" bIns="45720" anchor="ctr" anchorCtr="1">
            <a:noAutofit/>
          </a:bodyPr>
          <a:lstStyle/>
          <a:p>
            <a:r>
              <a:rPr lang="en-GB" sz="2400" dirty="0">
                <a:latin typeface="Arial"/>
                <a:cs typeface="Arial"/>
              </a:rPr>
              <a:t>Year Group:</a:t>
            </a:r>
          </a:p>
        </p:txBody>
      </p:sp>
      <p:sp>
        <p:nvSpPr>
          <p:cNvPr id="4" name="Text Placeholder 3"/>
          <p:cNvSpPr>
            <a:spLocks noGrp="1"/>
          </p:cNvSpPr>
          <p:nvPr>
            <p:ph type="body" sz="quarter" idx="39"/>
          </p:nvPr>
        </p:nvSpPr>
        <p:spPr/>
        <p:txBody>
          <a:bodyPr/>
          <a:lstStyle/>
          <a:p>
            <a:r>
              <a:rPr lang="en-GB" dirty="0">
                <a:latin typeface="Arial"/>
                <a:cs typeface="Arial"/>
              </a:rPr>
              <a:t>Cacti</a:t>
            </a:r>
            <a:endParaRPr lang="en-GB" sz="1100" dirty="0">
              <a:latin typeface="Arial"/>
              <a:cs typeface="Arial"/>
            </a:endParaRPr>
          </a:p>
          <a:p>
            <a:r>
              <a:rPr lang="en-GB" sz="1200" dirty="0">
                <a:latin typeface="Arial"/>
                <a:cs typeface="Arial"/>
              </a:rPr>
              <a:t>(ERI)</a:t>
            </a:r>
          </a:p>
        </p:txBody>
      </p:sp>
      <p:sp>
        <p:nvSpPr>
          <p:cNvPr id="5" name="Text Placeholder 4"/>
          <p:cNvSpPr>
            <a:spLocks noGrp="1"/>
          </p:cNvSpPr>
          <p:nvPr>
            <p:ph type="body" sz="quarter" idx="40"/>
          </p:nvPr>
        </p:nvSpPr>
        <p:spPr/>
        <p:txBody>
          <a:bodyPr lIns="72000" tIns="45720" rIns="91440" bIns="45720" anchor="ctr" anchorCtr="1">
            <a:noAutofit/>
          </a:bodyPr>
          <a:lstStyle/>
          <a:p>
            <a:r>
              <a:rPr lang="en-GB" sz="2400" dirty="0">
                <a:latin typeface="Arial"/>
                <a:cs typeface="Arial"/>
              </a:rPr>
              <a:t>Unit/Topic:</a:t>
            </a:r>
          </a:p>
        </p:txBody>
      </p:sp>
      <p:sp>
        <p:nvSpPr>
          <p:cNvPr id="6" name="Text Placeholder 5"/>
          <p:cNvSpPr>
            <a:spLocks noGrp="1"/>
          </p:cNvSpPr>
          <p:nvPr>
            <p:ph type="body" sz="quarter" idx="41"/>
          </p:nvPr>
        </p:nvSpPr>
        <p:spPr>
          <a:xfrm>
            <a:off x="270458" y="2736259"/>
            <a:ext cx="5190471" cy="584775"/>
          </a:xfrm>
        </p:spPr>
        <p:txBody>
          <a:bodyPr/>
          <a:lstStyle/>
          <a:p>
            <a:endParaRPr lang="en-GB">
              <a:latin typeface="Arial"/>
              <a:cs typeface="Arial"/>
            </a:endParaRPr>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270458" y="3668004"/>
            <a:ext cx="8826041" cy="2645170"/>
          </a:xfrm>
        </p:spPr>
        <p:txBody>
          <a:bodyPr/>
          <a:lstStyle/>
          <a:p>
            <a:r>
              <a:rPr lang="en-US">
                <a:latin typeface="Arial"/>
                <a:cs typeface="Arial"/>
              </a:rPr>
              <a:t>Curriculum for Wales Scheme of Learning:</a:t>
            </a:r>
            <a:br>
              <a:rPr lang="en-US">
                <a:latin typeface="Arial"/>
                <a:cs typeface="Arial"/>
              </a:rPr>
            </a:br>
            <a:r>
              <a:rPr lang="en-US">
                <a:latin typeface="Arial"/>
                <a:cs typeface="Arial"/>
              </a:rPr>
              <a:t>Expressive Arts</a:t>
            </a:r>
          </a:p>
        </p:txBody>
      </p:sp>
      <p:pic>
        <p:nvPicPr>
          <p:cNvPr id="9" name="Picture 8">
            <a:extLst>
              <a:ext uri="{FF2B5EF4-FFF2-40B4-BE49-F238E27FC236}">
                <a16:creationId xmlns:a16="http://schemas.microsoft.com/office/drawing/2014/main" id="{DBD8342B-0A34-3F9A-37B0-5E20E8E3F5D9}"/>
              </a:ext>
            </a:extLst>
          </p:cNvPr>
          <p:cNvPicPr>
            <a:picLocks noChangeAspect="1"/>
          </p:cNvPicPr>
          <p:nvPr/>
        </p:nvPicPr>
        <p:blipFill>
          <a:blip r:embed="rId2"/>
          <a:srcRect/>
          <a:stretch/>
        </p:blipFill>
        <p:spPr>
          <a:xfrm>
            <a:off x="6303943" y="344248"/>
            <a:ext cx="2142247" cy="2142247"/>
          </a:xfrm>
          <a:prstGeom prst="rect">
            <a:avLst/>
          </a:prstGeom>
        </p:spPr>
      </p:pic>
      <p:pic>
        <p:nvPicPr>
          <p:cNvPr id="10" name="Picture 9" descr="A white line drawing of a paint palette and a brush&#10;&#10;Description automatically generated">
            <a:extLst>
              <a:ext uri="{FF2B5EF4-FFF2-40B4-BE49-F238E27FC236}">
                <a16:creationId xmlns:a16="http://schemas.microsoft.com/office/drawing/2014/main" id="{B9606BDA-618B-F166-AAA1-BC232D3FFEA4}"/>
              </a:ext>
            </a:extLst>
          </p:cNvPr>
          <p:cNvPicPr>
            <a:picLocks noChangeAspect="1"/>
          </p:cNvPicPr>
          <p:nvPr/>
        </p:nvPicPr>
        <p:blipFill>
          <a:blip r:embed="rId3"/>
          <a:stretch>
            <a:fillRect/>
          </a:stretch>
        </p:blipFill>
        <p:spPr>
          <a:xfrm>
            <a:off x="8311243" y="292183"/>
            <a:ext cx="1978382" cy="1978382"/>
          </a:xfrm>
          <a:prstGeom prst="rect">
            <a:avLst/>
          </a:prstGeom>
        </p:spPr>
      </p:pic>
      <p:pic>
        <p:nvPicPr>
          <p:cNvPr id="11" name="Picture 10" descr="A white line drawing of music notes&#10;&#10;Description automatically generated">
            <a:extLst>
              <a:ext uri="{FF2B5EF4-FFF2-40B4-BE49-F238E27FC236}">
                <a16:creationId xmlns:a16="http://schemas.microsoft.com/office/drawing/2014/main" id="{E33FF83E-77CF-AB1D-50FA-1CCC33235309}"/>
              </a:ext>
            </a:extLst>
          </p:cNvPr>
          <p:cNvPicPr>
            <a:picLocks noChangeAspect="1"/>
          </p:cNvPicPr>
          <p:nvPr/>
        </p:nvPicPr>
        <p:blipFill>
          <a:blip r:embed="rId4"/>
          <a:stretch>
            <a:fillRect/>
          </a:stretch>
        </p:blipFill>
        <p:spPr>
          <a:xfrm>
            <a:off x="7658100" y="1893008"/>
            <a:ext cx="1951358" cy="1951358"/>
          </a:xfrm>
          <a:prstGeom prst="rect">
            <a:avLst/>
          </a:prstGeom>
        </p:spPr>
      </p:pic>
    </p:spTree>
    <p:extLst>
      <p:ext uri="{BB962C8B-B14F-4D97-AF65-F5344CB8AC3E}">
        <p14:creationId xmlns:p14="http://schemas.microsoft.com/office/powerpoint/2010/main" val="3119478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lIns="180000" tIns="180000" rIns="180000" bIns="180000" anchor="t">
            <a:normAutofit/>
          </a:bodyPr>
          <a:lstStyle/>
          <a:p>
            <a:r>
              <a:rPr lang="en-US" sz="1800" dirty="0">
                <a:solidFill>
                  <a:srgbClr val="000000"/>
                </a:solidFill>
                <a:latin typeface="Calibri"/>
                <a:ea typeface="Calibri"/>
                <a:cs typeface="Calibri"/>
              </a:rPr>
              <a:t>We envisage our AOLE to be a place where all learners can freely express themselves and explore new ideas. Our goal is to be a creative space that welcomes all to be bold and to try new things. We believe in fairness and equality, through using art to express one’s emotions.</a:t>
            </a:r>
          </a:p>
          <a:p>
            <a:r>
              <a:rPr lang="en-US" sz="1800" dirty="0">
                <a:solidFill>
                  <a:srgbClr val="000000"/>
                </a:solidFill>
                <a:latin typeface="Calibri"/>
                <a:ea typeface="Calibri"/>
                <a:cs typeface="Calibri"/>
              </a:rPr>
              <a:t>Looking ahead, we want the department to be a fun and welcoming place where we work collaboratively and connect with different perspectives.</a:t>
            </a:r>
          </a:p>
          <a:p>
            <a:r>
              <a:rPr lang="en-US" sz="1800" dirty="0">
                <a:solidFill>
                  <a:srgbClr val="000000"/>
                </a:solidFill>
                <a:latin typeface="Calibri"/>
                <a:ea typeface="Calibri"/>
                <a:cs typeface="Calibri"/>
              </a:rPr>
              <a:t>Through mastering our craft, welcoming everyone, and exploring innovative ways of working, we're moving towards a future where expressive arts play a significant role in creating a vibrant and connected community.</a:t>
            </a:r>
            <a:endParaRPr lang="en-US"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a:latin typeface="Arial"/>
                <a:cs typeface="Arial"/>
              </a:rPr>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a:latin typeface="Arial"/>
                <a:cs typeface="Arial"/>
              </a:rPr>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latin typeface="Arial"/>
              <a:cs typeface="Arial"/>
            </a:endParaRPr>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Autofit/>
          </a:bodyPr>
          <a:lstStyle/>
          <a:p>
            <a:r>
              <a:rPr lang="en-GB" sz="800" b="1" dirty="0">
                <a:solidFill>
                  <a:schemeClr val="tx1"/>
                </a:solidFill>
                <a:latin typeface="Arial"/>
                <a:ea typeface="Calibri"/>
                <a:cs typeface="Arial"/>
              </a:rPr>
              <a:t>Exploring this Area, both through their own creative work and other people’s, engages learners with genres, techniques, tools, materials and practices and enables them to become curious and creative individuals.</a:t>
            </a:r>
            <a:endParaRPr lang="en-US" sz="800" b="1">
              <a:solidFill>
                <a:schemeClr val="tx1"/>
              </a:solidFill>
              <a:latin typeface="Arial"/>
              <a:cs typeface="Arial"/>
            </a:endParaRPr>
          </a:p>
          <a:p>
            <a:r>
              <a:rPr lang="en-GB" sz="800" b="1" dirty="0">
                <a:solidFill>
                  <a:schemeClr val="tx1"/>
                </a:solidFill>
                <a:latin typeface="Arial"/>
                <a:ea typeface="Calibri"/>
                <a:cs typeface="Arial"/>
              </a:rPr>
              <a:t>By exploring forms and disciplines in the expressive arts, whether through experimentation, play or formal research and inquiry, learners can develop an understanding of how the expressive arts communicate through visual, physical, verbal, musical and technological means. This exploration can also progress their understanding of how the expressive arts shape ideas and feelings. It can encourage them to develop their imagination and draw upon their own experiences, skills and talents to become creative artists themselves.</a:t>
            </a:r>
            <a:endParaRPr lang="en-GB" sz="800" b="1">
              <a:solidFill>
                <a:schemeClr val="tx1"/>
              </a:solidFill>
              <a:latin typeface="Arial"/>
              <a:cs typeface="Arial"/>
            </a:endParaRPr>
          </a:p>
          <a:p>
            <a:r>
              <a:rPr lang="en-GB" sz="800" b="1" dirty="0">
                <a:solidFill>
                  <a:schemeClr val="tx1"/>
                </a:solidFill>
                <a:latin typeface="Arial"/>
                <a:ea typeface="Calibri"/>
                <a:cs typeface="Arial"/>
              </a:rPr>
              <a:t>The expressive arts are also a powerful medium through which learners can explore Wales and its unique and diverse traditions, history and cultures. They can provide opportunities for learners to explore their own cultural heritage and that of other people, places and times, and through this discover how the expressive arts can be used to shape and express personal, social and cultural identities. Learners will be exposed to and explore work from diverse cultures and societies and learn about these influences, histories and impact. Learners can also explore how the expressive arts can be used to question and challenge viewpoints and be a force for personal and societal change.</a:t>
            </a:r>
            <a:endParaRPr lang="en-GB" sz="800" b="1">
              <a:solidFill>
                <a:schemeClr val="tx1"/>
              </a:solidFill>
              <a:latin typeface="Arial"/>
              <a:cs typeface="Arial"/>
            </a:endParaRP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r>
              <a:rPr lang="en-US" sz="900" dirty="0">
                <a:latin typeface="Arial"/>
                <a:cs typeface="Arial"/>
              </a:rPr>
              <a:t>Exploring the expressive arts is essential to developing artistic skills and knowledge and it enables learners to become curious and creative individuals.</a:t>
            </a:r>
            <a:endParaRPr lang="en-US" sz="1000" dirty="0">
              <a:latin typeface="Arial"/>
              <a:cs typeface="Arial"/>
            </a:endParaRPr>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xfrm>
            <a:off x="325821" y="4258698"/>
            <a:ext cx="10049771" cy="453170"/>
          </a:xfrm>
          <a:solidFill>
            <a:srgbClr val="ED5A3E"/>
          </a:solidFill>
        </p:spPr>
        <p:txBody>
          <a:bodyPr lIns="144000" tIns="45720" rIns="91440" bIns="45720" anchor="ctr" anchorCtr="0">
            <a:noAutofit/>
          </a:bodyPr>
          <a:lstStyle/>
          <a:p>
            <a:r>
              <a:rPr lang="en-US" sz="900" dirty="0">
                <a:latin typeface="Arial"/>
                <a:cs typeface="Arial"/>
              </a:rPr>
              <a:t>Creating combines skills and knowledge, drawing on the senses, inspiration and imagination.</a:t>
            </a:r>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r>
              <a:rPr lang="en-US" sz="900" dirty="0">
                <a:latin typeface="Arial"/>
                <a:cs typeface="Arial"/>
              </a:rPr>
              <a:t>Responding and reflecting, both as artist and audience, is a fundamental part of learning in the expressive arts.</a:t>
            </a:r>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r>
              <a:rPr lang="en-US" sz="800" b="1" dirty="0">
                <a:solidFill>
                  <a:schemeClr val="tx1"/>
                </a:solidFill>
                <a:latin typeface="Arial"/>
                <a:ea typeface="Arial"/>
                <a:cs typeface="Arial"/>
              </a:rPr>
              <a:t>Responding within the expressive arts engages the emotions and the intellect. Response may be a simple sensory reaction to artistic stimulus or a critical analysis of creative work. The ability to reflect is deepened as learners increase their knowledge and understanding of how and why creative work is developed and produced.</a:t>
            </a:r>
          </a:p>
          <a:p>
            <a:r>
              <a:rPr lang="en-US" sz="800" b="1" dirty="0">
                <a:solidFill>
                  <a:schemeClr val="tx1"/>
                </a:solidFill>
                <a:latin typeface="Arial"/>
                <a:ea typeface="Arial"/>
                <a:cs typeface="Arial"/>
              </a:rPr>
              <a:t>Adopting the skills and critical vocabulary encountered in this Area can equip learners to consider creative work in a range of media, forms, genres and styles.</a:t>
            </a:r>
          </a:p>
          <a:p>
            <a:r>
              <a:rPr lang="en-US" sz="800" b="1" dirty="0">
                <a:solidFill>
                  <a:schemeClr val="tx1"/>
                </a:solidFill>
                <a:latin typeface="Arial"/>
                <a:ea typeface="Arial"/>
                <a:cs typeface="Arial"/>
              </a:rPr>
              <a:t>Learning the important skills of refinement and analysis can contribute to their creative development.</a:t>
            </a:r>
          </a:p>
          <a:p>
            <a:r>
              <a:rPr lang="en-US" sz="800" b="1" dirty="0">
                <a:solidFill>
                  <a:schemeClr val="tx1"/>
                </a:solidFill>
                <a:latin typeface="Arial"/>
                <a:ea typeface="Arial"/>
                <a:cs typeface="Arial"/>
              </a:rPr>
              <a:t>Learners’ resilience can also be developed when they are encouraged to identify how they can improve their work and respond to feedback from others.</a:t>
            </a:r>
          </a:p>
          <a:p>
            <a:r>
              <a:rPr lang="en-US" sz="800" b="1" dirty="0">
                <a:solidFill>
                  <a:schemeClr val="tx1"/>
                </a:solidFill>
                <a:latin typeface="Arial"/>
                <a:ea typeface="Arial"/>
                <a:cs typeface="Arial"/>
              </a:rPr>
              <a:t>The act of responding encouraged by engagement in this Area challenges learners to reflect on the effectiveness of their own work and that of others, including the work of diverse artists from Wales and beyond.</a:t>
            </a:r>
            <a:endParaRPr lang="en-US" sz="800" b="1">
              <a:solidFill>
                <a:schemeClr val="tx1"/>
              </a:solidFill>
              <a:latin typeface="Arial"/>
              <a:cs typeface="Arial"/>
            </a:endParaRPr>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a:xfrm>
            <a:off x="325821" y="4720226"/>
            <a:ext cx="10049887" cy="2513582"/>
          </a:xfrm>
        </p:spPr>
        <p:txBody>
          <a:bodyPr lIns="180000" tIns="180000" rIns="180000" bIns="180000" anchor="t">
            <a:normAutofit/>
          </a:bodyPr>
          <a:lstStyle/>
          <a:p>
            <a:r>
              <a:rPr lang="en-US" sz="800" b="1" dirty="0">
                <a:solidFill>
                  <a:schemeClr val="tx1"/>
                </a:solidFill>
                <a:latin typeface="Arial"/>
                <a:cs typeface="Arial"/>
              </a:rPr>
              <a:t>By engaging with this Area, learners will be given opportunities to be innovative and bold, to create individual work and to develop their own identity as artists in Wales. This learning and experience can foster resilience and flexibility to overcome challenges.</a:t>
            </a:r>
          </a:p>
          <a:p>
            <a:r>
              <a:rPr lang="en-US" sz="800" b="1" dirty="0">
                <a:solidFill>
                  <a:schemeClr val="tx1"/>
                </a:solidFill>
                <a:latin typeface="Arial"/>
                <a:cs typeface="Arial"/>
              </a:rPr>
              <a:t>Creating in the expressive arts embraces a range of activities including planning, drafting, designing, making, choreographing, shaping, composing and editing. Creating requires learners to develop and demonstrate control of a range of skills and an application of knowledge.</a:t>
            </a:r>
          </a:p>
          <a:p>
            <a:r>
              <a:rPr lang="en-US" sz="800" b="1" dirty="0">
                <a:solidFill>
                  <a:schemeClr val="tx1"/>
                </a:solidFill>
                <a:latin typeface="Arial"/>
                <a:cs typeface="Arial"/>
              </a:rPr>
              <a:t>During the creative process learners communicate through a variety of art forms or disciplines. Communication includes performing, presenting, sharing, exhibiting and producing with consideration of the audience.</a:t>
            </a:r>
          </a:p>
          <a:p>
            <a:r>
              <a:rPr lang="en-US" sz="800" b="1" dirty="0">
                <a:solidFill>
                  <a:schemeClr val="tx1"/>
                </a:solidFill>
                <a:latin typeface="Arial"/>
                <a:cs typeface="Arial"/>
              </a:rPr>
              <a:t>In this Area, learners’ engagement with the creative process can enable them to </a:t>
            </a:r>
            <a:r>
              <a:rPr lang="en-US" sz="800" b="1" err="1">
                <a:solidFill>
                  <a:schemeClr val="tx1"/>
                </a:solidFill>
                <a:latin typeface="Arial"/>
                <a:cs typeface="Arial"/>
              </a:rPr>
              <a:t>recognise</a:t>
            </a:r>
            <a:r>
              <a:rPr lang="en-US" sz="800" b="1" dirty="0">
                <a:solidFill>
                  <a:schemeClr val="tx1"/>
                </a:solidFill>
                <a:latin typeface="Arial"/>
                <a:cs typeface="Arial"/>
              </a:rPr>
              <a:t> opportunities to transform their ideas safely and ethically into work which has cultural and commercial value, and to use their creative skills to </a:t>
            </a:r>
            <a:r>
              <a:rPr lang="en-US" sz="800" b="1" err="1">
                <a:solidFill>
                  <a:schemeClr val="tx1"/>
                </a:solidFill>
                <a:latin typeface="Arial"/>
                <a:cs typeface="Arial"/>
              </a:rPr>
              <a:t>realise</a:t>
            </a:r>
            <a:r>
              <a:rPr lang="en-US" sz="800" b="1" dirty="0">
                <a:solidFill>
                  <a:schemeClr val="tx1"/>
                </a:solidFill>
                <a:latin typeface="Arial"/>
                <a:cs typeface="Arial"/>
              </a:rPr>
              <a:t> ambitions.</a:t>
            </a:r>
          </a:p>
          <a:p>
            <a:endParaRPr lang="en-US" sz="800" b="1" dirty="0">
              <a:solidFill>
                <a:schemeClr val="tx1"/>
              </a:solidFill>
              <a:latin typeface="Arial"/>
              <a:cs typeface="Arial"/>
            </a:endParaRPr>
          </a:p>
          <a:p>
            <a:endParaRPr lang="en-US" sz="800" b="1" dirty="0">
              <a:solidFill>
                <a:schemeClr val="tx1"/>
              </a:solidFill>
              <a:latin typeface="Arial"/>
              <a:cs typeface="Arial"/>
            </a:endParaRPr>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a:latin typeface="Arial"/>
                <a:cs typeface="Arial"/>
              </a:rPr>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r>
              <a:rPr lang="en-GB" sz="1000" b="1" dirty="0">
                <a:solidFill>
                  <a:schemeClr val="tx1"/>
                </a:solidFill>
                <a:latin typeface="Arial"/>
                <a:ea typeface="Calibri"/>
                <a:cs typeface="Arial"/>
              </a:rPr>
              <a:t>Ambitious, capable learners ready to learn throughout their lives</a:t>
            </a:r>
            <a:endParaRPr lang="en-GB" sz="1000" dirty="0">
              <a:solidFill>
                <a:schemeClr val="tx1"/>
              </a:solidFill>
              <a:latin typeface="Arial"/>
              <a:cs typeface="Arial"/>
            </a:endParaRPr>
          </a:p>
          <a:p>
            <a:pPr marL="171450" indent="-171450">
              <a:buFont typeface="Calibri,Sans-Serif"/>
              <a:buChar char="-"/>
            </a:pPr>
            <a:r>
              <a:rPr lang="en-GB" sz="1000">
                <a:solidFill>
                  <a:schemeClr val="tx1"/>
                </a:solidFill>
                <a:latin typeface="Arial"/>
                <a:ea typeface="Calibri"/>
                <a:cs typeface="Arial"/>
              </a:rPr>
              <a:t>In this unit, learners will be manipulating cardboard to create 3D sculptures. A media </a:t>
            </a:r>
            <a:r>
              <a:rPr lang="en-GB" sz="1000" dirty="0">
                <a:solidFill>
                  <a:schemeClr val="tx1"/>
                </a:solidFill>
                <a:latin typeface="Arial"/>
                <a:ea typeface="Calibri"/>
                <a:cs typeface="Arial"/>
              </a:rPr>
              <a:t>they may not have used before.</a:t>
            </a:r>
          </a:p>
          <a:p>
            <a:r>
              <a:rPr lang="en-GB" sz="1000" b="1" dirty="0">
                <a:solidFill>
                  <a:schemeClr val="tx1"/>
                </a:solidFill>
                <a:latin typeface="Arial"/>
                <a:ea typeface="Calibri"/>
                <a:cs typeface="Arial"/>
              </a:rPr>
              <a:t>Enterprising, creative contributors, ready to play a full part in life and work</a:t>
            </a:r>
            <a:endParaRPr lang="en-GB" sz="1000" dirty="0">
              <a:solidFill>
                <a:schemeClr val="tx1"/>
              </a:solidFill>
              <a:latin typeface="Arial"/>
              <a:cs typeface="Arial"/>
            </a:endParaRPr>
          </a:p>
          <a:p>
            <a:pPr marL="171450" indent="-171450">
              <a:buFont typeface="Calibri,Sans-Serif"/>
              <a:buChar char="-"/>
            </a:pPr>
            <a:r>
              <a:rPr lang="en-GB" sz="1000">
                <a:solidFill>
                  <a:schemeClr val="tx1"/>
                </a:solidFill>
                <a:latin typeface="Arial"/>
                <a:ea typeface="Calibri"/>
                <a:cs typeface="Arial"/>
              </a:rPr>
              <a:t>Learners will be developing knowledge on Patagonia</a:t>
            </a:r>
          </a:p>
          <a:p>
            <a:r>
              <a:rPr lang="en-GB" sz="1000" b="1" dirty="0">
                <a:solidFill>
                  <a:schemeClr val="tx1"/>
                </a:solidFill>
                <a:latin typeface="Arial"/>
                <a:ea typeface="Calibri"/>
                <a:cs typeface="Arial"/>
              </a:rPr>
              <a:t>Ethical, informed citizens of Wales and the world</a:t>
            </a:r>
            <a:endParaRPr lang="en-GB" sz="1000" dirty="0">
              <a:solidFill>
                <a:schemeClr val="tx1"/>
              </a:solidFill>
              <a:latin typeface="Arial"/>
              <a:cs typeface="Arial"/>
            </a:endParaRPr>
          </a:p>
          <a:p>
            <a:pPr marL="171450" indent="-171450">
              <a:buFont typeface="Calibri,Sans-Serif"/>
              <a:buChar char="-"/>
            </a:pPr>
            <a:r>
              <a:rPr lang="en-GB" sz="1000">
                <a:solidFill>
                  <a:schemeClr val="tx1"/>
                </a:solidFill>
                <a:latin typeface="Arial"/>
                <a:ea typeface="Calibri"/>
                <a:cs typeface="Arial"/>
              </a:rPr>
              <a:t>Pupils will study various artists, including Starla Michelle Halmann</a:t>
            </a:r>
            <a:r>
              <a:rPr lang="en-GB" sz="1000" dirty="0">
                <a:solidFill>
                  <a:schemeClr val="tx1"/>
                </a:solidFill>
                <a:latin typeface="Arial"/>
                <a:ea typeface="Calibri"/>
                <a:cs typeface="Arial"/>
              </a:rPr>
              <a:t> an artist who studies the Chernobyl disaster.</a:t>
            </a:r>
            <a:endParaRPr lang="en-US" sz="1000" dirty="0">
              <a:solidFill>
                <a:schemeClr val="tx1"/>
              </a:solidFill>
              <a:latin typeface="Arial"/>
              <a:ea typeface="Calibri"/>
              <a:cs typeface="Arial"/>
            </a:endParaRPr>
          </a:p>
          <a:p>
            <a:r>
              <a:rPr lang="en-GB" sz="1000" b="1" dirty="0">
                <a:solidFill>
                  <a:schemeClr val="tx1"/>
                </a:solidFill>
                <a:latin typeface="Arial"/>
                <a:ea typeface="Calibri"/>
                <a:cs typeface="Arial"/>
              </a:rPr>
              <a:t>Healthy, confident individuals, ready to lead fulfilling lives as valued members of society</a:t>
            </a:r>
            <a:endParaRPr lang="en-GB" sz="1000" dirty="0">
              <a:solidFill>
                <a:schemeClr val="tx1"/>
              </a:solidFill>
              <a:latin typeface="Arial"/>
              <a:ea typeface="Calibri"/>
              <a:cs typeface="Arial"/>
            </a:endParaRPr>
          </a:p>
          <a:p>
            <a:pPr marL="171450" indent="-171450">
              <a:buFont typeface="Calibri,Sans-Serif"/>
              <a:buChar char="-"/>
            </a:pPr>
            <a:r>
              <a:rPr lang="en-GB" sz="1000" dirty="0">
                <a:solidFill>
                  <a:schemeClr val="tx1"/>
                </a:solidFill>
                <a:latin typeface="Arial"/>
                <a:cs typeface="Arial"/>
              </a:rPr>
              <a:t>In this unit, learners will collaborate, and give each other positive feedback.</a:t>
            </a:r>
            <a:endParaRPr lang="en-GB"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a:latin typeface="Arial"/>
                <a:cs typeface="Arial"/>
              </a:rPr>
              <a:t>Four Purposes</a:t>
            </a:r>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a:latin typeface="Arial"/>
                <a:cs typeface="Arial"/>
              </a:rPr>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a:latin typeface="Arial"/>
                <a:cs typeface="Arial"/>
              </a:rPr>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pPr rtl="0"/>
            <a:r>
              <a:rPr lang="en-GB" sz="1000" baseline="0" dirty="0">
                <a:solidFill>
                  <a:schemeClr val="tx1"/>
                </a:solidFill>
                <a:latin typeface="Arial"/>
                <a:ea typeface="Segoe UI"/>
                <a:cs typeface="Segoe UI"/>
              </a:rPr>
              <a:t>Collaboration - Learners will need to be able to work well with each other, giving their peers positive feedback.</a:t>
            </a:r>
            <a:r>
              <a:rPr lang="en-US" sz="1000" dirty="0">
                <a:solidFill>
                  <a:schemeClr val="tx1"/>
                </a:solidFill>
                <a:latin typeface="Arial"/>
                <a:ea typeface="Segoe UI"/>
                <a:cs typeface="Segoe UI"/>
              </a:rPr>
              <a:t>​</a:t>
            </a:r>
          </a:p>
          <a:p>
            <a:r>
              <a:rPr lang="en-GB" sz="1000" baseline="0" dirty="0">
                <a:solidFill>
                  <a:schemeClr val="tx1"/>
                </a:solidFill>
                <a:latin typeface="Arial"/>
                <a:ea typeface="Segoe UI"/>
                <a:cs typeface="Segoe UI"/>
              </a:rPr>
              <a:t>Evaluation – Pupils will be able to evaluate their own work,</a:t>
            </a:r>
            <a:r>
              <a:rPr lang="en-GB" sz="1000" dirty="0">
                <a:solidFill>
                  <a:schemeClr val="tx1"/>
                </a:solidFill>
                <a:latin typeface="Arial"/>
                <a:ea typeface="Segoe UI"/>
                <a:cs typeface="Segoe UI"/>
              </a:rPr>
              <a:t> </a:t>
            </a:r>
            <a:r>
              <a:rPr lang="en-GB" sz="1000" baseline="0" dirty="0">
                <a:solidFill>
                  <a:schemeClr val="tx1"/>
                </a:solidFill>
                <a:latin typeface="Arial"/>
                <a:ea typeface="Segoe UI"/>
                <a:cs typeface="Segoe UI"/>
              </a:rPr>
              <a:t>ensuring they are achieving the relevant success criteria.</a:t>
            </a:r>
            <a:r>
              <a:rPr lang="en-US" sz="1000" dirty="0">
                <a:solidFill>
                  <a:schemeClr val="tx1"/>
                </a:solidFill>
                <a:latin typeface="Arial"/>
                <a:ea typeface="Segoe UI"/>
                <a:cs typeface="Segoe UI"/>
              </a:rPr>
              <a:t>​</a:t>
            </a:r>
          </a:p>
          <a:p>
            <a:r>
              <a:rPr lang="en-GB" sz="1000" baseline="0" dirty="0">
                <a:solidFill>
                  <a:schemeClr val="tx1"/>
                </a:solidFill>
                <a:latin typeface="Arial"/>
                <a:ea typeface="Segoe UI"/>
                <a:cs typeface="Segoe UI"/>
              </a:rPr>
              <a:t>Experimenting with styles of artists – Learners will study the </a:t>
            </a:r>
            <a:r>
              <a:rPr lang="en-GB" sz="1000" dirty="0">
                <a:solidFill>
                  <a:schemeClr val="tx1"/>
                </a:solidFill>
                <a:latin typeface="Arial"/>
                <a:ea typeface="Segoe UI"/>
                <a:cs typeface="Segoe UI"/>
              </a:rPr>
              <a:t>artist Starla Michele Halfmann and</a:t>
            </a:r>
            <a:r>
              <a:rPr lang="en-GB" sz="1000" baseline="0" dirty="0">
                <a:solidFill>
                  <a:schemeClr val="tx1"/>
                </a:solidFill>
                <a:latin typeface="Arial"/>
                <a:ea typeface="Segoe UI"/>
                <a:cs typeface="Segoe UI"/>
              </a:rPr>
              <a:t> experiment with </a:t>
            </a:r>
            <a:r>
              <a:rPr lang="en-GB" sz="1000" dirty="0">
                <a:solidFill>
                  <a:schemeClr val="tx1"/>
                </a:solidFill>
                <a:latin typeface="Arial"/>
                <a:ea typeface="Segoe UI"/>
                <a:cs typeface="Segoe UI"/>
              </a:rPr>
              <a:t>different medias</a:t>
            </a:r>
            <a:r>
              <a:rPr lang="en-GB" sz="1000" baseline="0" dirty="0">
                <a:solidFill>
                  <a:schemeClr val="tx1"/>
                </a:solidFill>
                <a:latin typeface="Arial"/>
                <a:ea typeface="Segoe UI"/>
                <a:cs typeface="Segoe UI"/>
              </a:rPr>
              <a:t>.</a:t>
            </a:r>
            <a:endParaRPr lang="en-US" sz="1000" dirty="0">
              <a:solidFill>
                <a:schemeClr val="tx1"/>
              </a:solidFill>
              <a:latin typeface="Arial"/>
              <a:ea typeface="Segoe UI"/>
              <a:cs typeface="Segoe UI"/>
            </a:endParaRPr>
          </a:p>
          <a:p>
            <a:r>
              <a:rPr lang="en-GB" sz="1000" baseline="0" dirty="0">
                <a:solidFill>
                  <a:schemeClr val="tx1"/>
                </a:solidFill>
                <a:latin typeface="Arial"/>
                <a:ea typeface="Segoe UI"/>
                <a:cs typeface="Segoe UI"/>
              </a:rPr>
              <a:t>Research – Pupils will study </a:t>
            </a:r>
            <a:r>
              <a:rPr lang="en-GB" sz="1000" dirty="0">
                <a:solidFill>
                  <a:schemeClr val="tx1"/>
                </a:solidFill>
                <a:latin typeface="Arial"/>
                <a:ea typeface="Segoe UI"/>
                <a:cs typeface="Segoe UI"/>
              </a:rPr>
              <a:t>various artists, including Starla Michelle Halfmann who creates vibrant pieces which feature natural forms..</a:t>
            </a:r>
          </a:p>
          <a:p>
            <a:pPr rtl="0"/>
            <a:r>
              <a:rPr lang="en-GB" sz="1000" baseline="0" dirty="0">
                <a:solidFill>
                  <a:schemeClr val="tx1"/>
                </a:solidFill>
                <a:latin typeface="Arial"/>
                <a:ea typeface="Segoe UI"/>
                <a:cs typeface="Segoe UI"/>
              </a:rPr>
              <a:t>Subject based terms – Keywords will be consistently referred to, especially during oracy tasks.</a:t>
            </a:r>
            <a:r>
              <a:rPr lang="en-US" sz="1000" dirty="0">
                <a:solidFill>
                  <a:schemeClr val="tx1"/>
                </a:solidFill>
                <a:latin typeface="Arial"/>
                <a:ea typeface="Segoe UI"/>
                <a:cs typeface="Segoe UI"/>
              </a:rPr>
              <a:t>​</a:t>
            </a:r>
          </a:p>
          <a:p>
            <a:r>
              <a:rPr lang="en-GB" sz="1000" baseline="0" dirty="0">
                <a:solidFill>
                  <a:schemeClr val="tx1"/>
                </a:solidFill>
                <a:latin typeface="Arial"/>
                <a:ea typeface="Segoe UI"/>
                <a:cs typeface="Segoe UI"/>
              </a:rPr>
              <a:t>Use of subject based equipment and skills – All learners will be able to experiment with various medias linking to the </a:t>
            </a:r>
            <a:r>
              <a:rPr lang="en-GB" sz="1000" dirty="0">
                <a:solidFill>
                  <a:schemeClr val="tx1"/>
                </a:solidFill>
                <a:latin typeface="Arial"/>
                <a:ea typeface="Segoe UI"/>
                <a:cs typeface="Segoe UI"/>
              </a:rPr>
              <a:t>3D art</a:t>
            </a:r>
            <a:r>
              <a:rPr lang="en-GB" sz="1000" baseline="0" dirty="0">
                <a:solidFill>
                  <a:schemeClr val="tx1"/>
                </a:solidFill>
                <a:latin typeface="Arial"/>
                <a:ea typeface="Segoe UI"/>
                <a:cs typeface="Segoe UI"/>
              </a:rPr>
              <a:t> topic.</a:t>
            </a:r>
            <a:endParaRPr lang="en-GB" sz="900" dirty="0">
              <a:solidFill>
                <a:schemeClr val="tx1"/>
              </a:solidFill>
              <a:latin typeface="Arial"/>
              <a:cs typeface="Arial"/>
            </a:endParaRP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a:bodyPr>
          <a:lstStyle/>
          <a:p>
            <a:endParaRPr lang="en-GB" sz="1100" dirty="0">
              <a:latin typeface="Arial"/>
              <a:ea typeface="Calibri"/>
              <a:cs typeface="Arial"/>
            </a:endParaRPr>
          </a:p>
          <a:p>
            <a:r>
              <a:rPr lang="en-GB" sz="1100" dirty="0">
                <a:latin typeface="Arial"/>
                <a:ea typeface="Calibri"/>
                <a:cs typeface="Arial"/>
              </a:rPr>
              <a:t>Core:1, 2, 3, 5, 6, 7, 9, 10, 12</a:t>
            </a:r>
            <a:endParaRPr lang="en-US" sz="1100" dirty="0">
              <a:latin typeface="Arial"/>
              <a:ea typeface="Calibri"/>
              <a:cs typeface="Arial"/>
            </a:endParaRPr>
          </a:p>
          <a:p>
            <a:r>
              <a:rPr lang="en-GB" sz="1100" dirty="0">
                <a:latin typeface="Arial"/>
                <a:ea typeface="Calibri"/>
                <a:cs typeface="Arial"/>
              </a:rPr>
              <a:t>Unit: 4, 11</a:t>
            </a:r>
            <a:endParaRPr lang="en-US" sz="1100" dirty="0">
              <a:latin typeface="Arial"/>
              <a:ea typeface="Calibri"/>
              <a:cs typeface="Arial"/>
            </a:endParaRPr>
          </a:p>
          <a:p>
            <a:endParaRPr lang="en-US" sz="900" dirty="0">
              <a:latin typeface="Arial"/>
              <a:cs typeface="Arial"/>
            </a:endParaRPr>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a:latin typeface="Arial"/>
                <a:cs typeface="Arial"/>
              </a:rPr>
              <a:t>Pedagogical Principles</a:t>
            </a:r>
          </a:p>
        </p:txBody>
      </p:sp>
      <p:graphicFrame>
        <p:nvGraphicFramePr>
          <p:cNvPr id="14" name="Table 13">
            <a:extLst>
              <a:ext uri="{FF2B5EF4-FFF2-40B4-BE49-F238E27FC236}">
                <a16:creationId xmlns:a16="http://schemas.microsoft.com/office/drawing/2014/main" id="{AE7AAC60-B916-FCD0-1CDA-1B2783024C7E}"/>
              </a:ext>
            </a:extLst>
          </p:cNvPr>
          <p:cNvGraphicFramePr>
            <a:graphicFrameLocks noGrp="1"/>
          </p:cNvGraphicFramePr>
          <p:nvPr>
            <p:extLst>
              <p:ext uri="{D42A27DB-BD31-4B8C-83A1-F6EECF244321}">
                <p14:modId xmlns:p14="http://schemas.microsoft.com/office/powerpoint/2010/main" val="700879654"/>
              </p:ext>
            </p:extLst>
          </p:nvPr>
        </p:nvGraphicFramePr>
        <p:xfrm>
          <a:off x="320754" y="4351892"/>
          <a:ext cx="4943328" cy="2893945"/>
        </p:xfrm>
        <a:graphic>
          <a:graphicData uri="http://schemas.openxmlformats.org/drawingml/2006/table">
            <a:tbl>
              <a:tblPr bandRow="1">
                <a:tableStyleId>{5C22544A-7EE6-4342-B048-85BDC9FD1C3A}</a:tableStyleId>
              </a:tblPr>
              <a:tblGrid>
                <a:gridCol w="1266931">
                  <a:extLst>
                    <a:ext uri="{9D8B030D-6E8A-4147-A177-3AD203B41FA5}">
                      <a16:colId xmlns:a16="http://schemas.microsoft.com/office/drawing/2014/main" val="3141190837"/>
                    </a:ext>
                  </a:extLst>
                </a:gridCol>
                <a:gridCol w="3676397">
                  <a:extLst>
                    <a:ext uri="{9D8B030D-6E8A-4147-A177-3AD203B41FA5}">
                      <a16:colId xmlns:a16="http://schemas.microsoft.com/office/drawing/2014/main" val="1558762505"/>
                    </a:ext>
                  </a:extLst>
                </a:gridCol>
              </a:tblGrid>
              <a:tr h="1587825">
                <a:tc>
                  <a:txBody>
                    <a:bodyPr/>
                    <a:lstStyle/>
                    <a:p>
                      <a:pPr fontAlgn="base"/>
                      <a:r>
                        <a:rPr lang="en-GB" sz="1100" dirty="0">
                          <a:effectLst/>
                          <a:latin typeface="Arial"/>
                        </a:rPr>
                        <a:t>How will you support the development of literacy in this unit? </a:t>
                      </a:r>
                      <a:endParaRPr lang="en-GB" dirty="0">
                        <a:effectLst/>
                        <a:latin typeface="Arial"/>
                      </a:endParaRPr>
                    </a:p>
                  </a:txBody>
                  <a:tcPr marL="66675" marR="666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chemeClr val="bg1"/>
                    </a:solidFill>
                  </a:tcPr>
                </a:tc>
                <a:tc>
                  <a:txBody>
                    <a:bodyPr/>
                    <a:lstStyle/>
                    <a:p>
                      <a:pPr fontAlgn="base"/>
                      <a:r>
                        <a:rPr lang="en-GB" sz="1100" dirty="0">
                          <a:effectLst/>
                          <a:latin typeface="Arial"/>
                        </a:rPr>
                        <a:t>Key words vocabulary, scanning, reading text. </a:t>
                      </a:r>
                      <a:endParaRPr lang="en-GB" dirty="0">
                        <a:effectLst/>
                        <a:latin typeface="Arial"/>
                      </a:endParaRPr>
                    </a:p>
                    <a:p>
                      <a:pPr fontAlgn="base"/>
                      <a:endParaRPr lang="en-GB" sz="1100" dirty="0">
                        <a:effectLst/>
                        <a:latin typeface="Arial"/>
                      </a:endParaRPr>
                    </a:p>
                    <a:p>
                      <a:pPr lvl="0">
                        <a:buNone/>
                      </a:pPr>
                      <a:r>
                        <a:rPr lang="en-GB" sz="1100" dirty="0">
                          <a:effectLst/>
                          <a:latin typeface="Arial"/>
                        </a:rPr>
                        <a:t>Learners will be completing artist research, studying the work of Starla Michelle Halfmann, they will need to write about their work. Prompt sentences will be given.</a:t>
                      </a:r>
                      <a:endParaRPr lang="en-GB" dirty="0">
                        <a:effectLst/>
                        <a:latin typeface="Arial"/>
                      </a:endParaRPr>
                    </a:p>
                  </a:txBody>
                  <a:tcPr marL="66675" marR="666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414352416"/>
                  </a:ext>
                </a:extLst>
              </a:tr>
              <a:tr h="1306120">
                <a:tc>
                  <a:txBody>
                    <a:bodyPr/>
                    <a:lstStyle/>
                    <a:p>
                      <a:pPr fontAlgn="base"/>
                      <a:r>
                        <a:rPr lang="en-GB" sz="1100" dirty="0">
                          <a:effectLst/>
                          <a:latin typeface="Arial"/>
                        </a:rPr>
                        <a:t>How will you support the development of numeracy in this unit? </a:t>
                      </a:r>
                      <a:endParaRPr lang="en-GB" dirty="0">
                        <a:effectLst/>
                        <a:latin typeface="Arial"/>
                      </a:endParaRPr>
                    </a:p>
                  </a:txBody>
                  <a:tcPr marL="66675" marR="666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chemeClr val="bg1"/>
                    </a:solidFill>
                  </a:tcPr>
                </a:tc>
                <a:tc>
                  <a:txBody>
                    <a:bodyPr/>
                    <a:lstStyle/>
                    <a:p>
                      <a:pPr fontAlgn="base"/>
                      <a:r>
                        <a:rPr lang="en-GB" sz="1100" dirty="0">
                          <a:effectLst/>
                          <a:latin typeface="Arial"/>
                        </a:rPr>
                        <a:t>Providing context for concepts such as shape, scale, spatial awareness and measurements. </a:t>
                      </a:r>
                      <a:endParaRPr lang="en-GB" dirty="0">
                        <a:effectLst/>
                        <a:latin typeface="Arial"/>
                      </a:endParaRPr>
                    </a:p>
                    <a:p>
                      <a:pPr fontAlgn="base"/>
                      <a:endParaRPr lang="en-GB" sz="1100" dirty="0">
                        <a:effectLst/>
                        <a:latin typeface="Arial"/>
                      </a:endParaRPr>
                    </a:p>
                    <a:p>
                      <a:pPr lvl="0">
                        <a:buNone/>
                      </a:pPr>
                      <a:r>
                        <a:rPr lang="en-GB" sz="1100" dirty="0">
                          <a:effectLst/>
                          <a:latin typeface="Arial"/>
                        </a:rPr>
                        <a:t>Pupils will need to plan their final designs, including the scale, before making them.</a:t>
                      </a:r>
                      <a:endParaRPr lang="en-GB">
                        <a:effectLst/>
                        <a:latin typeface="Arial"/>
                      </a:endParaRPr>
                    </a:p>
                  </a:txBody>
                  <a:tcPr marL="66675" marR="666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3572491319"/>
                  </a:ext>
                </a:extLst>
              </a:tr>
            </a:tbl>
          </a:graphicData>
        </a:graphic>
      </p:graphicFrame>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sz="800" dirty="0">
                <a:solidFill>
                  <a:srgbClr val="000000"/>
                </a:solidFill>
                <a:latin typeface="MASSILIA VF"/>
                <a:cs typeface="Arial"/>
              </a:rPr>
              <a:t>To increase effectiveness  his art project based on Cacti, the  learners will start with thorough research, exploring the geography, culture, flora, fauna, and climate of Patagonia, alongside studying various cacti species and their unique adaptations. Gathering a variety of visual references, including images and videos, will provide a strong foundation. Experimenting with different media such as watercolors, acrylics, oils, pastels, and mixed media, as well as trying out techniques like sketching, painting, collage  will  help in effectively portraying the landscapes and cacti. Developing drawing and painting skills to accurately capture forms, textures, and colors is essential, ensuring the artwork reflects the unique beauty and essence of both Patagonia and cacti.</a:t>
            </a:r>
            <a:endParaRPr lang="en-US" dirty="0">
              <a:solidFill>
                <a:srgbClr val="000000"/>
              </a:solidFill>
              <a:latin typeface="MASSILIA VF"/>
            </a:endParaRPr>
          </a:p>
          <a:p>
            <a:endParaRPr lang="en-US"/>
          </a:p>
          <a:p>
            <a:endParaRPr lang="en-US" sz="800" dirty="0">
              <a:latin typeface="Arial"/>
              <a:cs typeface="Arial"/>
            </a:endParaRPr>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a:latin typeface="Arial"/>
                <a:cs typeface="Arial"/>
              </a:rPr>
              <a:t>Increasing effectiveness as a learner</a:t>
            </a:r>
            <a:endParaRPr lang="en-US" sz="1050">
              <a:latin typeface="Arial"/>
              <a:cs typeface="Arial"/>
            </a:endParaRPr>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r>
              <a:rPr lang="en-US" sz="800" dirty="0">
                <a:solidFill>
                  <a:srgbClr val="1F1F1F"/>
                </a:solidFill>
                <a:latin typeface="MASSILIA VF"/>
                <a:cs typeface="Arial"/>
              </a:rPr>
              <a:t>Learners will engage in comprehensive and detailed research. This includes understanding the basic geography, culture, flora, fauna, and climate of Patagonia,.</a:t>
            </a:r>
            <a:endParaRPr lang="en-US" dirty="0">
              <a:cs typeface="Arial"/>
            </a:endParaRPr>
          </a:p>
          <a:p>
            <a:r>
              <a:rPr lang="en-US" sz="800" dirty="0">
                <a:solidFill>
                  <a:srgbClr val="1F1F1F"/>
                </a:solidFill>
                <a:latin typeface="MASSILIA VF"/>
                <a:cs typeface="Arial"/>
              </a:rPr>
              <a:t>Exploring the historical relationship between Wales and Patagonia is crucial; specifically, the Welsh settlement in Patagonia in the 19th century and its lasting cultural influences can provide a unique angle for the project. </a:t>
            </a:r>
            <a:endParaRPr lang="en-US">
              <a:cs typeface="Arial"/>
            </a:endParaRPr>
          </a:p>
          <a:p>
            <a:r>
              <a:rPr lang="en-US" sz="800" dirty="0">
                <a:solidFill>
                  <a:srgbClr val="1F1F1F"/>
                </a:solidFill>
                <a:latin typeface="MASSILIA VF"/>
                <a:cs typeface="Arial"/>
              </a:rPr>
              <a:t>Analyzing different artistic representations and interpretations of Patagonia and cacti in both art history and contemporary works can offer broader perspectives and inspire more nuanced creative expressions. Integrating this extensive and detailed knowledge, along with the historical ties between Wales and Patagonia, into the art project will enhance its complexity and authenticity, making it more impactful and reflective of the rich subject matter.</a:t>
            </a:r>
            <a:endParaRPr lang="en-US"/>
          </a:p>
          <a:p>
            <a:endParaRPr lang="en-US" sz="800" dirty="0">
              <a:solidFill>
                <a:srgbClr val="1F1F1F"/>
              </a:solidFill>
              <a:latin typeface="Arial"/>
              <a:cs typeface="Arial"/>
            </a:endParaRPr>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a:latin typeface="Arial"/>
                <a:cs typeface="Arial"/>
              </a:rPr>
              <a:t>Increasing breadth and depth of knowledge</a:t>
            </a:r>
            <a:endParaRPr lang="en-US" sz="1050">
              <a:latin typeface="Arial"/>
              <a:cs typeface="Arial"/>
            </a:endParaRPr>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sz="800" dirty="0">
                <a:solidFill>
                  <a:schemeClr val="tx1"/>
                </a:solidFill>
                <a:latin typeface="MASSILIA VF"/>
                <a:cs typeface="Arial"/>
              </a:rPr>
              <a:t>To deepen their understanding of the ideas and disciplines within art while designing and making 3D cacti and researching Patagonia the learners will be studying the geography and ecosystems of Patagonia, focusing on how the climate and terrain influence the types of cacti that grow there.</a:t>
            </a:r>
            <a:endParaRPr lang="en-US" dirty="0">
              <a:solidFill>
                <a:schemeClr val="tx1"/>
              </a:solidFill>
              <a:latin typeface="MASSILIA VF"/>
              <a:cs typeface="Arial"/>
            </a:endParaRPr>
          </a:p>
          <a:p>
            <a:r>
              <a:rPr lang="en-US" sz="800" dirty="0">
                <a:solidFill>
                  <a:schemeClr val="tx1"/>
                </a:solidFill>
                <a:latin typeface="MASSILIA VF"/>
                <a:cs typeface="Arial"/>
              </a:rPr>
              <a:t> Understanding the impact of climate change on Patagonia's environment will provide context for their 3D models, ensuring they are  accurate with a sense of creativity inspired by the artist Starla Michelle Halfmann . Additionally, exploring the historical relationship between Wales and Patagonia, particularly the Welsh settlement in the 19th century, will add cultural depth to their projects. By examining artistic techniques and representations of cacti and Patagonian landscapes in art history and contemporary works, learners can draw inspiration and develop their artistic skills. Integrating knowledge from geography, environmental science, history, and art will enhance the depth and authenticity of their 3D cacti projects, making them more comprehensive and meaningful.</a:t>
            </a:r>
            <a:endParaRPr lang="en-US">
              <a:solidFill>
                <a:schemeClr val="tx1"/>
              </a:solidFill>
              <a:latin typeface="MASSILIA VF"/>
            </a:endParaRPr>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a:latin typeface="Arial"/>
                <a:cs typeface="Arial"/>
              </a:rPr>
              <a:t>Deepening understanding of the ideas and disciplines within Areas</a:t>
            </a:r>
            <a:endParaRPr lang="en-US" sz="1050">
              <a:latin typeface="Arial"/>
              <a:cs typeface="Arial"/>
            </a:endParaRPr>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a:latin typeface="Arial"/>
                <a:cs typeface="Arial"/>
              </a:rPr>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sz="800" dirty="0">
                <a:solidFill>
                  <a:srgbClr val="000000"/>
                </a:solidFill>
                <a:latin typeface="MASSILIA VF"/>
                <a:cs typeface="Arial"/>
              </a:rPr>
              <a:t>To refine and grow sophistication in the use and application of skills, learner will focus on continuous practice, experimentation, and reflection. Regular sketching and modeling will improve their precision and control over artistic tools and materials, building muscle memory and technical skills. Experimenting with different materials for making 3D cacti, such as clay, cardboard and  recycled materials, will help them understand the properties and best uses of various media. Learning and applying advanced techniques, such as texturing, shading, and sculpting, will add depth and realism to their projects. Additionally, reflecting on their work through self-assessment and peer feedback will enable learners to identify areas for improvement and further refine their skills, leading to more sophisticated and polished outcomes.</a:t>
            </a:r>
            <a:endParaRPr lang="en-US" dirty="0">
              <a:solidFill>
                <a:srgbClr val="000000"/>
              </a:solidFill>
              <a:latin typeface="MASSILIA VF"/>
            </a:endParaRPr>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a:latin typeface="Arial"/>
                <a:cs typeface="Arial"/>
              </a:rPr>
              <a:t>Refinement and growing sophistication in the use and application of skills</a:t>
            </a:r>
            <a:endParaRPr lang="en-US" sz="1050">
              <a:latin typeface="Arial"/>
              <a:cs typeface="Arial"/>
            </a:endParaRPr>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sz="800" dirty="0">
                <a:solidFill>
                  <a:srgbClr val="1F1F1F"/>
                </a:solidFill>
                <a:latin typeface="MASSILIA VF"/>
                <a:cs typeface="Arial"/>
              </a:rPr>
              <a:t>To make connections and transfer learning into new contexts, learners will  engage in activities that encourage critical thinking and application. For instance, they can relate their knowledge of Patagonian ecosystems and climate to understand the habitat requirements for different types of cacti, applying this understanding creatively in their 3D cacti designs. Exploring historical connections between Wales and Patagonia can inspire cultural interpretations in their artwork, adding depth and context. Learners will also transfer technical skills learned in art, such as sculpting and painting techniques, to create realistic textures and </a:t>
            </a:r>
            <a:r>
              <a:rPr lang="en-US" sz="800" dirty="0" err="1">
                <a:solidFill>
                  <a:srgbClr val="1F1F1F"/>
                </a:solidFill>
                <a:latin typeface="MASSILIA VF"/>
                <a:cs typeface="Arial"/>
              </a:rPr>
              <a:t>colours</a:t>
            </a:r>
            <a:r>
              <a:rPr lang="en-US" sz="800" dirty="0">
                <a:solidFill>
                  <a:srgbClr val="1F1F1F"/>
                </a:solidFill>
                <a:latin typeface="MASSILIA VF"/>
                <a:cs typeface="Arial"/>
              </a:rPr>
              <a:t> in their 3D models. Additionally, they can explore how artistic representations of landscapes and flora in different art styles and periods can influence their own creative approaches. By actively seeking connections between subjects and applying their learning in novel ways, learners enrich their understanding and develop versatility in their artistic expression and problem-solving abilities.</a:t>
            </a:r>
            <a:endParaRPr lang="en-US" dirty="0">
              <a:latin typeface="MASSILIA VF"/>
            </a:endParaRP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a:latin typeface="Arial"/>
                <a:cs typeface="Arial"/>
              </a:rPr>
              <a:t>Making connections and transferring learning into new contexts</a:t>
            </a:r>
            <a:endParaRPr lang="en-US" sz="700">
              <a:latin typeface="Arial"/>
              <a:cs typeface="Arial"/>
            </a:endParaRPr>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lIns="180000" tIns="180000" rIns="180000" bIns="180000" anchor="t">
            <a:normAutofit/>
          </a:bodyPr>
          <a:lstStyle/>
          <a:p>
            <a:r>
              <a:rPr lang="en-US" sz="800" dirty="0">
                <a:solidFill>
                  <a:schemeClr val="tx1"/>
                </a:solidFill>
                <a:latin typeface="MASSILIA VF"/>
                <a:cs typeface="Arial"/>
              </a:rPr>
              <a:t>In exploring connections and transferring learning into new contexts, learners might encounter misconceptions if they oversimplify or generalize their understanding. overlooking the complexities of historical and cultural influences between Wales and Patagonia might result in superficial interpretations in their artwork. Additionally, if learners solely replicate techniques from one artistic style without understanding its context or experimenting with adaptations, their creativity may be constrained. It's crucial for learners to critically analyze information, seek diverse perspectives, and continuously reflect on their work to avoid misconceptions and deepen their understanding effectively across disciplines.</a:t>
            </a:r>
            <a:endParaRPr lang="en-US" dirty="0">
              <a:solidFill>
                <a:schemeClr val="tx1"/>
              </a:solidFill>
            </a:endParaRPr>
          </a:p>
          <a:p>
            <a:endParaRPr lang="en-US" sz="800" dirty="0">
              <a:latin typeface="Arial"/>
              <a:cs typeface="Arial"/>
            </a:endParaRPr>
          </a:p>
          <a:p>
            <a:endParaRPr lang="en-US" sz="800">
              <a:latin typeface="Arial"/>
              <a:cs typeface="Arial"/>
            </a:endParaRPr>
          </a:p>
          <a:p>
            <a:endParaRPr lang="en-US" sz="800">
              <a:latin typeface="Arial"/>
              <a:cs typeface="Arial"/>
            </a:endParaRPr>
          </a:p>
          <a:p>
            <a:endParaRPr lang="en-US" sz="800">
              <a:latin typeface="Arial"/>
              <a:cs typeface="Arial"/>
            </a:endParaRPr>
          </a:p>
          <a:p>
            <a:endParaRPr lang="en-US" sz="800">
              <a:latin typeface="Arial"/>
              <a:cs typeface="Arial"/>
            </a:endParaRPr>
          </a:p>
          <a:p>
            <a:endParaRPr lang="en-US" sz="800">
              <a:latin typeface="Arial"/>
              <a:cs typeface="Arial"/>
            </a:endParaRPr>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latin typeface="Arial"/>
                <a:cs typeface="Arial"/>
              </a:rPr>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a:xfrm>
            <a:off x="325706" y="1359015"/>
            <a:ext cx="3229508" cy="6125071"/>
          </a:xfrm>
        </p:spPr>
        <p:txBody>
          <a:bodyPr lIns="180000" tIns="180000" rIns="180000" bIns="180000" anchor="t">
            <a:noAutofit/>
          </a:bodyPr>
          <a:lstStyle/>
          <a:p>
            <a:pPr marL="228600" indent="-228600">
              <a:buChar char="•"/>
            </a:pPr>
            <a:r>
              <a:rPr lang="en-US" sz="800" dirty="0">
                <a:solidFill>
                  <a:schemeClr val="tx1"/>
                </a:solidFill>
                <a:latin typeface="Arial"/>
                <a:cs typeface="Arial"/>
              </a:rPr>
              <a:t>I can explore and experiment with and then select appropriate creative techniques, practices, materials, processes, resources, tools and technologies.</a:t>
            </a:r>
            <a:endParaRPr lang="en-US">
              <a:solidFill>
                <a:schemeClr val="tx1"/>
              </a:solidFill>
            </a:endParaRPr>
          </a:p>
          <a:p>
            <a:pPr marL="228600" indent="-228600">
              <a:buChar char="•"/>
            </a:pPr>
            <a:r>
              <a:rPr lang="en-US" sz="800" dirty="0">
                <a:solidFill>
                  <a:schemeClr val="tx1"/>
                </a:solidFill>
                <a:latin typeface="Arial"/>
                <a:cs typeface="Arial"/>
              </a:rPr>
              <a:t>I can explore how and why creative work is made by asking questions and developing my own answers.</a:t>
            </a:r>
          </a:p>
          <a:p>
            <a:pPr marL="228600" indent="-228600">
              <a:buChar char="•"/>
            </a:pPr>
            <a:r>
              <a:rPr lang="en-US" sz="800" dirty="0">
                <a:solidFill>
                  <a:schemeClr val="tx1"/>
                </a:solidFill>
                <a:latin typeface="Arial"/>
                <a:cs typeface="Arial"/>
              </a:rPr>
              <a:t>I can explore and describe how artists and creative work communicate mood, feelings and ideas.</a:t>
            </a:r>
          </a:p>
          <a:p>
            <a:pPr marL="228600" indent="-228600">
              <a:buChar char="•"/>
            </a:pPr>
            <a:r>
              <a:rPr lang="en-US" sz="800" dirty="0">
                <a:solidFill>
                  <a:schemeClr val="tx1"/>
                </a:solidFill>
                <a:latin typeface="Arial"/>
                <a:cs typeface="Arial"/>
              </a:rPr>
              <a:t>I can give and accept feedback as both artist and audience.</a:t>
            </a:r>
          </a:p>
          <a:p>
            <a:pPr marL="228600" indent="-228600">
              <a:buChar char="•"/>
            </a:pPr>
            <a:r>
              <a:rPr lang="en-US" sz="800" dirty="0">
                <a:solidFill>
                  <a:schemeClr val="tx1"/>
                </a:solidFill>
                <a:latin typeface="Arial"/>
                <a:cs typeface="Arial"/>
              </a:rPr>
              <a:t>I can compare my own creative work to creative work by other people and from other places and times.</a:t>
            </a:r>
          </a:p>
          <a:p>
            <a:pPr marL="228600" indent="-228600">
              <a:buChar char="•"/>
            </a:pPr>
            <a:r>
              <a:rPr lang="en-US" sz="800" dirty="0">
                <a:solidFill>
                  <a:schemeClr val="tx1"/>
                </a:solidFill>
                <a:latin typeface="Arial"/>
                <a:cs typeface="Arial"/>
              </a:rPr>
              <a:t>I can consider, with guidance, how moods, emotions and ideas are communicated both in my own creative work and in the creative work of others.</a:t>
            </a:r>
          </a:p>
          <a:p>
            <a:pPr marL="228600" indent="-228600">
              <a:buChar char="•"/>
            </a:pPr>
            <a:r>
              <a:rPr lang="en-US" sz="800" dirty="0">
                <a:solidFill>
                  <a:schemeClr val="tx1"/>
                </a:solidFill>
                <a:latin typeface="Arial"/>
                <a:cs typeface="Arial"/>
              </a:rPr>
              <a:t>I can communicate ideas, feelings and memories for an audience and for purposes and outcomes in my creative work.</a:t>
            </a:r>
          </a:p>
          <a:p>
            <a:pPr marL="228600" indent="-228600">
              <a:buChar char="•"/>
            </a:pPr>
            <a:r>
              <a:rPr lang="en-US" sz="800" dirty="0">
                <a:solidFill>
                  <a:schemeClr val="tx1"/>
                </a:solidFill>
                <a:latin typeface="Arial"/>
                <a:cs typeface="Arial"/>
              </a:rPr>
              <a:t>I am beginning to apply techniques in my creative work with guidance and direction.</a:t>
            </a:r>
          </a:p>
          <a:p>
            <a:pPr marL="228600" indent="-228600">
              <a:buChar char="•"/>
            </a:pPr>
            <a:r>
              <a:rPr lang="en-US" sz="800" dirty="0">
                <a:solidFill>
                  <a:schemeClr val="tx1"/>
                </a:solidFill>
                <a:latin typeface="Arial"/>
                <a:cs typeface="Arial"/>
              </a:rPr>
              <a:t>I can create my own designs and work collaboratively with others to develop creative ideas.</a:t>
            </a:r>
          </a:p>
          <a:p>
            <a:pPr marL="228600" indent="-228600">
              <a:buChar char="•"/>
            </a:pPr>
            <a:r>
              <a:rPr lang="en-US" sz="800" dirty="0">
                <a:solidFill>
                  <a:schemeClr val="tx1"/>
                </a:solidFill>
                <a:latin typeface="Arial"/>
                <a:cs typeface="Arial"/>
              </a:rPr>
              <a:t>I can perform, produce, design, exhibit and share my creative work in a variety of ways for different audiences, inspired by a range of stimuli and experiences.</a:t>
            </a:r>
          </a:p>
          <a:p>
            <a:pPr marL="228600" indent="-228600">
              <a:buChar char="•"/>
            </a:pPr>
            <a:r>
              <a:rPr lang="en-US" sz="800" dirty="0">
                <a:solidFill>
                  <a:schemeClr val="tx1"/>
                </a:solidFill>
                <a:latin typeface="Arial"/>
                <a:cs typeface="Arial"/>
              </a:rPr>
              <a:t>I am beginning to demonstrate resilience and flexibility in approaching creative challenges.</a:t>
            </a:r>
          </a:p>
          <a:p>
            <a:pPr marL="228600" indent="-228600">
              <a:buChar char="•"/>
            </a:pPr>
            <a:r>
              <a:rPr lang="en-US" sz="800" dirty="0">
                <a:solidFill>
                  <a:schemeClr val="tx1"/>
                </a:solidFill>
                <a:latin typeface="Arial"/>
                <a:cs typeface="Arial"/>
              </a:rPr>
              <a:t>I can use creative materials safely and with some control under supervision.</a:t>
            </a:r>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xfrm>
            <a:off x="325706" y="897488"/>
            <a:ext cx="3229508" cy="410400"/>
          </a:xfrm>
          <a:solidFill>
            <a:srgbClr val="ED5A3E"/>
          </a:solidFill>
        </p:spPr>
        <p:txBody>
          <a:bodyPr/>
          <a:lstStyle/>
          <a:p>
            <a:r>
              <a:rPr lang="en-US" sz="1400">
                <a:latin typeface="Arial"/>
                <a:cs typeface="Arial"/>
              </a:rPr>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a:xfrm>
            <a:off x="3741259" y="1359015"/>
            <a:ext cx="3229508" cy="6125071"/>
          </a:xfrm>
        </p:spPr>
        <p:txBody>
          <a:bodyPr lIns="180000" tIns="180000" rIns="180000" bIns="180000" anchor="t">
            <a:noAutofit/>
          </a:bodyPr>
          <a:lstStyle/>
          <a:p>
            <a:pPr marL="228600" indent="-228600">
              <a:buChar char="•"/>
            </a:pPr>
            <a:r>
              <a:rPr lang="en-US" sz="800" dirty="0">
                <a:solidFill>
                  <a:schemeClr val="tx1"/>
                </a:solidFill>
                <a:latin typeface="Arial"/>
                <a:cs typeface="Arial"/>
              </a:rPr>
              <a:t>I can explore and experiment independently and demonstrate technical control with a range of creative materials, processes, resources, tools and technologies showing innovation and resilience.</a:t>
            </a:r>
          </a:p>
          <a:p>
            <a:pPr marL="228600" indent="-228600">
              <a:buChar char="•"/>
            </a:pPr>
            <a:r>
              <a:rPr lang="en-US" sz="800" dirty="0">
                <a:solidFill>
                  <a:schemeClr val="tx1"/>
                </a:solidFill>
                <a:latin typeface="Arial"/>
                <a:cs typeface="Arial"/>
              </a:rPr>
              <a:t>I can explore the effects that a range of creative techniques, materials, processes, resources, tools and technologies have on my own and others’ creative work.</a:t>
            </a:r>
          </a:p>
          <a:p>
            <a:pPr marL="228600" indent="-228600">
              <a:buChar char="•"/>
            </a:pPr>
            <a:r>
              <a:rPr lang="en-US" sz="800" dirty="0">
                <a:solidFill>
                  <a:schemeClr val="tx1"/>
                </a:solidFill>
                <a:latin typeface="Arial"/>
                <a:cs typeface="Arial"/>
              </a:rPr>
              <a:t>I can explore how creative work can represent, document, share and celebrate personal, social and cultural identities.</a:t>
            </a:r>
          </a:p>
          <a:p>
            <a:pPr marL="228600" indent="-228600">
              <a:buChar char="•"/>
            </a:pPr>
            <a:r>
              <a:rPr lang="en-US" sz="800" dirty="0">
                <a:solidFill>
                  <a:schemeClr val="tx1"/>
                </a:solidFill>
                <a:latin typeface="Arial"/>
                <a:cs typeface="Arial"/>
              </a:rPr>
              <a:t>I can explore and describe how artists and creative work communicate mood, feelings and ideas and the impact they have on an audience.</a:t>
            </a:r>
          </a:p>
          <a:p>
            <a:pPr marL="228600" indent="-228600">
              <a:buChar char="•"/>
            </a:pPr>
            <a:r>
              <a:rPr lang="en-US" sz="800" dirty="0">
                <a:solidFill>
                  <a:schemeClr val="tx1"/>
                </a:solidFill>
                <a:latin typeface="Arial"/>
                <a:cs typeface="Arial"/>
              </a:rPr>
              <a:t>I can give and consider constructive feedback about my own creative work and that of others, reflecting on it and making improvements where necessary.</a:t>
            </a:r>
          </a:p>
          <a:p>
            <a:pPr marL="228600" indent="-228600">
              <a:buChar char="•"/>
            </a:pPr>
            <a:r>
              <a:rPr lang="en-US" sz="800" dirty="0">
                <a:solidFill>
                  <a:schemeClr val="tx1"/>
                </a:solidFill>
                <a:latin typeface="Arial"/>
                <a:cs typeface="Arial"/>
              </a:rPr>
              <a:t>I can apply knowledge and understanding of context, and make connections between my own creative work and creative work by other people and from other places and times.</a:t>
            </a:r>
          </a:p>
          <a:p>
            <a:pPr marL="228600" indent="-228600">
              <a:buChar char="•"/>
            </a:pPr>
            <a:r>
              <a:rPr lang="en-US" sz="800" dirty="0">
                <a:solidFill>
                  <a:schemeClr val="tx1"/>
                </a:solidFill>
                <a:latin typeface="Arial"/>
                <a:cs typeface="Arial"/>
              </a:rPr>
              <a:t>I can reflect upon how artists have achieved effects or communicated moods, emotions and ideas in their work.</a:t>
            </a:r>
          </a:p>
          <a:p>
            <a:pPr marL="228600" indent="-228600">
              <a:buChar char="•"/>
            </a:pPr>
            <a:r>
              <a:rPr lang="en-US" sz="800" dirty="0">
                <a:solidFill>
                  <a:schemeClr val="tx1"/>
                </a:solidFill>
                <a:latin typeface="Arial"/>
                <a:cs typeface="Arial"/>
              </a:rPr>
              <a:t>I can combine my knowledge, experience and understanding to plan and communicate my creative work for a range of different audiences, purposes and outcomes.</a:t>
            </a:r>
          </a:p>
          <a:p>
            <a:pPr marL="228600" indent="-228600">
              <a:buChar char="•"/>
            </a:pPr>
            <a:r>
              <a:rPr lang="en-US" sz="800" dirty="0">
                <a:solidFill>
                  <a:schemeClr val="tx1"/>
                </a:solidFill>
                <a:latin typeface="Arial"/>
                <a:cs typeface="Arial"/>
              </a:rPr>
              <a:t>I can draw upon my familiarity with a range of discipline-specific techniques in my creative work.</a:t>
            </a:r>
          </a:p>
          <a:p>
            <a:pPr marL="228600" indent="-228600">
              <a:buChar char="•"/>
            </a:pPr>
            <a:r>
              <a:rPr lang="en-US" sz="800" dirty="0">
                <a:solidFill>
                  <a:schemeClr val="tx1"/>
                </a:solidFill>
                <a:latin typeface="Arial"/>
                <a:cs typeface="Arial"/>
              </a:rPr>
              <a:t>I can draw upon my design knowledge and make connections with greater independence to modify and develop my creative designs.</a:t>
            </a:r>
          </a:p>
          <a:p>
            <a:pPr marL="228600" indent="-228600">
              <a:buChar char="•"/>
            </a:pPr>
            <a:r>
              <a:rPr lang="en-US" sz="800" dirty="0">
                <a:solidFill>
                  <a:schemeClr val="tx1"/>
                </a:solidFill>
                <a:latin typeface="Arial"/>
                <a:cs typeface="Arial"/>
              </a:rPr>
              <a:t>I can perform, produce, design, exhibit and share my creative work in formal and non-formal contexts, considering the impact of my creative work on the audience.</a:t>
            </a:r>
          </a:p>
          <a:p>
            <a:pPr marL="228600" indent="-228600">
              <a:buChar char="•"/>
            </a:pPr>
            <a:r>
              <a:rPr lang="en-US" sz="800" dirty="0">
                <a:solidFill>
                  <a:schemeClr val="tx1"/>
                </a:solidFill>
                <a:latin typeface="Arial"/>
                <a:cs typeface="Arial"/>
              </a:rPr>
              <a:t>I can identify and respond creatively to challenges with resilience and flexibility.</a:t>
            </a:r>
          </a:p>
          <a:p>
            <a:pPr marL="228600" indent="-228600">
              <a:buChar char="•"/>
            </a:pPr>
            <a:r>
              <a:rPr lang="en-US" sz="800" dirty="0">
                <a:solidFill>
                  <a:schemeClr val="tx1"/>
                </a:solidFill>
                <a:latin typeface="Arial"/>
                <a:cs typeface="Arial"/>
              </a:rPr>
              <a:t>I can safely choose and use the correct creative tools and materials with some consideration for others.</a:t>
            </a:r>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xfrm>
            <a:off x="3741259" y="897488"/>
            <a:ext cx="3229508" cy="410400"/>
          </a:xfrm>
          <a:solidFill>
            <a:srgbClr val="ED5A3E"/>
          </a:solidFill>
        </p:spPr>
        <p:txBody>
          <a:bodyPr/>
          <a:lstStyle/>
          <a:p>
            <a:r>
              <a:rPr lang="en-US" sz="1400">
                <a:latin typeface="Arial"/>
                <a:cs typeface="Arial"/>
              </a:rPr>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a:xfrm>
            <a:off x="7138882" y="1359015"/>
            <a:ext cx="3229200" cy="6123847"/>
          </a:xfrm>
        </p:spPr>
        <p:txBody>
          <a:bodyPr lIns="180000" tIns="180000" rIns="180000" bIns="180000" anchor="t">
            <a:normAutofit/>
          </a:bodyPr>
          <a:lstStyle/>
          <a:p>
            <a:pPr marL="171450" indent="-171450">
              <a:buFont typeface="Arial" panose="020B0604020202020204" pitchFamily="34" charset="0"/>
              <a:buChar char="•"/>
            </a:pPr>
            <a:r>
              <a:rPr lang="en-US" sz="800" dirty="0">
                <a:solidFill>
                  <a:schemeClr val="tx1"/>
                </a:solidFill>
                <a:latin typeface="Arial"/>
                <a:cs typeface="Arial"/>
              </a:rPr>
              <a:t>I can explore and experiment with my own and others’ creative ideas, demonstrating increasingly complex technical control, innovation, independent thinking and originality to develop my work with confidence, being able to explain my reasons behind choices made and evaluate their effectiveness on my creative work.</a:t>
            </a:r>
          </a:p>
          <a:p>
            <a:pPr marL="171450" indent="-171450">
              <a:buFont typeface="Arial" panose="020B0604020202020204" pitchFamily="34" charset="0"/>
              <a:buChar char="•"/>
            </a:pPr>
            <a:r>
              <a:rPr lang="en-US" sz="800" dirty="0">
                <a:solidFill>
                  <a:schemeClr val="tx1"/>
                </a:solidFill>
                <a:latin typeface="Arial"/>
                <a:cs typeface="Arial"/>
              </a:rPr>
              <a:t>I can explore creative work, understanding the personal, social, cultural and historical context, including the conventions of the period in which it was created.</a:t>
            </a:r>
          </a:p>
          <a:p>
            <a:pPr marL="171450" indent="-171450">
              <a:buFont typeface="Arial" panose="020B0604020202020204" pitchFamily="34" charset="0"/>
              <a:buChar char="•"/>
            </a:pPr>
            <a:r>
              <a:rPr lang="en-US" sz="800" dirty="0">
                <a:solidFill>
                  <a:schemeClr val="tx1"/>
                </a:solidFill>
                <a:latin typeface="Arial"/>
                <a:cs typeface="Arial"/>
              </a:rPr>
              <a:t>I can investigate and understand how meaning is communicated through the ideas of other artists and performers.</a:t>
            </a:r>
          </a:p>
          <a:p>
            <a:pPr marL="171450" indent="-171450">
              <a:buFont typeface="Arial" panose="020B0604020202020204" pitchFamily="34" charset="0"/>
              <a:buChar char="•"/>
            </a:pPr>
            <a:r>
              <a:rPr lang="en-US" sz="800" dirty="0">
                <a:solidFill>
                  <a:schemeClr val="tx1"/>
                </a:solidFill>
                <a:latin typeface="Arial"/>
                <a:cs typeface="Arial"/>
              </a:rPr>
              <a:t>I can effectively evaluate my own creative work and that of others showing increasing confidence to </a:t>
            </a:r>
            <a:r>
              <a:rPr lang="en-US" sz="800" dirty="0" err="1">
                <a:solidFill>
                  <a:schemeClr val="tx1"/>
                </a:solidFill>
                <a:latin typeface="Arial"/>
                <a:cs typeface="Arial"/>
              </a:rPr>
              <a:t>recognise</a:t>
            </a:r>
            <a:r>
              <a:rPr lang="en-US" sz="800" dirty="0">
                <a:solidFill>
                  <a:schemeClr val="tx1"/>
                </a:solidFill>
                <a:latin typeface="Arial"/>
                <a:cs typeface="Arial"/>
              </a:rPr>
              <a:t> and articulate strengths, and to demonstrate resilience and determination to improve.</a:t>
            </a:r>
          </a:p>
          <a:p>
            <a:pPr marL="171450" indent="-171450">
              <a:buFont typeface="Arial" panose="020B0604020202020204" pitchFamily="34" charset="0"/>
              <a:buChar char="•"/>
            </a:pPr>
            <a:r>
              <a:rPr lang="en-US" sz="800" dirty="0">
                <a:solidFill>
                  <a:schemeClr val="tx1"/>
                </a:solidFill>
                <a:latin typeface="Arial"/>
                <a:cs typeface="Arial"/>
              </a:rPr>
              <a:t>I can apply knowledge and understanding of context when evaluating my own creative work and creative work by other people and from other places and times.</a:t>
            </a:r>
          </a:p>
          <a:p>
            <a:pPr marL="171450" indent="-171450">
              <a:buFont typeface="Arial" panose="020B0604020202020204" pitchFamily="34" charset="0"/>
              <a:buChar char="•"/>
            </a:pPr>
            <a:r>
              <a:rPr lang="en-US" sz="800" dirty="0">
                <a:solidFill>
                  <a:schemeClr val="tx1"/>
                </a:solidFill>
                <a:latin typeface="Arial"/>
                <a:cs typeface="Arial"/>
              </a:rPr>
              <a:t>I can evaluate the effectiveness of a wide range of artistic techniques in producing meaning.</a:t>
            </a:r>
          </a:p>
          <a:p>
            <a:pPr marL="171450" indent="-171450">
              <a:buFont typeface="Arial" panose="020B0604020202020204" pitchFamily="34" charset="0"/>
              <a:buChar char="•"/>
            </a:pPr>
            <a:r>
              <a:rPr lang="en-US" sz="800" dirty="0">
                <a:solidFill>
                  <a:schemeClr val="tx1"/>
                </a:solidFill>
                <a:latin typeface="Arial"/>
                <a:cs typeface="Arial"/>
              </a:rPr>
              <a:t>I can use my experimentation and investigation to manipulate creative work with purpose and intent when communicating my ideas.</a:t>
            </a:r>
          </a:p>
          <a:p>
            <a:pPr marL="171450" indent="-171450">
              <a:buFont typeface="Arial" panose="020B0604020202020204" pitchFamily="34" charset="0"/>
              <a:buChar char="•"/>
            </a:pPr>
            <a:r>
              <a:rPr lang="en-US" sz="800" dirty="0">
                <a:solidFill>
                  <a:schemeClr val="tx1"/>
                </a:solidFill>
                <a:latin typeface="Arial"/>
                <a:cs typeface="Arial"/>
              </a:rPr>
              <a:t>I can apply </a:t>
            </a:r>
            <a:r>
              <a:rPr lang="en-US" sz="800" dirty="0" err="1">
                <a:solidFill>
                  <a:schemeClr val="tx1"/>
                </a:solidFill>
                <a:latin typeface="Arial"/>
                <a:cs typeface="Arial"/>
              </a:rPr>
              <a:t>specialised</a:t>
            </a:r>
            <a:r>
              <a:rPr lang="en-US" sz="800" dirty="0">
                <a:solidFill>
                  <a:schemeClr val="tx1"/>
                </a:solidFill>
                <a:latin typeface="Arial"/>
                <a:cs typeface="Arial"/>
              </a:rPr>
              <a:t> technical skills in my creative work.</a:t>
            </a:r>
          </a:p>
          <a:p>
            <a:pPr marL="171450" indent="-171450">
              <a:buFont typeface="Arial" panose="020B0604020202020204" pitchFamily="34" charset="0"/>
              <a:buChar char="•"/>
            </a:pPr>
            <a:r>
              <a:rPr lang="en-US" sz="800" dirty="0">
                <a:solidFill>
                  <a:schemeClr val="tx1"/>
                </a:solidFill>
                <a:latin typeface="Arial"/>
                <a:cs typeface="Arial"/>
              </a:rPr>
              <a:t>I can purposefully use my design skills and apply a range of solutions to clarify and refine final creative ideas.</a:t>
            </a:r>
          </a:p>
          <a:p>
            <a:pPr marL="171450" indent="-171450">
              <a:buFont typeface="Arial" panose="020B0604020202020204" pitchFamily="34" charset="0"/>
              <a:buChar char="•"/>
            </a:pPr>
            <a:r>
              <a:rPr lang="en-US" sz="800" dirty="0">
                <a:solidFill>
                  <a:schemeClr val="tx1"/>
                </a:solidFill>
                <a:latin typeface="Arial"/>
                <a:cs typeface="Arial"/>
              </a:rPr>
              <a:t>I can perform, produce, design, exhibit and share my creative work showing an awareness of artistic intent and of audience.</a:t>
            </a:r>
          </a:p>
          <a:p>
            <a:pPr marL="171450" indent="-171450">
              <a:buFont typeface="Arial" panose="020B0604020202020204" pitchFamily="34" charset="0"/>
              <a:buChar char="•"/>
            </a:pPr>
            <a:r>
              <a:rPr lang="en-US" sz="800" dirty="0">
                <a:solidFill>
                  <a:schemeClr val="tx1"/>
                </a:solidFill>
                <a:latin typeface="Arial"/>
                <a:cs typeface="Arial"/>
              </a:rPr>
              <a:t>I can draw upon my experiences and knowledge to inform and develop strategies to overcome creative challenges with imagination and resilience.</a:t>
            </a:r>
          </a:p>
          <a:p>
            <a:pPr marL="171450" indent="-171450">
              <a:buFont typeface="Arial" panose="020B0604020202020204" pitchFamily="34" charset="0"/>
              <a:buChar char="•"/>
            </a:pPr>
            <a:r>
              <a:rPr lang="en-US" sz="800" dirty="0">
                <a:solidFill>
                  <a:schemeClr val="tx1"/>
                </a:solidFill>
                <a:latin typeface="Arial"/>
                <a:cs typeface="Arial"/>
              </a:rPr>
              <a:t>I can confidently consider myself, others, audience, participants and matters of intellectual property when creating work.</a:t>
            </a:r>
          </a:p>
          <a:p>
            <a:pPr marL="171450" indent="-171450">
              <a:buFont typeface="Arial" panose="020B0604020202020204" pitchFamily="34" charset="0"/>
              <a:buChar char="•"/>
            </a:pPr>
            <a:endParaRPr lang="en-US" sz="900">
              <a:latin typeface="Arial"/>
              <a:cs typeface="Arial"/>
            </a:endParaRPr>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xfrm>
            <a:off x="7138882" y="897488"/>
            <a:ext cx="3229508" cy="410400"/>
          </a:xfrm>
          <a:solidFill>
            <a:srgbClr val="ED5A3E"/>
          </a:solidFill>
        </p:spPr>
        <p:txBody>
          <a:bodyPr/>
          <a:lstStyle/>
          <a:p>
            <a:r>
              <a:rPr lang="en-US" sz="1400">
                <a:latin typeface="Arial"/>
                <a:cs typeface="Arial"/>
              </a:rPr>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latin typeface="Arial"/>
                <a:cs typeface="Arial"/>
              </a:rPr>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r>
              <a:rPr lang="en-US" sz="1000" dirty="0">
                <a:solidFill>
                  <a:schemeClr val="tx1"/>
                </a:solidFill>
                <a:latin typeface="Arial"/>
                <a:ea typeface="Segoe UI"/>
                <a:cs typeface="Segoe UI"/>
              </a:rPr>
              <a:t>3D art has </a:t>
            </a:r>
            <a:r>
              <a:rPr lang="en-US" sz="1000">
                <a:solidFill>
                  <a:schemeClr val="tx1"/>
                </a:solidFill>
                <a:latin typeface="Arial"/>
                <a:ea typeface="Segoe UI"/>
                <a:cs typeface="Segoe UI"/>
              </a:rPr>
              <a:t>already</a:t>
            </a:r>
            <a:r>
              <a:rPr lang="en-US" sz="1000" dirty="0">
                <a:solidFill>
                  <a:schemeClr val="tx1"/>
                </a:solidFill>
                <a:latin typeface="Arial"/>
                <a:ea typeface="Segoe UI"/>
                <a:cs typeface="Segoe UI"/>
              </a:rPr>
              <a:t> been studied by learners in year 7 when making cardboard cacti models. Learners have</a:t>
            </a:r>
            <a:r>
              <a:rPr lang="en-US" sz="1000" baseline="0" dirty="0">
                <a:solidFill>
                  <a:schemeClr val="tx1"/>
                </a:solidFill>
                <a:latin typeface="Arial"/>
                <a:ea typeface="Segoe UI"/>
                <a:cs typeface="Segoe UI"/>
              </a:rPr>
              <a:t> studied artists and know how to </a:t>
            </a:r>
            <a:r>
              <a:rPr lang="en-US" sz="1000" baseline="0" dirty="0" err="1">
                <a:solidFill>
                  <a:schemeClr val="tx1"/>
                </a:solidFill>
                <a:latin typeface="Arial"/>
                <a:ea typeface="Segoe UI"/>
                <a:cs typeface="Segoe UI"/>
              </a:rPr>
              <a:t>analyse</a:t>
            </a:r>
            <a:r>
              <a:rPr lang="en-US" sz="1000" baseline="0" dirty="0">
                <a:solidFill>
                  <a:schemeClr val="tx1"/>
                </a:solidFill>
                <a:latin typeface="Arial"/>
                <a:ea typeface="Segoe UI"/>
                <a:cs typeface="Segoe UI"/>
              </a:rPr>
              <a:t> the work of an artist.</a:t>
            </a:r>
            <a:r>
              <a:rPr lang="en-US" sz="1000" dirty="0">
                <a:solidFill>
                  <a:schemeClr val="tx1"/>
                </a:solidFill>
                <a:latin typeface="Arial"/>
                <a:ea typeface="Segoe UI"/>
                <a:cs typeface="Segoe UI"/>
              </a:rPr>
              <a:t>​</a:t>
            </a:r>
          </a:p>
          <a:p>
            <a:pPr rtl="0"/>
            <a:r>
              <a:rPr lang="en-US" sz="1000" baseline="0" dirty="0">
                <a:solidFill>
                  <a:schemeClr val="tx1"/>
                </a:solidFill>
                <a:latin typeface="Arial"/>
                <a:ea typeface="Segoe UI"/>
                <a:cs typeface="Segoe UI"/>
              </a:rPr>
              <a:t>Pupils already know how to aesthetically lay out their sketchbook pages, as well as how to correctly complete design ideas.</a:t>
            </a:r>
            <a:r>
              <a:rPr lang="en-US" sz="1000" dirty="0">
                <a:solidFill>
                  <a:schemeClr val="tx1"/>
                </a:solidFill>
                <a:latin typeface="Arial"/>
                <a:ea typeface="Segoe UI"/>
                <a:cs typeface="Segoe UI"/>
              </a:rPr>
              <a:t>​</a:t>
            </a:r>
          </a:p>
          <a:p>
            <a:pPr rtl="0"/>
            <a:r>
              <a:rPr lang="en-US" sz="1000" baseline="0" dirty="0">
                <a:solidFill>
                  <a:schemeClr val="tx1"/>
                </a:solidFill>
                <a:latin typeface="Arial"/>
                <a:ea typeface="Segoe UI"/>
                <a:cs typeface="Segoe UI"/>
              </a:rPr>
              <a:t>Learners have already used medias such as </a:t>
            </a:r>
            <a:r>
              <a:rPr lang="en-US" sz="1000" baseline="0" dirty="0" err="1">
                <a:solidFill>
                  <a:schemeClr val="tx1"/>
                </a:solidFill>
                <a:latin typeface="Arial"/>
                <a:ea typeface="Segoe UI"/>
                <a:cs typeface="Segoe UI"/>
              </a:rPr>
              <a:t>coloured</a:t>
            </a:r>
            <a:r>
              <a:rPr lang="en-US" sz="1000" baseline="0" dirty="0">
                <a:solidFill>
                  <a:schemeClr val="tx1"/>
                </a:solidFill>
                <a:latin typeface="Arial"/>
                <a:ea typeface="Segoe UI"/>
                <a:cs typeface="Segoe UI"/>
              </a:rPr>
              <a:t> pencils, pens, </a:t>
            </a:r>
            <a:r>
              <a:rPr lang="en-US" sz="1000" baseline="0" dirty="0" err="1">
                <a:solidFill>
                  <a:schemeClr val="tx1"/>
                </a:solidFill>
                <a:latin typeface="Arial"/>
                <a:ea typeface="Segoe UI"/>
                <a:cs typeface="Segoe UI"/>
              </a:rPr>
              <a:t>watercolours</a:t>
            </a:r>
            <a:r>
              <a:rPr lang="en-US" sz="1000" baseline="0" dirty="0">
                <a:solidFill>
                  <a:schemeClr val="tx1"/>
                </a:solidFill>
                <a:latin typeface="Arial"/>
                <a:ea typeface="Segoe UI"/>
                <a:cs typeface="Segoe UI"/>
              </a:rPr>
              <a:t>, acrylic paints and oil pastels.</a:t>
            </a:r>
            <a:endParaRPr lang="en-US" sz="900" dirty="0">
              <a:solidFill>
                <a:schemeClr val="tx1"/>
              </a:solidFill>
              <a:latin typeface="Arial"/>
              <a:cs typeface="Arial"/>
            </a:endParaRP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a:latin typeface="Arial"/>
                <a:cs typeface="Arial"/>
              </a:rPr>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r>
              <a:rPr lang="en-US" sz="900" dirty="0">
                <a:solidFill>
                  <a:schemeClr val="tx1"/>
                </a:solidFill>
                <a:latin typeface="MASSILIA VF"/>
                <a:cs typeface="Arial"/>
              </a:rPr>
              <a:t>The key concepts and learning intentions revolve around  exploration and artistic skill development. Learners are encouraged to understand the geographical and ecological diversity of Patagonia, appreciating its unique landscapes and the adaptation of cacti to harsh environments. They explore the historical and cultural connections between Wales and Patagonia, enriching their understanding of global influences on art and society. The project aims to develop technical proficiency in various artistic techniques such as sketching, sculpting, painting, and detailing, fostering creativity and attention to detail in 3D modeling. Additionally, learners are encouraged to reflect on their learning, applying their knowledge in meaningful ways to create authentic representations of Patagonian landscapes and cacti. By integrating these concepts, the project seeks to cultivate both artistic expression and a deeper appreciation for cultural and environmental diversity.</a:t>
            </a:r>
            <a:endParaRPr lang="en-US" dirty="0">
              <a:solidFill>
                <a:schemeClr val="tx1"/>
              </a:solidFill>
            </a:endParaRPr>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latin typeface="Arial"/>
                <a:cs typeface="Arial"/>
              </a:rPr>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a:latin typeface="Arial"/>
                <a:cs typeface="Arial"/>
              </a:rPr>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a:latin typeface="Arial"/>
                <a:cs typeface="Arial"/>
              </a:rPr>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a:latin typeface="Arial"/>
                <a:cs typeface="Arial"/>
              </a:rPr>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a:bodyPr>
          <a:lstStyle/>
          <a:p>
            <a:r>
              <a:rPr lang="en-US" sz="900" dirty="0">
                <a:solidFill>
                  <a:schemeClr val="tx1"/>
                </a:solidFill>
                <a:latin typeface="MASSILIA VF"/>
                <a:cs typeface="Arial"/>
              </a:rPr>
              <a:t>In teaching skills for a KS3 art project centered on designing and crafting 3D cacti while exploring </a:t>
            </a:r>
            <a:r>
              <a:rPr lang="en-US" sz="900" dirty="0" err="1">
                <a:solidFill>
                  <a:schemeClr val="tx1"/>
                </a:solidFill>
                <a:latin typeface="MASSILIA VF"/>
                <a:cs typeface="Arial"/>
              </a:rPr>
              <a:t>PatagoniaI</a:t>
            </a:r>
            <a:r>
              <a:rPr lang="en-US" sz="900" dirty="0">
                <a:solidFill>
                  <a:schemeClr val="tx1"/>
                </a:solidFill>
                <a:latin typeface="MASSILIA VF"/>
                <a:cs typeface="Arial"/>
              </a:rPr>
              <a:t> will employ a comprehensive approach. They begin by contextualizing the project with an introduction to Patagonia's geography, ecosystems, and historical connections to Wales, fostering understanding and engagement. Demonstrations of artistic techniques like sketching, clay sculpting, painting, and detailing are pivotal, with educators providing clear instructions and examples to illustrate each step effectively. Hands-on workshops allow learners to practice these skills firsthand, starting with foundational exercises and progressing to more intricate tasks such as applying textures and realistic colors to their 3D cacti models as well as experimenting with the different style of Starla </a:t>
            </a:r>
            <a:r>
              <a:rPr lang="en-US" sz="900" dirty="0" err="1">
                <a:solidFill>
                  <a:schemeClr val="tx1"/>
                </a:solidFill>
                <a:latin typeface="MASSILIA VF"/>
                <a:cs typeface="Arial"/>
              </a:rPr>
              <a:t>michelle</a:t>
            </a:r>
            <a:r>
              <a:rPr lang="en-US" sz="900" dirty="0">
                <a:solidFill>
                  <a:schemeClr val="tx1"/>
                </a:solidFill>
                <a:latin typeface="MASSILIA VF"/>
                <a:cs typeface="Arial"/>
              </a:rPr>
              <a:t> Halfmann. This approach not only develops technical proficiency but also encourages interdisciplinary learning by integrating geographical and cultural knowledge into artistic expression, enriching the educational experience.</a:t>
            </a:r>
            <a:endParaRPr lang="en-US" sz="900" dirty="0">
              <a:solidFill>
                <a:schemeClr val="tx1"/>
              </a:solidFill>
              <a:latin typeface="Arial"/>
              <a:cs typeface="Arial"/>
            </a:endParaRPr>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r>
              <a:rPr lang="en-US" sz="900" dirty="0">
                <a:solidFill>
                  <a:schemeClr val="tx1"/>
                </a:solidFill>
                <a:latin typeface="Arial"/>
                <a:cs typeface="Arial"/>
              </a:rPr>
              <a:t>Cacti, Patagonia, Wales, Eco system, Cardboard, sculpture, Three dimensional, Organic, </a:t>
            </a:r>
            <a:r>
              <a:rPr lang="en-US" sz="900" err="1">
                <a:solidFill>
                  <a:schemeClr val="tx1"/>
                </a:solidFill>
                <a:latin typeface="Arial"/>
                <a:cs typeface="Arial"/>
              </a:rPr>
              <a:t>Colour</a:t>
            </a:r>
            <a:r>
              <a:rPr lang="en-US" sz="900" dirty="0">
                <a:solidFill>
                  <a:schemeClr val="tx1"/>
                </a:solidFill>
                <a:latin typeface="Arial"/>
                <a:cs typeface="Arial"/>
              </a:rPr>
              <a:t> Theory, Pattern, Texture, Abstract.</a:t>
            </a:r>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fontScale="92500" lnSpcReduction="10000"/>
          </a:bodyPr>
          <a:lstStyle/>
          <a:p>
            <a:r>
              <a:rPr lang="en-GB" sz="1100" dirty="0">
                <a:solidFill>
                  <a:srgbClr val="000000"/>
                </a:solidFill>
                <a:latin typeface="MASSILIA VF"/>
                <a:ea typeface="Calibri"/>
                <a:cs typeface="Arial"/>
              </a:rPr>
              <a:t>learners will make connections and establish authentic contexts through a blend of research, creativity, and interdisciplinary exploration. They will delve into the geographical and ecological specifics of Patagonia, understanding how its diverse landscapes shape the growth and appearance of cacti species. By studying historical links between Wales and Patagonia, particularly the Welsh settlement and cultural exchanges, learners will gain insights into how these connections influence artistic interpretations. Through hands-on activities and artistic experimentation with materials such as clay, wire, and paint, learners will authentically replicate textures and </a:t>
            </a:r>
            <a:r>
              <a:rPr lang="en-GB" sz="1100" dirty="0" err="1">
                <a:solidFill>
                  <a:srgbClr val="000000"/>
                </a:solidFill>
                <a:latin typeface="MASSILIA VF"/>
                <a:ea typeface="Calibri"/>
                <a:cs typeface="Arial"/>
              </a:rPr>
              <a:t>colors</a:t>
            </a:r>
            <a:r>
              <a:rPr lang="en-GB" sz="1100" dirty="0">
                <a:solidFill>
                  <a:srgbClr val="000000"/>
                </a:solidFill>
                <a:latin typeface="MASSILIA VF"/>
                <a:ea typeface="Calibri"/>
                <a:cs typeface="Arial"/>
              </a:rPr>
              <a:t> found in Patagonian flora. This approach not only deepens their understanding of environmental science and cultural history but also nurtures their ability to integrate diverse knowledge into their creative processes, fostering a richer and more nuanced artistic expression.</a:t>
            </a:r>
            <a:endParaRPr lang="en-US" dirty="0"/>
          </a:p>
          <a:p>
            <a:endParaRPr lang="en-US"/>
          </a:p>
          <a:p>
            <a:endParaRPr lang="en-GB" sz="1100" dirty="0">
              <a:solidFill>
                <a:srgbClr val="000000"/>
              </a:solidFill>
              <a:latin typeface="Arial"/>
              <a:ea typeface="Calibri"/>
              <a:cs typeface="Arial"/>
            </a:endParaRPr>
          </a:p>
          <a:p>
            <a:endParaRPr lang="en-GB" sz="1100">
              <a:solidFill>
                <a:srgbClr val="000000"/>
              </a:solidFill>
              <a:latin typeface="Arial"/>
              <a:ea typeface="Calibri"/>
              <a:cs typeface="Arial"/>
            </a:endParaRPr>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5B19871-5CF5-4751-917E-048756547829}">
  <ds:schemaRefs>
    <ds:schemaRef ds:uri="http://schemas.microsoft.com/office/2006/documentManagement/types"/>
    <ds:schemaRef ds:uri="http://schemas.microsoft.com/office/infopath/2007/PartnerControls"/>
    <ds:schemaRef ds:uri="dd53f9ed-aba7-4473-9642-666960874982"/>
    <ds:schemaRef ds:uri="http://purl.org/dc/elements/1.1/"/>
    <ds:schemaRef ds:uri="http://schemas.microsoft.com/office/2006/metadata/properties"/>
    <ds:schemaRef ds:uri="http://purl.org/dc/terms/"/>
    <ds:schemaRef ds:uri="http://schemas.openxmlformats.org/package/2006/metadata/core-properties"/>
    <ds:schemaRef ds:uri="c9827502-ad03-49b1-85da-f0239239a6b1"/>
    <ds:schemaRef ds:uri="http://www.w3.org/XML/1998/namespace"/>
    <ds:schemaRef ds:uri="http://purl.org/dc/dcmitype/"/>
  </ds:schemaRefs>
</ds:datastoreItem>
</file>

<file path=customXml/itemProps2.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3.xml><?xml version="1.0" encoding="utf-8"?>
<ds:datastoreItem xmlns:ds="http://schemas.openxmlformats.org/officeDocument/2006/customXml" ds:itemID="{05FE959A-ED39-4700-9D77-A069B4D7202E}">
  <ds:schemaRefs>
    <ds:schemaRef ds:uri="c9827502-ad03-49b1-85da-f0239239a6b1"/>
    <ds:schemaRef ds:uri="dd53f9ed-aba7-4473-9642-66696087498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0</TotalTime>
  <Words>938</Words>
  <Application>Microsoft Office PowerPoint</Application>
  <PresentationFormat>Custom</PresentationFormat>
  <Paragraphs>119</Paragraphs>
  <Slides>7</Slides>
  <Notes>0</Notes>
  <HiddenSlides>0</HiddenSlides>
  <MMClips>0</MMClip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Ellen Richards</cp:lastModifiedBy>
  <cp:revision>398</cp:revision>
  <dcterms:created xsi:type="dcterms:W3CDTF">2024-02-26T09:08:58Z</dcterms:created>
  <dcterms:modified xsi:type="dcterms:W3CDTF">2024-07-05T14:26:22Z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