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88" r:id="rId7"/>
    <p:sldId id="281" r:id="rId8"/>
    <p:sldId id="289" r:id="rId9"/>
    <p:sldId id="290" r:id="rId10"/>
    <p:sldId id="293" r:id="rId11"/>
    <p:sldId id="282" r:id="rId12"/>
    <p:sldId id="292" r:id="rId13"/>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758"/>
    <a:srgbClr val="3A93A9"/>
    <a:srgbClr val="ECECEC"/>
    <a:srgbClr val="6EAF82"/>
    <a:srgbClr val="ED5A3E"/>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D366524-73AD-8D2D-4C5C-F8F8B3F6C924}" v="321" dt="2024-07-04T11:22:15.931"/>
    <p1510:client id="{BD7C4FC8-819D-1575-6D04-537609F4C7EF}" v="315" dt="2024-07-04T15:01:47.79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4.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randa Farby" userId="S::miranda.farby@connahsquayhs.org.uk::da4d8a0c-0614-46ff-9baf-cbc0cae19baf" providerId="AD" clId="Web-{2D366524-73AD-8D2D-4C5C-F8F8B3F6C924}"/>
    <pc:docChg chg="addSld delSld modSld">
      <pc:chgData name="Miranda Farby" userId="S::miranda.farby@connahsquayhs.org.uk::da4d8a0c-0614-46ff-9baf-cbc0cae19baf" providerId="AD" clId="Web-{2D366524-73AD-8D2D-4C5C-F8F8B3F6C924}" dt="2024-07-04T11:22:15.931" v="321" actId="20577"/>
      <pc:docMkLst>
        <pc:docMk/>
      </pc:docMkLst>
      <pc:sldChg chg="addSp delSp modSp">
        <pc:chgData name="Miranda Farby" userId="S::miranda.farby@connahsquayhs.org.uk::da4d8a0c-0614-46ff-9baf-cbc0cae19baf" providerId="AD" clId="Web-{2D366524-73AD-8D2D-4C5C-F8F8B3F6C924}" dt="2024-07-04T11:01:31.886" v="42"/>
        <pc:sldMkLst>
          <pc:docMk/>
          <pc:sldMk cId="216081477" sldId="290"/>
        </pc:sldMkLst>
        <pc:spChg chg="mod">
          <ac:chgData name="Miranda Farby" userId="S::miranda.farby@connahsquayhs.org.uk::da4d8a0c-0614-46ff-9baf-cbc0cae19baf" providerId="AD" clId="Web-{2D366524-73AD-8D2D-4C5C-F8F8B3F6C924}" dt="2024-07-04T09:12:17.908" v="38" actId="20577"/>
          <ac:spMkLst>
            <pc:docMk/>
            <pc:sldMk cId="216081477" sldId="290"/>
            <ac:spMk id="4" creationId="{DF4B6647-26ED-AE4F-C7C6-F118FCC94D72}"/>
          </ac:spMkLst>
        </pc:spChg>
        <pc:spChg chg="add del mod">
          <ac:chgData name="Miranda Farby" userId="S::miranda.farby@connahsquayhs.org.uk::da4d8a0c-0614-46ff-9baf-cbc0cae19baf" providerId="AD" clId="Web-{2D366524-73AD-8D2D-4C5C-F8F8B3F6C924}" dt="2024-07-04T11:01:31.886" v="42"/>
          <ac:spMkLst>
            <pc:docMk/>
            <pc:sldMk cId="216081477" sldId="290"/>
            <ac:spMk id="10" creationId="{FBB6552A-55C8-F2CB-C704-5196E294437F}"/>
          </ac:spMkLst>
        </pc:spChg>
      </pc:sldChg>
      <pc:sldChg chg="del">
        <pc:chgData name="Miranda Farby" userId="S::miranda.farby@connahsquayhs.org.uk::da4d8a0c-0614-46ff-9baf-cbc0cae19baf" providerId="AD" clId="Web-{2D366524-73AD-8D2D-4C5C-F8F8B3F6C924}" dt="2024-07-04T11:01:49.997" v="44"/>
        <pc:sldMkLst>
          <pc:docMk/>
          <pc:sldMk cId="3495639933" sldId="291"/>
        </pc:sldMkLst>
      </pc:sldChg>
      <pc:sldChg chg="modSp">
        <pc:chgData name="Miranda Farby" userId="S::miranda.farby@connahsquayhs.org.uk::da4d8a0c-0614-46ff-9baf-cbc0cae19baf" providerId="AD" clId="Web-{2D366524-73AD-8D2D-4C5C-F8F8B3F6C924}" dt="2024-07-04T11:15:36.084" v="248" actId="20577"/>
        <pc:sldMkLst>
          <pc:docMk/>
          <pc:sldMk cId="2903779191" sldId="292"/>
        </pc:sldMkLst>
        <pc:spChg chg="mod">
          <ac:chgData name="Miranda Farby" userId="S::miranda.farby@connahsquayhs.org.uk::da4d8a0c-0614-46ff-9baf-cbc0cae19baf" providerId="AD" clId="Web-{2D366524-73AD-8D2D-4C5C-F8F8B3F6C924}" dt="2024-07-04T11:15:36.084" v="248" actId="20577"/>
          <ac:spMkLst>
            <pc:docMk/>
            <pc:sldMk cId="2903779191" sldId="292"/>
            <ac:spMk id="2" creationId="{7E6C883F-1227-F311-38A5-B4E17D09B7AB}"/>
          </ac:spMkLst>
        </pc:spChg>
      </pc:sldChg>
      <pc:sldChg chg="modSp add">
        <pc:chgData name="Miranda Farby" userId="S::miranda.farby@connahsquayhs.org.uk::da4d8a0c-0614-46ff-9baf-cbc0cae19baf" providerId="AD" clId="Web-{2D366524-73AD-8D2D-4C5C-F8F8B3F6C924}" dt="2024-07-04T11:22:15.931" v="321" actId="20577"/>
        <pc:sldMkLst>
          <pc:docMk/>
          <pc:sldMk cId="30271209" sldId="293"/>
        </pc:sldMkLst>
        <pc:spChg chg="mod">
          <ac:chgData name="Miranda Farby" userId="S::miranda.farby@connahsquayhs.org.uk::da4d8a0c-0614-46ff-9baf-cbc0cae19baf" providerId="AD" clId="Web-{2D366524-73AD-8D2D-4C5C-F8F8B3F6C924}" dt="2024-07-04T11:05:15.687" v="131" actId="20577"/>
          <ac:spMkLst>
            <pc:docMk/>
            <pc:sldMk cId="30271209" sldId="293"/>
            <ac:spMk id="2" creationId="{C65EE8F8-148F-B99E-40FA-43CE497387F7}"/>
          </ac:spMkLst>
        </pc:spChg>
        <pc:spChg chg="mod">
          <ac:chgData name="Miranda Farby" userId="S::miranda.farby@connahsquayhs.org.uk::da4d8a0c-0614-46ff-9baf-cbc0cae19baf" providerId="AD" clId="Web-{2D366524-73AD-8D2D-4C5C-F8F8B3F6C924}" dt="2024-07-04T11:14:35.704" v="223" actId="20577"/>
          <ac:spMkLst>
            <pc:docMk/>
            <pc:sldMk cId="30271209" sldId="293"/>
            <ac:spMk id="4" creationId="{74C831F6-864D-BABA-AF92-E2DAAB3A976C}"/>
          </ac:spMkLst>
        </pc:spChg>
        <pc:spChg chg="mod">
          <ac:chgData name="Miranda Farby" userId="S::miranda.farby@connahsquayhs.org.uk::da4d8a0c-0614-46ff-9baf-cbc0cae19baf" providerId="AD" clId="Web-{2D366524-73AD-8D2D-4C5C-F8F8B3F6C924}" dt="2024-07-04T11:18:13.050" v="270" actId="20577"/>
          <ac:spMkLst>
            <pc:docMk/>
            <pc:sldMk cId="30271209" sldId="293"/>
            <ac:spMk id="6" creationId="{BBFAC2B0-088A-A742-E984-08816EB2A534}"/>
          </ac:spMkLst>
        </pc:spChg>
        <pc:spChg chg="mod">
          <ac:chgData name="Miranda Farby" userId="S::miranda.farby@connahsquayhs.org.uk::da4d8a0c-0614-46ff-9baf-cbc0cae19baf" providerId="AD" clId="Web-{2D366524-73AD-8D2D-4C5C-F8F8B3F6C924}" dt="2024-07-04T11:20:51.329" v="320" actId="20577"/>
          <ac:spMkLst>
            <pc:docMk/>
            <pc:sldMk cId="30271209" sldId="293"/>
            <ac:spMk id="9" creationId="{FAC0EE1F-6170-8836-2429-E17EDAC6A750}"/>
          </ac:spMkLst>
        </pc:spChg>
        <pc:spChg chg="mod">
          <ac:chgData name="Miranda Farby" userId="S::miranda.farby@connahsquayhs.org.uk::da4d8a0c-0614-46ff-9baf-cbc0cae19baf" providerId="AD" clId="Web-{2D366524-73AD-8D2D-4C5C-F8F8B3F6C924}" dt="2024-07-04T11:22:15.931" v="321" actId="20577"/>
          <ac:spMkLst>
            <pc:docMk/>
            <pc:sldMk cId="30271209" sldId="293"/>
            <ac:spMk id="11" creationId="{BE434E36-C7AA-5216-328F-AB4594226D84}"/>
          </ac:spMkLst>
        </pc:spChg>
      </pc:sldChg>
    </pc:docChg>
  </pc:docChgLst>
  <pc:docChgLst>
    <pc:chgData name="Carwyn Moller" userId="S::carwyn.moller@connahsquayhs.org.uk::6f00aff6-d581-4e2e-9048-f9f04f469276" providerId="AD" clId="Web-{67D35BDA-56C0-18A9-7F12-7885F22389FB}"/>
    <pc:docChg chg="modSld">
      <pc:chgData name="Carwyn Moller" userId="S::carwyn.moller@connahsquayhs.org.uk::6f00aff6-d581-4e2e-9048-f9f04f469276" providerId="AD" clId="Web-{67D35BDA-56C0-18A9-7F12-7885F22389FB}" dt="2024-07-01T11:25:24.522" v="22" actId="20577"/>
      <pc:docMkLst>
        <pc:docMk/>
      </pc:docMkLst>
      <pc:sldChg chg="modSp">
        <pc:chgData name="Carwyn Moller" userId="S::carwyn.moller@connahsquayhs.org.uk::6f00aff6-d581-4e2e-9048-f9f04f469276" providerId="AD" clId="Web-{67D35BDA-56C0-18A9-7F12-7885F22389FB}" dt="2024-07-01T11:19:16.700" v="4" actId="20577"/>
        <pc:sldMkLst>
          <pc:docMk/>
          <pc:sldMk cId="2784821086" sldId="288"/>
        </pc:sldMkLst>
        <pc:spChg chg="mod">
          <ac:chgData name="Carwyn Moller" userId="S::carwyn.moller@connahsquayhs.org.uk::6f00aff6-d581-4e2e-9048-f9f04f469276" providerId="AD" clId="Web-{67D35BDA-56C0-18A9-7F12-7885F22389FB}" dt="2024-07-01T11:18:44.168" v="0" actId="20577"/>
          <ac:spMkLst>
            <pc:docMk/>
            <pc:sldMk cId="2784821086" sldId="288"/>
            <ac:spMk id="2" creationId="{00000000-0000-0000-0000-000000000000}"/>
          </ac:spMkLst>
        </pc:spChg>
        <pc:spChg chg="mod">
          <ac:chgData name="Carwyn Moller" userId="S::carwyn.moller@connahsquayhs.org.uk::6f00aff6-d581-4e2e-9048-f9f04f469276" providerId="AD" clId="Web-{67D35BDA-56C0-18A9-7F12-7885F22389FB}" dt="2024-07-01T11:19:16.700" v="4" actId="20577"/>
          <ac:spMkLst>
            <pc:docMk/>
            <pc:sldMk cId="2784821086" sldId="288"/>
            <ac:spMk id="4" creationId="{00000000-0000-0000-0000-000000000000}"/>
          </ac:spMkLst>
        </pc:spChg>
      </pc:sldChg>
      <pc:sldChg chg="modSp">
        <pc:chgData name="Carwyn Moller" userId="S::carwyn.moller@connahsquayhs.org.uk::6f00aff6-d581-4e2e-9048-f9f04f469276" providerId="AD" clId="Web-{67D35BDA-56C0-18A9-7F12-7885F22389FB}" dt="2024-07-01T11:20:00.639" v="9" actId="20577"/>
        <pc:sldMkLst>
          <pc:docMk/>
          <pc:sldMk cId="3686490725" sldId="289"/>
        </pc:sldMkLst>
        <pc:spChg chg="mod">
          <ac:chgData name="Carwyn Moller" userId="S::carwyn.moller@connahsquayhs.org.uk::6f00aff6-d581-4e2e-9048-f9f04f469276" providerId="AD" clId="Web-{67D35BDA-56C0-18A9-7F12-7885F22389FB}" dt="2024-07-01T11:20:00.639" v="9" actId="20577"/>
          <ac:spMkLst>
            <pc:docMk/>
            <pc:sldMk cId="3686490725" sldId="289"/>
            <ac:spMk id="8" creationId="{97EB6683-88F8-01FA-20AA-E88062DEF1CC}"/>
          </ac:spMkLst>
        </pc:spChg>
      </pc:sldChg>
      <pc:sldChg chg="modSp">
        <pc:chgData name="Carwyn Moller" userId="S::carwyn.moller@connahsquayhs.org.uk::6f00aff6-d581-4e2e-9048-f9f04f469276" providerId="AD" clId="Web-{67D35BDA-56C0-18A9-7F12-7885F22389FB}" dt="2024-07-01T11:24:44.115" v="17" actId="20577"/>
        <pc:sldMkLst>
          <pc:docMk/>
          <pc:sldMk cId="216081477" sldId="290"/>
        </pc:sldMkLst>
        <pc:spChg chg="mod">
          <ac:chgData name="Carwyn Moller" userId="S::carwyn.moller@connahsquayhs.org.uk::6f00aff6-d581-4e2e-9048-f9f04f469276" providerId="AD" clId="Web-{67D35BDA-56C0-18A9-7F12-7885F22389FB}" dt="2024-07-01T11:23:32.769" v="12" actId="20577"/>
          <ac:spMkLst>
            <pc:docMk/>
            <pc:sldMk cId="216081477" sldId="290"/>
            <ac:spMk id="2" creationId="{B77F1C2E-7359-4E67-E2F1-060331D23AB7}"/>
          </ac:spMkLst>
        </pc:spChg>
        <pc:spChg chg="mod">
          <ac:chgData name="Carwyn Moller" userId="S::carwyn.moller@connahsquayhs.org.uk::6f00aff6-d581-4e2e-9048-f9f04f469276" providerId="AD" clId="Web-{67D35BDA-56C0-18A9-7F12-7885F22389FB}" dt="2024-07-01T11:24:39.974" v="15" actId="20577"/>
          <ac:spMkLst>
            <pc:docMk/>
            <pc:sldMk cId="216081477" sldId="290"/>
            <ac:spMk id="4" creationId="{DF4B6647-26ED-AE4F-C7C6-F118FCC94D72}"/>
          </ac:spMkLst>
        </pc:spChg>
        <pc:spChg chg="mod">
          <ac:chgData name="Carwyn Moller" userId="S::carwyn.moller@connahsquayhs.org.uk::6f00aff6-d581-4e2e-9048-f9f04f469276" providerId="AD" clId="Web-{67D35BDA-56C0-18A9-7F12-7885F22389FB}" dt="2024-07-01T11:24:44.115" v="17" actId="20577"/>
          <ac:spMkLst>
            <pc:docMk/>
            <pc:sldMk cId="216081477" sldId="290"/>
            <ac:spMk id="8" creationId="{D9F63377-DD1C-4BBD-5D28-6BF14622536D}"/>
          </ac:spMkLst>
        </pc:spChg>
      </pc:sldChg>
      <pc:sldChg chg="modSp">
        <pc:chgData name="Carwyn Moller" userId="S::carwyn.moller@connahsquayhs.org.uk::6f00aff6-d581-4e2e-9048-f9f04f469276" providerId="AD" clId="Web-{67D35BDA-56C0-18A9-7F12-7885F22389FB}" dt="2024-07-01T11:25:24.522" v="22" actId="20577"/>
        <pc:sldMkLst>
          <pc:docMk/>
          <pc:sldMk cId="3495639933" sldId="291"/>
        </pc:sldMkLst>
        <pc:spChg chg="mod">
          <ac:chgData name="Carwyn Moller" userId="S::carwyn.moller@connahsquayhs.org.uk::6f00aff6-d581-4e2e-9048-f9f04f469276" providerId="AD" clId="Web-{67D35BDA-56C0-18A9-7F12-7885F22389FB}" dt="2024-07-01T11:25:14.365" v="18" actId="20577"/>
          <ac:spMkLst>
            <pc:docMk/>
            <pc:sldMk cId="3495639933" sldId="291"/>
            <ac:spMk id="2" creationId="{C65EE8F8-148F-B99E-40FA-43CE497387F7}"/>
          </ac:spMkLst>
        </pc:spChg>
        <pc:spChg chg="mod">
          <ac:chgData name="Carwyn Moller" userId="S::carwyn.moller@connahsquayhs.org.uk::6f00aff6-d581-4e2e-9048-f9f04f469276" providerId="AD" clId="Web-{67D35BDA-56C0-18A9-7F12-7885F22389FB}" dt="2024-07-01T11:25:16.725" v="19" actId="20577"/>
          <ac:spMkLst>
            <pc:docMk/>
            <pc:sldMk cId="3495639933" sldId="291"/>
            <ac:spMk id="4" creationId="{74C831F6-864D-BABA-AF92-E2DAAB3A976C}"/>
          </ac:spMkLst>
        </pc:spChg>
        <pc:spChg chg="mod">
          <ac:chgData name="Carwyn Moller" userId="S::carwyn.moller@connahsquayhs.org.uk::6f00aff6-d581-4e2e-9048-f9f04f469276" providerId="AD" clId="Web-{67D35BDA-56C0-18A9-7F12-7885F22389FB}" dt="2024-07-01T11:25:19.522" v="20" actId="20577"/>
          <ac:spMkLst>
            <pc:docMk/>
            <pc:sldMk cId="3495639933" sldId="291"/>
            <ac:spMk id="6" creationId="{BBFAC2B0-088A-A742-E984-08816EB2A534}"/>
          </ac:spMkLst>
        </pc:spChg>
        <pc:spChg chg="mod">
          <ac:chgData name="Carwyn Moller" userId="S::carwyn.moller@connahsquayhs.org.uk::6f00aff6-d581-4e2e-9048-f9f04f469276" providerId="AD" clId="Web-{67D35BDA-56C0-18A9-7F12-7885F22389FB}" dt="2024-07-01T11:25:24.522" v="22" actId="20577"/>
          <ac:spMkLst>
            <pc:docMk/>
            <pc:sldMk cId="3495639933" sldId="291"/>
            <ac:spMk id="9" creationId="{FAC0EE1F-6170-8836-2429-E17EDAC6A750}"/>
          </ac:spMkLst>
        </pc:spChg>
        <pc:spChg chg="mod">
          <ac:chgData name="Carwyn Moller" userId="S::carwyn.moller@connahsquayhs.org.uk::6f00aff6-d581-4e2e-9048-f9f04f469276" providerId="AD" clId="Web-{67D35BDA-56C0-18A9-7F12-7885F22389FB}" dt="2024-07-01T11:25:22.459" v="21" actId="20577"/>
          <ac:spMkLst>
            <pc:docMk/>
            <pc:sldMk cId="3495639933" sldId="291"/>
            <ac:spMk id="11" creationId="{BE434E36-C7AA-5216-328F-AB4594226D84}"/>
          </ac:spMkLst>
        </pc:spChg>
      </pc:sldChg>
    </pc:docChg>
  </pc:docChgLst>
  <pc:docChgLst>
    <pc:chgData name="Miranda Farby" userId="S::miranda.farby@connahsquayhs.org.uk::da4d8a0c-0614-46ff-9baf-cbc0cae19baf" providerId="AD" clId="Web-{BD7C4FC8-819D-1575-6D04-537609F4C7EF}"/>
    <pc:docChg chg="modSld">
      <pc:chgData name="Miranda Farby" userId="S::miranda.farby@connahsquayhs.org.uk::da4d8a0c-0614-46ff-9baf-cbc0cae19baf" providerId="AD" clId="Web-{BD7C4FC8-819D-1575-6D04-537609F4C7EF}" dt="2024-07-04T14:33:20.912" v="308" actId="20577"/>
      <pc:docMkLst>
        <pc:docMk/>
      </pc:docMkLst>
      <pc:sldChg chg="addSp modSp">
        <pc:chgData name="Miranda Farby" userId="S::miranda.farby@connahsquayhs.org.uk::da4d8a0c-0614-46ff-9baf-cbc0cae19baf" providerId="AD" clId="Web-{BD7C4FC8-819D-1575-6D04-537609F4C7EF}" dt="2024-07-04T12:58:56.088" v="129" actId="1076"/>
        <pc:sldMkLst>
          <pc:docMk/>
          <pc:sldMk cId="3785915959" sldId="282"/>
        </pc:sldMkLst>
        <pc:graphicFrameChg chg="add mod modGraphic">
          <ac:chgData name="Miranda Farby" userId="S::miranda.farby@connahsquayhs.org.uk::da4d8a0c-0614-46ff-9baf-cbc0cae19baf" providerId="AD" clId="Web-{BD7C4FC8-819D-1575-6D04-537609F4C7EF}" dt="2024-07-04T11:32:35.956" v="86"/>
          <ac:graphicFrameMkLst>
            <pc:docMk/>
            <pc:sldMk cId="3785915959" sldId="282"/>
            <ac:graphicFrameMk id="10" creationId="{92F29EAC-17B1-276E-9C84-319916564A21}"/>
          </ac:graphicFrameMkLst>
        </pc:graphicFrameChg>
        <pc:graphicFrameChg chg="add mod modGraphic">
          <ac:chgData name="Miranda Farby" userId="S::miranda.farby@connahsquayhs.org.uk::da4d8a0c-0614-46ff-9baf-cbc0cae19baf" providerId="AD" clId="Web-{BD7C4FC8-819D-1575-6D04-537609F4C7EF}" dt="2024-07-04T11:34:20.929" v="106"/>
          <ac:graphicFrameMkLst>
            <pc:docMk/>
            <pc:sldMk cId="3785915959" sldId="282"/>
            <ac:graphicFrameMk id="12" creationId="{3B6791F0-AB26-0F30-A676-25A0808C2E3B}"/>
          </ac:graphicFrameMkLst>
        </pc:graphicFrameChg>
        <pc:graphicFrameChg chg="add mod modGraphic">
          <ac:chgData name="Miranda Farby" userId="S::miranda.farby@connahsquayhs.org.uk::da4d8a0c-0614-46ff-9baf-cbc0cae19baf" providerId="AD" clId="Web-{BD7C4FC8-819D-1575-6D04-537609F4C7EF}" dt="2024-07-04T12:58:56.088" v="129" actId="1076"/>
          <ac:graphicFrameMkLst>
            <pc:docMk/>
            <pc:sldMk cId="3785915959" sldId="282"/>
            <ac:graphicFrameMk id="14" creationId="{E4BC3E4D-D7B5-16E9-6683-1B3E391C29DE}"/>
          </ac:graphicFrameMkLst>
        </pc:graphicFrameChg>
      </pc:sldChg>
      <pc:sldChg chg="modSp">
        <pc:chgData name="Miranda Farby" userId="S::miranda.farby@connahsquayhs.org.uk::da4d8a0c-0614-46ff-9baf-cbc0cae19baf" providerId="AD" clId="Web-{BD7C4FC8-819D-1575-6D04-537609F4C7EF}" dt="2024-07-04T14:32:37.613" v="299" actId="20577"/>
        <pc:sldMkLst>
          <pc:docMk/>
          <pc:sldMk cId="2903779191" sldId="292"/>
        </pc:sldMkLst>
        <pc:spChg chg="mod">
          <ac:chgData name="Miranda Farby" userId="S::miranda.farby@connahsquayhs.org.uk::da4d8a0c-0614-46ff-9baf-cbc0cae19baf" providerId="AD" clId="Web-{BD7C4FC8-819D-1575-6D04-537609F4C7EF}" dt="2024-07-04T13:02:16.490" v="146" actId="20577"/>
          <ac:spMkLst>
            <pc:docMk/>
            <pc:sldMk cId="2903779191" sldId="292"/>
            <ac:spMk id="4" creationId="{235860F6-C416-1E2E-120E-314D539F4A7E}"/>
          </ac:spMkLst>
        </pc:spChg>
        <pc:spChg chg="mod">
          <ac:chgData name="Miranda Farby" userId="S::miranda.farby@connahsquayhs.org.uk::da4d8a0c-0614-46ff-9baf-cbc0cae19baf" providerId="AD" clId="Web-{BD7C4FC8-819D-1575-6D04-537609F4C7EF}" dt="2024-07-04T14:32:27.253" v="295" actId="20577"/>
          <ac:spMkLst>
            <pc:docMk/>
            <pc:sldMk cId="2903779191" sldId="292"/>
            <ac:spMk id="9" creationId="{E5C5155A-67AA-9F8F-5734-B567AC294D97}"/>
          </ac:spMkLst>
        </pc:spChg>
        <pc:spChg chg="mod">
          <ac:chgData name="Miranda Farby" userId="S::miranda.farby@connahsquayhs.org.uk::da4d8a0c-0614-46ff-9baf-cbc0cae19baf" providerId="AD" clId="Web-{BD7C4FC8-819D-1575-6D04-537609F4C7EF}" dt="2024-07-04T14:23:48.658" v="252" actId="20577"/>
          <ac:spMkLst>
            <pc:docMk/>
            <pc:sldMk cId="2903779191" sldId="292"/>
            <ac:spMk id="10" creationId="{59B49D29-3501-5F1D-BF03-49B083B72B1A}"/>
          </ac:spMkLst>
        </pc:spChg>
        <pc:spChg chg="mod">
          <ac:chgData name="Miranda Farby" userId="S::miranda.farby@connahsquayhs.org.uk::da4d8a0c-0614-46ff-9baf-cbc0cae19baf" providerId="AD" clId="Web-{BD7C4FC8-819D-1575-6D04-537609F4C7EF}" dt="2024-07-04T14:32:37.613" v="299" actId="20577"/>
          <ac:spMkLst>
            <pc:docMk/>
            <pc:sldMk cId="2903779191" sldId="292"/>
            <ac:spMk id="11" creationId="{73CA8E55-50A9-4198-412B-A239F349004B}"/>
          </ac:spMkLst>
        </pc:spChg>
      </pc:sldChg>
      <pc:sldChg chg="modSp">
        <pc:chgData name="Miranda Farby" userId="S::miranda.farby@connahsquayhs.org.uk::da4d8a0c-0614-46ff-9baf-cbc0cae19baf" providerId="AD" clId="Web-{BD7C4FC8-819D-1575-6D04-537609F4C7EF}" dt="2024-07-04T14:33:20.912" v="308" actId="20577"/>
        <pc:sldMkLst>
          <pc:docMk/>
          <pc:sldMk cId="30271209" sldId="293"/>
        </pc:sldMkLst>
        <pc:spChg chg="mod">
          <ac:chgData name="Miranda Farby" userId="S::miranda.farby@connahsquayhs.org.uk::da4d8a0c-0614-46ff-9baf-cbc0cae19baf" providerId="AD" clId="Web-{BD7C4FC8-819D-1575-6D04-537609F4C7EF}" dt="2024-07-04T14:33:20.912" v="308" actId="20577"/>
          <ac:spMkLst>
            <pc:docMk/>
            <pc:sldMk cId="30271209" sldId="293"/>
            <ac:spMk id="6" creationId="{BBFAC2B0-088A-A742-E984-08816EB2A534}"/>
          </ac:spMkLst>
        </pc:spChg>
        <pc:spChg chg="mod">
          <ac:chgData name="Miranda Farby" userId="S::miranda.farby@connahsquayhs.org.uk::da4d8a0c-0614-46ff-9baf-cbc0cae19baf" providerId="AD" clId="Web-{BD7C4FC8-819D-1575-6D04-537609F4C7EF}" dt="2024-07-04T11:25:53.752" v="2" actId="20577"/>
          <ac:spMkLst>
            <pc:docMk/>
            <pc:sldMk cId="30271209" sldId="293"/>
            <ac:spMk id="11" creationId="{BE434E36-C7AA-5216-328F-AB4594226D84}"/>
          </ac:spMkLst>
        </pc:spChg>
        <pc:spChg chg="mod">
          <ac:chgData name="Miranda Farby" userId="S::miranda.farby@connahsquayhs.org.uk::da4d8a0c-0614-46ff-9baf-cbc0cae19baf" providerId="AD" clId="Web-{BD7C4FC8-819D-1575-6D04-537609F4C7EF}" dt="2024-07-04T11:30:43.170" v="70" actId="20577"/>
          <ac:spMkLst>
            <pc:docMk/>
            <pc:sldMk cId="30271209" sldId="293"/>
            <ac:spMk id="13" creationId="{12040E28-C6F5-B532-A029-B5A6A5E6B1EC}"/>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err="1">
                <a:solidFill>
                  <a:schemeClr val="bg1"/>
                </a:solidFill>
                <a:latin typeface="MASSILIA VF" pitchFamily="2" charset="77"/>
              </a:rPr>
              <a:t>CfW</a:t>
            </a:r>
            <a:r>
              <a:rPr lang="en-US" sz="5400" b="1">
                <a:solidFill>
                  <a:schemeClr val="bg1"/>
                </a:solidFill>
                <a:latin typeface="MASSILIA VF" pitchFamily="2" charset="77"/>
              </a:rPr>
              <a:t> </a:t>
            </a:r>
            <a:r>
              <a:rPr lang="en-US" sz="5400" b="1" err="1">
                <a:solidFill>
                  <a:schemeClr val="bg1"/>
                </a:solidFill>
                <a:latin typeface="MASSILIA VF" pitchFamily="2" charset="77"/>
              </a:rPr>
              <a:t>SoL</a:t>
            </a:r>
            <a:r>
              <a:rPr lang="en-US" sz="5400" b="1">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a:latin typeface="MASSILIA VF" pitchFamily="2" charset="77"/>
              </a:rPr>
              <a:t>Start by selecting a template to use by navigating to ‘</a:t>
            </a:r>
            <a:r>
              <a:rPr lang="en-GB" sz="1500" b="1">
                <a:solidFill>
                  <a:srgbClr val="006758"/>
                </a:solidFill>
                <a:latin typeface="MASSILIA VF" pitchFamily="2" charset="77"/>
              </a:rPr>
              <a:t>Insert</a:t>
            </a:r>
            <a:r>
              <a:rPr lang="en-GB" sz="1500">
                <a:latin typeface="MASSILIA VF" pitchFamily="2" charset="77"/>
              </a:rPr>
              <a:t>’ in the top menu and find the drop down menu for ‘</a:t>
            </a:r>
            <a:r>
              <a:rPr lang="en-GB" sz="1500" b="1">
                <a:solidFill>
                  <a:srgbClr val="006758"/>
                </a:solidFill>
                <a:latin typeface="MASSILIA VF" pitchFamily="2" charset="77"/>
              </a:rPr>
              <a:t>New Slide</a:t>
            </a:r>
            <a:r>
              <a:rPr lang="en-GB" sz="1500">
                <a:latin typeface="MASSILIA VF" pitchFamily="2" charset="77"/>
              </a:rPr>
              <a:t>’. You can select your design from the available templates.</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Please ensure you are using the appropriate font ‘</a:t>
            </a:r>
            <a:r>
              <a:rPr lang="en-GB" sz="1500" b="1" err="1">
                <a:solidFill>
                  <a:srgbClr val="006758"/>
                </a:solidFill>
                <a:latin typeface="MASSILIA VF" pitchFamily="2" charset="77"/>
              </a:rPr>
              <a:t>Massilia</a:t>
            </a:r>
            <a:r>
              <a:rPr lang="en-GB" sz="1500" b="1">
                <a:solidFill>
                  <a:srgbClr val="006758"/>
                </a:solidFill>
                <a:latin typeface="MASSILIA VF" pitchFamily="2" charset="77"/>
              </a:rPr>
              <a:t> VF</a:t>
            </a:r>
            <a:r>
              <a:rPr lang="en-GB" sz="1500">
                <a:latin typeface="MASSILIA VF" pitchFamily="2" charset="77"/>
              </a:rPr>
              <a:t>’ in either regular or bold. If your text does not fit try reducing the text size.</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a:solidFill>
                  <a:srgbClr val="ED5A3E"/>
                </a:solidFill>
                <a:latin typeface="MASSILIA VF" pitchFamily="2" charset="77"/>
              </a:rPr>
              <a:t>Red (#ed5a3e)</a:t>
            </a:r>
            <a:r>
              <a:rPr lang="en-GB" sz="1500">
                <a:latin typeface="MASSILIA VF" pitchFamily="2" charset="77"/>
              </a:rPr>
              <a:t>, </a:t>
            </a:r>
            <a:r>
              <a:rPr lang="en-GB" sz="1500">
                <a:solidFill>
                  <a:srgbClr val="FFDA68"/>
                </a:solidFill>
                <a:latin typeface="MASSILIA VF" pitchFamily="2" charset="77"/>
              </a:rPr>
              <a:t>Yellow (#ffda68)</a:t>
            </a:r>
            <a:r>
              <a:rPr lang="en-GB" sz="1500">
                <a:latin typeface="MASSILIA VF" pitchFamily="2" charset="77"/>
              </a:rPr>
              <a:t>, </a:t>
            </a:r>
            <a:r>
              <a:rPr lang="en-GB" sz="1500">
                <a:solidFill>
                  <a:srgbClr val="FB9F53"/>
                </a:solidFill>
                <a:latin typeface="MASSILIA VF" pitchFamily="2" charset="77"/>
              </a:rPr>
              <a:t>Orange (#fb9f53)</a:t>
            </a:r>
            <a:r>
              <a:rPr lang="en-GB" sz="1500">
                <a:latin typeface="MASSILIA VF" pitchFamily="2" charset="77"/>
              </a:rPr>
              <a:t>, </a:t>
            </a:r>
            <a:r>
              <a:rPr lang="en-GB" sz="1500">
                <a:solidFill>
                  <a:srgbClr val="3A93A9"/>
                </a:solidFill>
                <a:latin typeface="MASSILIA VF" pitchFamily="2" charset="77"/>
              </a:rPr>
              <a:t>Blue (#3a93a9)</a:t>
            </a:r>
            <a:r>
              <a:rPr lang="en-GB" sz="1500">
                <a:latin typeface="MASSILIA VF" pitchFamily="2" charset="77"/>
              </a:rPr>
              <a:t>, </a:t>
            </a:r>
            <a:r>
              <a:rPr lang="en-GB" sz="1500">
                <a:solidFill>
                  <a:srgbClr val="6EAF82"/>
                </a:solidFill>
                <a:latin typeface="MASSILIA VF" pitchFamily="2" charset="77"/>
              </a:rPr>
              <a:t>Light Green (#6eaf82) </a:t>
            </a:r>
            <a:r>
              <a:rPr lang="en-GB" sz="1500">
                <a:latin typeface="MASSILIA VF" pitchFamily="2" charset="77"/>
              </a:rPr>
              <a:t>and </a:t>
            </a:r>
            <a:r>
              <a:rPr lang="en-GB" sz="1500">
                <a:solidFill>
                  <a:srgbClr val="006758"/>
                </a:solidFill>
                <a:latin typeface="MASSILIA VF" pitchFamily="2" charset="77"/>
              </a:rPr>
              <a:t>Dark Green (#006758)</a:t>
            </a:r>
            <a:r>
              <a:rPr lang="en-GB" sz="1500">
                <a:latin typeface="MASSILIA VF" pitchFamily="2" charset="77"/>
              </a:rPr>
              <a:t>.</a:t>
            </a:r>
            <a:br>
              <a:rPr lang="en-GB" sz="1500">
                <a:latin typeface="MASSILIA VF" pitchFamily="2" charset="77"/>
              </a:rPr>
            </a:br>
            <a:br>
              <a:rPr lang="en-GB" sz="1500">
                <a:latin typeface="MASSILIA VF" pitchFamily="2" charset="77"/>
              </a:rPr>
            </a:br>
            <a:r>
              <a:rPr lang="en-GB" sz="1500">
                <a:latin typeface="MASSILIA VF" pitchFamily="2" charset="77"/>
              </a:rPr>
              <a:t>To change the colour of the table headings, first select the ‘Example box heading’ for each text frame and navigate to the ‘</a:t>
            </a:r>
            <a:r>
              <a:rPr lang="en-GB" sz="1500" b="1">
                <a:solidFill>
                  <a:srgbClr val="006758"/>
                </a:solidFill>
                <a:latin typeface="MASSILIA VF" pitchFamily="2" charset="77"/>
              </a:rPr>
              <a:t>Shape Format</a:t>
            </a:r>
            <a:r>
              <a:rPr lang="en-GB" sz="1500">
                <a:latin typeface="MASSILIA VF" pitchFamily="2" charset="77"/>
              </a:rPr>
              <a:t>’ tab in the menu here you should see options to change the ‘</a:t>
            </a:r>
            <a:r>
              <a:rPr lang="en-GB" sz="1500" b="1">
                <a:solidFill>
                  <a:srgbClr val="006758"/>
                </a:solidFill>
                <a:latin typeface="MASSILIA VF" pitchFamily="2" charset="77"/>
              </a:rPr>
              <a:t>Shape Fill</a:t>
            </a:r>
            <a:r>
              <a:rPr lang="en-GB" sz="1500">
                <a:latin typeface="MASSILIA VF" pitchFamily="2" charset="77"/>
              </a:rPr>
              <a:t>’, please ensure that you choose a CQHS colour.  </a:t>
            </a:r>
            <a:br>
              <a:rPr lang="en-GB" sz="1500">
                <a:latin typeface="MASSILIA VF" pitchFamily="2" charset="77"/>
              </a:rPr>
            </a:br>
            <a:br>
              <a:rPr lang="en-GB" sz="1500">
                <a:latin typeface="MASSILIA VF" pitchFamily="2" charset="77"/>
              </a:rPr>
            </a:br>
            <a:r>
              <a:rPr lang="en-GB" sz="1500">
                <a:latin typeface="MASSILIA VF" pitchFamily="2" charset="77"/>
              </a:rPr>
              <a:t>To change the background colour to one of the CQHS colours by navigating to the ‘</a:t>
            </a:r>
            <a:r>
              <a:rPr lang="en-GB" sz="1500" b="1">
                <a:solidFill>
                  <a:srgbClr val="006758"/>
                </a:solidFill>
                <a:latin typeface="MASSILIA VF" pitchFamily="2" charset="77"/>
              </a:rPr>
              <a:t>Design</a:t>
            </a:r>
            <a:r>
              <a:rPr lang="en-GB" sz="1500">
                <a:latin typeface="MASSILIA VF" pitchFamily="2" charset="77"/>
              </a:rPr>
              <a:t>’ tab and opening the ‘</a:t>
            </a:r>
            <a:r>
              <a:rPr lang="en-GB" sz="1500" b="1">
                <a:solidFill>
                  <a:srgbClr val="006758"/>
                </a:solidFill>
                <a:latin typeface="MASSILIA VF" pitchFamily="2" charset="77"/>
              </a:rPr>
              <a:t>Format Pane</a:t>
            </a:r>
            <a:r>
              <a:rPr lang="en-GB" sz="150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hyperlink" Target="https://hwb.gov.wales/curriculum-for-wales/humanities/statements-of-what-matters/" TargetMode="Externa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dirty="0">
                <a:latin typeface="MASSILIA VF"/>
              </a:rPr>
              <a:t>7</a:t>
            </a:r>
            <a:endParaRPr lang="en-GB" dirty="0"/>
          </a:p>
        </p:txBody>
      </p:sp>
      <p:sp>
        <p:nvSpPr>
          <p:cNvPr id="3" name="Text Placeholder 2"/>
          <p:cNvSpPr>
            <a:spLocks noGrp="1"/>
          </p:cNvSpPr>
          <p:nvPr>
            <p:ph type="body" sz="quarter" idx="38"/>
          </p:nvPr>
        </p:nvSpPr>
        <p:spPr/>
        <p:txBody>
          <a:bodyPr/>
          <a:lstStyle/>
          <a:p>
            <a:endParaRPr lang="en-GB"/>
          </a:p>
        </p:txBody>
      </p:sp>
      <p:sp>
        <p:nvSpPr>
          <p:cNvPr id="4" name="Text Placeholder 3"/>
          <p:cNvSpPr>
            <a:spLocks noGrp="1"/>
          </p:cNvSpPr>
          <p:nvPr>
            <p:ph type="body" sz="quarter" idx="39"/>
          </p:nvPr>
        </p:nvSpPr>
        <p:spPr/>
        <p:txBody>
          <a:bodyPr/>
          <a:lstStyle/>
          <a:p>
            <a:r>
              <a:rPr lang="en-GB" dirty="0">
                <a:latin typeface="MASSILIA VF"/>
                <a:ea typeface="Calibri Light"/>
                <a:cs typeface="Calibri Light"/>
              </a:rPr>
              <a:t>Fast Fashion: My Stuff</a:t>
            </a:r>
            <a:endParaRPr lang="en-US" dirty="0"/>
          </a:p>
        </p:txBody>
      </p:sp>
      <p:sp>
        <p:nvSpPr>
          <p:cNvPr id="5" name="Text Placeholder 4"/>
          <p:cNvSpPr>
            <a:spLocks noGrp="1"/>
          </p:cNvSpPr>
          <p:nvPr>
            <p:ph type="body" sz="quarter" idx="40"/>
          </p:nvPr>
        </p:nvSpPr>
        <p:spPr/>
        <p:txBody>
          <a:bodyPr/>
          <a:lstStyle/>
          <a:p>
            <a:endParaRPr lang="en-GB"/>
          </a:p>
        </p:txBody>
      </p:sp>
      <p:sp>
        <p:nvSpPr>
          <p:cNvPr id="6" name="Text Placeholder 5"/>
          <p:cNvSpPr>
            <a:spLocks noGrp="1"/>
          </p:cNvSpPr>
          <p:nvPr>
            <p:ph type="body" sz="quarter" idx="41"/>
          </p:nvPr>
        </p:nvSpPr>
        <p:spPr/>
        <p:txBody>
          <a:bodyPr/>
          <a:lstStyle/>
          <a:p>
            <a:endParaRPr lang="en-GB"/>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167044" y="3929261"/>
            <a:ext cx="8826041" cy="2645170"/>
          </a:xfrm>
        </p:spPr>
        <p:txBody>
          <a:bodyPr/>
          <a:lstStyle/>
          <a:p>
            <a:r>
              <a:rPr lang="en-US">
                <a:solidFill>
                  <a:srgbClr val="3A93A9"/>
                </a:solidFill>
              </a:rPr>
              <a:t>Curriculum for Wales Scheme of Learning:</a:t>
            </a:r>
            <a:br>
              <a:rPr lang="en-US">
                <a:solidFill>
                  <a:srgbClr val="3A93A9"/>
                </a:solidFill>
              </a:rPr>
            </a:br>
            <a:r>
              <a:rPr lang="en-US">
                <a:solidFill>
                  <a:srgbClr val="3A93A9"/>
                </a:solidFill>
              </a:rPr>
              <a:t>Humanities</a:t>
            </a:r>
          </a:p>
        </p:txBody>
      </p:sp>
      <p:pic>
        <p:nvPicPr>
          <p:cNvPr id="9" name="Picture 8" descr="A white line drawing of a globe&#10;&#10;Description automatically generated">
            <a:extLst>
              <a:ext uri="{FF2B5EF4-FFF2-40B4-BE49-F238E27FC236}">
                <a16:creationId xmlns:a16="http://schemas.microsoft.com/office/drawing/2014/main" id="{3D68A695-E621-5DC9-0A88-738A3DB803B7}"/>
              </a:ext>
            </a:extLst>
          </p:cNvPr>
          <p:cNvPicPr>
            <a:picLocks noChangeAspect="1"/>
          </p:cNvPicPr>
          <p:nvPr/>
        </p:nvPicPr>
        <p:blipFill>
          <a:blip r:embed="rId2"/>
          <a:stretch>
            <a:fillRect/>
          </a:stretch>
        </p:blipFill>
        <p:spPr>
          <a:xfrm>
            <a:off x="7815433" y="-134127"/>
            <a:ext cx="2474192" cy="2474192"/>
          </a:xfrm>
          <a:prstGeom prst="rect">
            <a:avLst/>
          </a:prstGeom>
        </p:spPr>
      </p:pic>
      <p:pic>
        <p:nvPicPr>
          <p:cNvPr id="11" name="Picture 10" descr="A white line art of a helmet and shield&#10;&#10;Description automatically generated">
            <a:extLst>
              <a:ext uri="{FF2B5EF4-FFF2-40B4-BE49-F238E27FC236}">
                <a16:creationId xmlns:a16="http://schemas.microsoft.com/office/drawing/2014/main" id="{E08DBC07-81AC-E00F-D5DE-4377ECC6D2BC}"/>
              </a:ext>
            </a:extLst>
          </p:cNvPr>
          <p:cNvPicPr>
            <a:picLocks noChangeAspect="1"/>
          </p:cNvPicPr>
          <p:nvPr/>
        </p:nvPicPr>
        <p:blipFill>
          <a:blip r:embed="rId3"/>
          <a:stretch>
            <a:fillRect/>
          </a:stretch>
        </p:blipFill>
        <p:spPr>
          <a:xfrm>
            <a:off x="5602154" y="-134551"/>
            <a:ext cx="2500879" cy="2501007"/>
          </a:xfrm>
          <a:prstGeom prst="rect">
            <a:avLst/>
          </a:prstGeom>
        </p:spPr>
      </p:pic>
      <p:pic>
        <p:nvPicPr>
          <p:cNvPr id="7" name="Picture 6" descr="A white outline of a book with symbols on it&#10;&#10;Description automatically generated">
            <a:extLst>
              <a:ext uri="{FF2B5EF4-FFF2-40B4-BE49-F238E27FC236}">
                <a16:creationId xmlns:a16="http://schemas.microsoft.com/office/drawing/2014/main" id="{45BD3D2E-3E88-24BA-01F1-CEF98DF09E5B}"/>
              </a:ext>
            </a:extLst>
          </p:cNvPr>
          <p:cNvPicPr>
            <a:picLocks noChangeAspect="1"/>
          </p:cNvPicPr>
          <p:nvPr/>
        </p:nvPicPr>
        <p:blipFill>
          <a:blip r:embed="rId4"/>
          <a:stretch>
            <a:fillRect/>
          </a:stretch>
        </p:blipFill>
        <p:spPr>
          <a:xfrm>
            <a:off x="7816690" y="1863073"/>
            <a:ext cx="2075774" cy="2066925"/>
          </a:xfrm>
          <a:prstGeom prst="rect">
            <a:avLst/>
          </a:prstGeom>
        </p:spPr>
      </p:pic>
    </p:spTree>
    <p:extLst>
      <p:ext uri="{BB962C8B-B14F-4D97-AF65-F5344CB8AC3E}">
        <p14:creationId xmlns:p14="http://schemas.microsoft.com/office/powerpoint/2010/main" val="2784821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p:txBody>
          <a:bodyPr>
            <a:normAutofit/>
          </a:bodyPr>
          <a:lstStyle/>
          <a:p>
            <a:endParaRPr lang="en-US" sz="900"/>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solidFill>
            <a:srgbClr val="ED5A3E"/>
          </a:solidFill>
        </p:spPr>
        <p:txBody>
          <a:bodyPr/>
          <a:lstStyle/>
          <a:p>
            <a:r>
              <a:rPr lang="en-US" sz="1200"/>
              <a:t>Department Vision</a:t>
            </a:r>
          </a:p>
        </p:txBody>
      </p:sp>
      <p:sp>
        <p:nvSpPr>
          <p:cNvPr id="4" name="Text Placeholder 3">
            <a:extLst>
              <a:ext uri="{FF2B5EF4-FFF2-40B4-BE49-F238E27FC236}">
                <a16:creationId xmlns:a16="http://schemas.microsoft.com/office/drawing/2014/main" id="{A0DCDB6C-1C66-8A65-DDEF-2800BCE839BE}"/>
              </a:ext>
            </a:extLst>
          </p:cNvPr>
          <p:cNvSpPr>
            <a:spLocks noGrp="1"/>
          </p:cNvSpPr>
          <p:nvPr>
            <p:ph type="body" sz="quarter" idx="40"/>
          </p:nvPr>
        </p:nvSpPr>
        <p:spPr>
          <a:solidFill>
            <a:srgbClr val="ED5A3E"/>
          </a:solidFill>
        </p:spPr>
        <p:txBody>
          <a:bodyPr/>
          <a:lstStyle/>
          <a:p>
            <a:r>
              <a:rPr lang="en-US" sz="1200"/>
              <a:t>Overall Learning Journey 7-11 Overtime</a:t>
            </a:r>
          </a:p>
        </p:txBody>
      </p:sp>
      <p:sp>
        <p:nvSpPr>
          <p:cNvPr id="5" name="Text Placeholder 4">
            <a:extLst>
              <a:ext uri="{FF2B5EF4-FFF2-40B4-BE49-F238E27FC236}">
                <a16:creationId xmlns:a16="http://schemas.microsoft.com/office/drawing/2014/main" id="{FE4E8A25-88BA-AB67-6310-45508AB4D528}"/>
              </a:ext>
            </a:extLst>
          </p:cNvPr>
          <p:cNvSpPr>
            <a:spLocks noGrp="1"/>
          </p:cNvSpPr>
          <p:nvPr>
            <p:ph type="body" sz="quarter" idx="46"/>
          </p:nvPr>
        </p:nvSpPr>
        <p:spPr/>
        <p:txBody>
          <a:bodyPr>
            <a:normAutofit/>
          </a:bodyPr>
          <a:lstStyle/>
          <a:p>
            <a:endParaRPr lang="en-US" sz="900"/>
          </a:p>
        </p:txBody>
      </p:sp>
    </p:spTree>
    <p:extLst>
      <p:ext uri="{BB962C8B-B14F-4D97-AF65-F5344CB8AC3E}">
        <p14:creationId xmlns:p14="http://schemas.microsoft.com/office/powerpoint/2010/main" val="3122446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a:normAutofit fontScale="92500" lnSpcReduction="10000"/>
          </a:bodyPr>
          <a:lstStyle/>
          <a:p>
            <a:pPr fontAlgn="base"/>
            <a:r>
              <a:rPr lang="en-US" b="1" u="sng">
                <a:hlinkClick r:id="rId2"/>
              </a:rPr>
              <a:t>What matters statement 1: Enquiry, exploration and investigation inspire curiosity about the world, its past, present and future.</a:t>
            </a:r>
            <a:r>
              <a:rPr lang="en-US" b="1"/>
              <a:t>​</a:t>
            </a:r>
          </a:p>
          <a:p>
            <a:pPr fontAlgn="base"/>
            <a:r>
              <a:rPr lang="en-US"/>
              <a:t>The learners’ journey through this Area will encourage enquiry and discovery, as they are challenged to be curious and to question, to think critically and to reflect upon evidence. An enquiring mind stimulates new and creative thinking, through which learners can gain a deeper understanding of the concepts underpinning humanities, and their application in local, national and global contexts. Such thinking can help learners to understand human experiences and the natural world better.</a:t>
            </a:r>
            <a:endParaRPr lang="en-US" b="1"/>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a:lstStyle/>
          <a:p>
            <a:endParaRPr lang="en-US" sz="1400"/>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solidFill>
            <a:srgbClr val="ED5A3E"/>
          </a:solidFill>
        </p:spPr>
        <p:txBody>
          <a:bodyPr/>
          <a:lstStyle/>
          <a:p>
            <a:endParaRPr lang="en-US" sz="1400"/>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a:lstStyle/>
          <a:p>
            <a:endParaRPr lang="en-US" sz="1400"/>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a:normAutofit fontScale="92500"/>
          </a:bodyPr>
          <a:lstStyle/>
          <a:p>
            <a:pPr fontAlgn="base"/>
            <a:r>
              <a:rPr lang="en-US" b="1" u="sng">
                <a:hlinkClick r:id="rId2"/>
              </a:rPr>
              <a:t>What matters statement 4: Human societies are complex and diverse, and shaped by human actions and beliefs.</a:t>
            </a:r>
            <a:r>
              <a:rPr lang="en-US"/>
              <a:t>​</a:t>
            </a:r>
          </a:p>
          <a:p>
            <a:pPr fontAlgn="base"/>
            <a:r>
              <a:rPr lang="en-US"/>
              <a:t>An appreciation of identity, heritage and cynefin can influence learners emotionally and spiritually, and help build their sense of self and of belonging. Through an understanding of themselves, learners develop their own identity and an awareness of how they, as individuals, can shape the communities in which they live. Consequently, learners will come to realise that the choices we all make, individually and collectively, can have major impacts on society.</a:t>
            </a:r>
          </a:p>
        </p:txBody>
      </p:sp>
      <p:sp>
        <p:nvSpPr>
          <p:cNvPr id="7" name="Text Placeholder 6">
            <a:extLst>
              <a:ext uri="{FF2B5EF4-FFF2-40B4-BE49-F238E27FC236}">
                <a16:creationId xmlns:a16="http://schemas.microsoft.com/office/drawing/2014/main" id="{BDD7FD74-35A3-EF60-F452-855DE37DE23F}"/>
              </a:ext>
            </a:extLst>
          </p:cNvPr>
          <p:cNvSpPr>
            <a:spLocks noGrp="1"/>
          </p:cNvSpPr>
          <p:nvPr>
            <p:ph type="body" sz="quarter" idx="48"/>
          </p:nvPr>
        </p:nvSpPr>
        <p:spPr>
          <a:solidFill>
            <a:srgbClr val="ED5A3E"/>
          </a:solidFill>
        </p:spPr>
        <p:txBody>
          <a:bodyPr/>
          <a:lstStyle/>
          <a:p>
            <a:endParaRPr lang="en-US" sz="1400"/>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p:txBody>
          <a:bodyPr lIns="180000" tIns="180000" rIns="180000" bIns="180000" anchor="t">
            <a:normAutofit fontScale="77500" lnSpcReduction="20000"/>
          </a:bodyPr>
          <a:lstStyle/>
          <a:p>
            <a:endParaRPr lang="en-US" sz="900" u="sng" dirty="0"/>
          </a:p>
          <a:p>
            <a:r>
              <a:rPr lang="en-US" sz="1600" b="1" u="sng" dirty="0">
                <a:solidFill>
                  <a:srgbClr val="0070C0"/>
                </a:solidFill>
                <a:latin typeface="Arial"/>
                <a:cs typeface="Arial"/>
              </a:rPr>
              <a:t>Statement 3: Informed, self-aware citizens engage with the challenges and opportunities that face humanity, and are able to take considered and ethical action. </a:t>
            </a:r>
            <a:endParaRPr lang="en-US" sz="1600" u="sng" dirty="0">
              <a:solidFill>
                <a:srgbClr val="0070C0"/>
              </a:solidFill>
              <a:latin typeface="Arial"/>
              <a:cs typeface="Arial"/>
            </a:endParaRPr>
          </a:p>
          <a:p>
            <a:r>
              <a:rPr lang="en-US" sz="1200" dirty="0">
                <a:solidFill>
                  <a:srgbClr val="1F1F1F"/>
                </a:solidFill>
                <a:latin typeface="Arial"/>
                <a:cs typeface="Arial"/>
              </a:rPr>
              <a:t>Informed, self-aware citizens engage with the challenges and opportunities that face humanity, and are able to take considered and ethical action.</a:t>
            </a:r>
            <a:endParaRPr lang="en-US" sz="1200" dirty="0">
              <a:solidFill>
                <a:srgbClr val="000000"/>
              </a:solidFill>
              <a:latin typeface="Arial"/>
              <a:cs typeface="Arial"/>
            </a:endParaRPr>
          </a:p>
          <a:p>
            <a:r>
              <a:rPr lang="en-US" sz="1200" dirty="0">
                <a:solidFill>
                  <a:srgbClr val="1F1F1F"/>
                </a:solidFill>
                <a:latin typeface="Arial"/>
                <a:cs typeface="Arial"/>
              </a:rPr>
              <a:t>Experiences in this Area can help learners develop an understanding of their responsibilities as citizens of Wales and the wider interconnected world, and of the importance of creating a just and sustainable future for themselves and their local, national and global communities. Exploration of the humanities encourages learners to be active, informed, and responsible citizens and consumers, who can identify with and contribute to their communities, and who can engage with the past, contemporary and anticipated challenges and opportunities facing them, their communities and Wales, as well as the wider world. These challenges include ecological impacts in local, national and international contexts as well as the climate and nature emergency.</a:t>
            </a:r>
            <a:endParaRPr lang="en-US" dirty="0"/>
          </a:p>
        </p:txBody>
      </p:sp>
      <p:sp>
        <p:nvSpPr>
          <p:cNvPr id="9" name="Text Placeholder 8">
            <a:extLst>
              <a:ext uri="{FF2B5EF4-FFF2-40B4-BE49-F238E27FC236}">
                <a16:creationId xmlns:a16="http://schemas.microsoft.com/office/drawing/2014/main" id="{EB471203-1AAC-9AB9-5F39-2F8AA3FA98B7}"/>
              </a:ext>
            </a:extLst>
          </p:cNvPr>
          <p:cNvSpPr>
            <a:spLocks noGrp="1"/>
          </p:cNvSpPr>
          <p:nvPr>
            <p:ph type="body" sz="quarter" idx="55"/>
          </p:nvPr>
        </p:nvSpPr>
        <p:spPr/>
        <p:txBody>
          <a:bodyPr>
            <a:normAutofit/>
          </a:bodyPr>
          <a:lstStyle/>
          <a:p>
            <a:endParaRPr lang="en-US" sz="900"/>
          </a:p>
          <a:p>
            <a:endParaRPr lang="en-US" sz="900"/>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a:t>Statements of What Matters</a:t>
            </a:r>
          </a:p>
        </p:txBody>
      </p:sp>
    </p:spTree>
    <p:extLst>
      <p:ext uri="{BB962C8B-B14F-4D97-AF65-F5344CB8AC3E}">
        <p14:creationId xmlns:p14="http://schemas.microsoft.com/office/powerpoint/2010/main" val="36864907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lIns="180000" tIns="180000" rIns="180000" bIns="180000" anchor="t">
            <a:normAutofit fontScale="92500" lnSpcReduction="10000"/>
          </a:bodyPr>
          <a:lstStyle/>
          <a:p>
            <a:pPr>
              <a:lnSpc>
                <a:spcPct val="100000"/>
              </a:lnSpc>
              <a:spcBef>
                <a:spcPts val="0"/>
              </a:spcBef>
            </a:pPr>
            <a:r>
              <a:rPr lang="en-US" sz="1300" b="1" dirty="0">
                <a:solidFill>
                  <a:srgbClr val="000000"/>
                </a:solidFill>
                <a:latin typeface="Calibri"/>
                <a:ea typeface="Calibri"/>
                <a:cs typeface="Calibri"/>
              </a:rPr>
              <a:t>Ambitious, capable learners who: </a:t>
            </a:r>
            <a:r>
              <a:rPr lang="en-US" sz="1300" dirty="0">
                <a:solidFill>
                  <a:srgbClr val="000000"/>
                </a:solidFill>
                <a:latin typeface="Calibri"/>
                <a:ea typeface="Calibri"/>
                <a:cs typeface="Calibri"/>
              </a:rPr>
              <a:t>set themselves high standards and seek and enjoy challenge and  are building up a body of knowledge with skills to connect and apply that knowledge in different contexts  </a:t>
            </a:r>
          </a:p>
          <a:p>
            <a:pPr>
              <a:lnSpc>
                <a:spcPct val="100000"/>
              </a:lnSpc>
              <a:spcBef>
                <a:spcPts val="0"/>
              </a:spcBef>
            </a:pPr>
            <a:r>
              <a:rPr lang="en-US" sz="1300" dirty="0">
                <a:solidFill>
                  <a:srgbClr val="000000"/>
                </a:solidFill>
                <a:latin typeface="Calibri"/>
                <a:ea typeface="Calibri"/>
                <a:cs typeface="Calibri"/>
              </a:rPr>
              <a:t>  </a:t>
            </a:r>
          </a:p>
          <a:p>
            <a:pPr>
              <a:lnSpc>
                <a:spcPct val="100000"/>
              </a:lnSpc>
              <a:spcBef>
                <a:spcPts val="0"/>
              </a:spcBef>
            </a:pPr>
            <a:r>
              <a:rPr lang="en-US" sz="1300" b="1" dirty="0">
                <a:solidFill>
                  <a:srgbClr val="000000"/>
                </a:solidFill>
                <a:latin typeface="Calibri"/>
                <a:ea typeface="Calibri"/>
                <a:cs typeface="Calibri"/>
              </a:rPr>
              <a:t>Ethical, informed citizens who</a:t>
            </a:r>
            <a:r>
              <a:rPr lang="en-US" sz="1300" dirty="0">
                <a:solidFill>
                  <a:srgbClr val="000000"/>
                </a:solidFill>
                <a:latin typeface="Calibri"/>
                <a:ea typeface="Calibri"/>
                <a:cs typeface="Calibri"/>
              </a:rPr>
              <a:t>: </a:t>
            </a:r>
          </a:p>
          <a:p>
            <a:pPr>
              <a:lnSpc>
                <a:spcPct val="100000"/>
              </a:lnSpc>
              <a:spcBef>
                <a:spcPts val="0"/>
              </a:spcBef>
            </a:pPr>
            <a:r>
              <a:rPr lang="en-US" sz="1300" dirty="0">
                <a:solidFill>
                  <a:srgbClr val="000000"/>
                </a:solidFill>
                <a:latin typeface="Calibri"/>
                <a:ea typeface="Calibri"/>
                <a:cs typeface="Calibri"/>
              </a:rPr>
              <a:t>find, evaluate and use evidence in forming views and engage with contemporary issues based upon their knowledge and values and are knowledgeable about their culture, community, society and the world, now and in the past.</a:t>
            </a:r>
          </a:p>
          <a:p>
            <a:pPr>
              <a:lnSpc>
                <a:spcPct val="100000"/>
              </a:lnSpc>
              <a:spcBef>
                <a:spcPts val="0"/>
              </a:spcBef>
            </a:pPr>
            <a:endParaRPr lang="en-US" sz="1300" dirty="0">
              <a:solidFill>
                <a:srgbClr val="000000"/>
              </a:solidFill>
              <a:latin typeface="Calibri"/>
              <a:ea typeface="Calibri"/>
              <a:cs typeface="Calibri"/>
            </a:endParaRPr>
          </a:p>
          <a:p>
            <a:pPr>
              <a:lnSpc>
                <a:spcPct val="100000"/>
              </a:lnSpc>
              <a:spcBef>
                <a:spcPts val="0"/>
              </a:spcBef>
            </a:pPr>
            <a:r>
              <a:rPr lang="en-US" sz="1300" b="1" dirty="0">
                <a:solidFill>
                  <a:srgbClr val="000000"/>
                </a:solidFill>
                <a:latin typeface="Calibri Light"/>
                <a:ea typeface="Calibri Light"/>
                <a:cs typeface="Calibri Light"/>
              </a:rPr>
              <a:t>Healthy, confident individuals</a:t>
            </a:r>
            <a:r>
              <a:rPr lang="en-US" sz="1300" dirty="0">
                <a:solidFill>
                  <a:srgbClr val="000000"/>
                </a:solidFill>
                <a:latin typeface="Calibri Light"/>
                <a:ea typeface="Calibri Light"/>
                <a:cs typeface="Calibri Light"/>
              </a:rPr>
              <a:t> </a:t>
            </a:r>
            <a:r>
              <a:rPr lang="en-US" sz="1300" b="1" dirty="0">
                <a:solidFill>
                  <a:srgbClr val="000000"/>
                </a:solidFill>
                <a:latin typeface="Calibri Light"/>
                <a:ea typeface="Calibri Light"/>
                <a:cs typeface="Calibri Light"/>
              </a:rPr>
              <a:t>who:</a:t>
            </a:r>
            <a:r>
              <a:rPr lang="en-US" sz="1300" dirty="0">
                <a:solidFill>
                  <a:srgbClr val="000000"/>
                </a:solidFill>
                <a:latin typeface="Calibri Light"/>
                <a:ea typeface="Calibri Light"/>
                <a:cs typeface="Calibri Light"/>
              </a:rPr>
              <a:t> </a:t>
            </a:r>
          </a:p>
          <a:p>
            <a:pPr>
              <a:lnSpc>
                <a:spcPct val="100000"/>
              </a:lnSpc>
              <a:spcBef>
                <a:spcPts val="0"/>
              </a:spcBef>
            </a:pPr>
            <a:r>
              <a:rPr lang="en-US" sz="1300" dirty="0">
                <a:solidFill>
                  <a:srgbClr val="000000"/>
                </a:solidFill>
                <a:latin typeface="Calibri Light"/>
                <a:ea typeface="Calibri Light"/>
                <a:cs typeface="Calibri Light"/>
              </a:rPr>
              <a:t>are building their mental and emotional well-being by developing confidence, resilience empathy, and are ready to lead fulfilling lives as valued members of society. </a:t>
            </a:r>
            <a:r>
              <a:rPr lang="en-US" sz="1700" dirty="0">
                <a:solidFill>
                  <a:srgbClr val="000000"/>
                </a:solidFill>
                <a:latin typeface="Calibri Light"/>
                <a:ea typeface="Calibri Light"/>
                <a:cs typeface="Calibri Light"/>
              </a:rPr>
              <a:t> </a:t>
            </a:r>
            <a:endParaRPr lang="en-GB" dirty="0"/>
          </a:p>
          <a:p>
            <a:endParaRPr lang="en-GB" sz="900"/>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p:txBody>
          <a:bodyPr lIns="180000" tIns="180000" rIns="180000" bIns="180000" anchor="t">
            <a:normAutofit fontScale="85000" lnSpcReduction="20000"/>
          </a:bodyPr>
          <a:lstStyle/>
          <a:p>
            <a:pPr>
              <a:lnSpc>
                <a:spcPct val="107000"/>
              </a:lnSpc>
              <a:spcBef>
                <a:spcPts val="0"/>
              </a:spcBef>
              <a:spcAft>
                <a:spcPts val="800"/>
              </a:spcAft>
            </a:pPr>
            <a:r>
              <a:rPr lang="en-GB" sz="1200" b="1" dirty="0">
                <a:solidFill>
                  <a:srgbClr val="000000"/>
                </a:solidFill>
                <a:latin typeface="Calibri"/>
                <a:ea typeface="Calibri"/>
                <a:cs typeface="Calibri"/>
              </a:rPr>
              <a:t>Listening:</a:t>
            </a:r>
            <a:r>
              <a:rPr lang="en-GB" sz="1200" dirty="0">
                <a:solidFill>
                  <a:srgbClr val="000000"/>
                </a:solidFill>
                <a:latin typeface="Calibri"/>
                <a:ea typeface="Calibri"/>
                <a:cs typeface="Calibri"/>
              </a:rPr>
              <a:t> I can listen to gain different people's views and ideas on various subjects, using them to arrive at my own conclusions.  </a:t>
            </a:r>
            <a:endParaRPr lang="en-US" sz="1200" dirty="0">
              <a:solidFill>
                <a:srgbClr val="000000"/>
              </a:solidFill>
              <a:latin typeface="Calibri"/>
              <a:ea typeface="Calibri"/>
              <a:cs typeface="Calibri"/>
            </a:endParaRPr>
          </a:p>
          <a:p>
            <a:pPr>
              <a:lnSpc>
                <a:spcPct val="107000"/>
              </a:lnSpc>
              <a:spcBef>
                <a:spcPts val="0"/>
              </a:spcBef>
              <a:spcAft>
                <a:spcPts val="800"/>
              </a:spcAft>
            </a:pPr>
            <a:r>
              <a:rPr lang="en-GB" sz="1200" b="1" dirty="0">
                <a:solidFill>
                  <a:srgbClr val="000000"/>
                </a:solidFill>
                <a:latin typeface="Calibri"/>
                <a:ea typeface="Calibri"/>
                <a:cs typeface="Calibri"/>
              </a:rPr>
              <a:t>Reading:</a:t>
            </a:r>
            <a:r>
              <a:rPr lang="en-GB" sz="1200" dirty="0">
                <a:solidFill>
                  <a:srgbClr val="000000"/>
                </a:solidFill>
                <a:latin typeface="Calibri"/>
                <a:ea typeface="Calibri"/>
                <a:cs typeface="Calibri"/>
              </a:rPr>
              <a:t>  I can distinguish between facts/evidence to make decisions location information, using different sources. </a:t>
            </a:r>
            <a:endParaRPr lang="en-US" sz="1200" dirty="0">
              <a:solidFill>
                <a:srgbClr val="000000"/>
              </a:solidFill>
              <a:latin typeface="Calibri"/>
              <a:ea typeface="Calibri"/>
              <a:cs typeface="Calibri"/>
            </a:endParaRPr>
          </a:p>
          <a:p>
            <a:pPr>
              <a:lnSpc>
                <a:spcPct val="107000"/>
              </a:lnSpc>
              <a:spcBef>
                <a:spcPts val="0"/>
              </a:spcBef>
              <a:spcAft>
                <a:spcPts val="800"/>
              </a:spcAft>
            </a:pPr>
            <a:r>
              <a:rPr lang="en-GB" sz="1200" dirty="0">
                <a:solidFill>
                  <a:srgbClr val="000000"/>
                </a:solidFill>
                <a:latin typeface="Calibri"/>
                <a:ea typeface="Calibri"/>
                <a:cs typeface="Calibri"/>
              </a:rPr>
              <a:t>I can analyse information. </a:t>
            </a:r>
            <a:endParaRPr lang="en-US" sz="1200" dirty="0">
              <a:solidFill>
                <a:srgbClr val="000000"/>
              </a:solidFill>
              <a:latin typeface="Calibri"/>
              <a:ea typeface="Calibri"/>
              <a:cs typeface="Calibri"/>
            </a:endParaRPr>
          </a:p>
          <a:p>
            <a:pPr>
              <a:lnSpc>
                <a:spcPct val="107000"/>
              </a:lnSpc>
              <a:spcBef>
                <a:spcPts val="0"/>
              </a:spcBef>
              <a:spcAft>
                <a:spcPts val="800"/>
              </a:spcAft>
            </a:pPr>
            <a:r>
              <a:rPr lang="en-GB" sz="1200" b="1" dirty="0">
                <a:solidFill>
                  <a:srgbClr val="000000"/>
                </a:solidFill>
                <a:latin typeface="Calibri"/>
                <a:ea typeface="Calibri"/>
                <a:cs typeface="Calibri"/>
              </a:rPr>
              <a:t>Speaking</a:t>
            </a:r>
            <a:r>
              <a:rPr lang="en-GB" sz="1200" dirty="0">
                <a:solidFill>
                  <a:srgbClr val="000000"/>
                </a:solidFill>
                <a:latin typeface="Calibri"/>
                <a:ea typeface="Calibri"/>
                <a:cs typeface="Calibri"/>
              </a:rPr>
              <a:t>: I can listen to team members and their opinions when creating collaborative work. </a:t>
            </a:r>
            <a:endParaRPr lang="en-US" sz="1200" dirty="0">
              <a:solidFill>
                <a:srgbClr val="000000"/>
              </a:solidFill>
              <a:latin typeface="Calibri"/>
              <a:ea typeface="Calibri"/>
              <a:cs typeface="Calibri"/>
            </a:endParaRPr>
          </a:p>
          <a:p>
            <a:pPr>
              <a:lnSpc>
                <a:spcPct val="107000"/>
              </a:lnSpc>
              <a:spcBef>
                <a:spcPts val="0"/>
              </a:spcBef>
              <a:spcAft>
                <a:spcPts val="800"/>
              </a:spcAft>
            </a:pPr>
            <a:r>
              <a:rPr lang="en-GB" sz="1200" b="1" dirty="0">
                <a:solidFill>
                  <a:srgbClr val="000000"/>
                </a:solidFill>
                <a:latin typeface="Calibri"/>
                <a:ea typeface="Calibri"/>
                <a:cs typeface="Calibri"/>
              </a:rPr>
              <a:t>Writing</a:t>
            </a:r>
            <a:r>
              <a:rPr lang="en-GB" sz="1200" dirty="0">
                <a:solidFill>
                  <a:srgbClr val="000000"/>
                </a:solidFill>
                <a:latin typeface="Calibri"/>
                <a:ea typeface="Calibri"/>
                <a:cs typeface="Calibri"/>
              </a:rPr>
              <a:t>: I can use a range of connectives specifically when organising my ideas in whole texts for different purposes.  I can adapt my writing style, choosing and using the best structures for different contexts and </a:t>
            </a:r>
            <a:r>
              <a:rPr lang="en-GB" sz="1200">
                <a:solidFill>
                  <a:srgbClr val="000000"/>
                </a:solidFill>
                <a:latin typeface="Calibri"/>
                <a:ea typeface="Calibri"/>
                <a:cs typeface="Calibri"/>
              </a:rPr>
              <a:t>purposes, e.g. to successfully describe, explain, persuade, discuss. </a:t>
            </a:r>
            <a:endParaRPr lang="en-US">
              <a:ea typeface="Calibri"/>
              <a:cs typeface="Calibri"/>
            </a:endParaRPr>
          </a:p>
          <a:p>
            <a:pPr>
              <a:lnSpc>
                <a:spcPct val="107000"/>
              </a:lnSpc>
              <a:spcBef>
                <a:spcPts val="0"/>
              </a:spcBef>
              <a:spcAft>
                <a:spcPts val="800"/>
              </a:spcAft>
            </a:pPr>
            <a:r>
              <a:rPr lang="en-US" dirty="0">
                <a:latin typeface="MASSILIA VF"/>
              </a:rPr>
              <a:t>Numeracy: create and interpret bar graph, interpret other graphs like a </a:t>
            </a:r>
            <a:r>
              <a:rPr lang="en-US">
                <a:latin typeface="MASSILIA VF"/>
              </a:rPr>
              <a:t>pictograph</a:t>
            </a:r>
            <a:endParaRPr lang="en-US"/>
          </a:p>
          <a:p>
            <a:endParaRPr lang="en-US" sz="900"/>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a:normAutofit fontScale="62500" lnSpcReduction="20000"/>
          </a:bodyPr>
          <a:lstStyle/>
          <a:p>
            <a:pPr fontAlgn="base"/>
            <a:r>
              <a:rPr lang="en-GB" sz="900"/>
              <a:t>. </a:t>
            </a:r>
            <a:r>
              <a:rPr lang="en-US" b="1"/>
              <a:t>Personal effectiveness</a:t>
            </a:r>
            <a:r>
              <a:rPr lang="en-US"/>
              <a:t>​</a:t>
            </a:r>
          </a:p>
          <a:p>
            <a:pPr fontAlgn="base"/>
            <a:r>
              <a:rPr lang="en-US"/>
              <a:t>Encouraging teamwork and being a reliable contributor by </a:t>
            </a:r>
            <a:r>
              <a:rPr lang="en-US" err="1"/>
              <a:t>organising</a:t>
            </a:r>
            <a:r>
              <a:rPr lang="en-US"/>
              <a:t> and carrying out enquiries.​</a:t>
            </a:r>
          </a:p>
          <a:p>
            <a:pPr fontAlgn="base"/>
            <a:r>
              <a:rPr lang="en-US"/>
              <a:t>Evaluating, justifying and expressing considered responses in a variety of ways​</a:t>
            </a:r>
          </a:p>
          <a:p>
            <a:pPr fontAlgn="base"/>
            <a:r>
              <a:rPr lang="en-US" b="1"/>
              <a:t>Creativity and innovation</a:t>
            </a:r>
            <a:r>
              <a:rPr lang="en-US"/>
              <a:t>​</a:t>
            </a:r>
          </a:p>
          <a:p>
            <a:pPr fontAlgn="base"/>
            <a:r>
              <a:rPr lang="en-US"/>
              <a:t>Encouraging the presentation of information and findings in creative and innovative ways, and imagining possible futures based on the evidence.​</a:t>
            </a:r>
          </a:p>
          <a:p>
            <a:pPr fontAlgn="base"/>
            <a:r>
              <a:rPr lang="en-US" b="1"/>
              <a:t>Planning and </a:t>
            </a:r>
            <a:r>
              <a:rPr lang="en-US" b="1" err="1"/>
              <a:t>organising</a:t>
            </a:r>
            <a:r>
              <a:rPr lang="en-US"/>
              <a:t>​</a:t>
            </a:r>
          </a:p>
          <a:p>
            <a:pPr fontAlgn="base"/>
            <a:r>
              <a:rPr lang="en-US"/>
              <a:t>Encouraging the planning and </a:t>
            </a:r>
            <a:r>
              <a:rPr lang="en-US" err="1"/>
              <a:t>organising</a:t>
            </a:r>
            <a:r>
              <a:rPr lang="en-US"/>
              <a:t> of investigations, setting aims, objectives and success criteria, gathering and </a:t>
            </a:r>
            <a:r>
              <a:rPr lang="en-US" err="1"/>
              <a:t>utilising</a:t>
            </a:r>
            <a:r>
              <a:rPr lang="en-US"/>
              <a:t> a range of evidence, and reflecting on methods.​</a:t>
            </a:r>
          </a:p>
          <a:p>
            <a:pPr fontAlgn="base"/>
            <a:r>
              <a:rPr lang="en-US" b="1"/>
              <a:t>Critical thinking and problem-solving</a:t>
            </a:r>
            <a:r>
              <a:rPr lang="en-US"/>
              <a:t>​</a:t>
            </a:r>
          </a:p>
          <a:p>
            <a:pPr fontAlgn="base"/>
            <a:r>
              <a:rPr lang="en-US"/>
              <a:t>Developing the ability to think analytically and understand the past and present as well as to imagine possible futures.</a:t>
            </a:r>
          </a:p>
          <a:p>
            <a:endParaRPr lang="en-GB" sz="900"/>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lIns="180000" tIns="180000" rIns="180000" bIns="180000" anchor="t">
            <a:normAutofit/>
          </a:bodyPr>
          <a:lstStyle/>
          <a:p>
            <a:pPr marL="285750" indent="-285750">
              <a:lnSpc>
                <a:spcPct val="100000"/>
              </a:lnSpc>
              <a:spcBef>
                <a:spcPts val="0"/>
              </a:spcBef>
              <a:buFont typeface="Arial,Sans-Serif"/>
              <a:buChar char="•"/>
            </a:pPr>
            <a:r>
              <a:rPr lang="en-US" sz="1300" dirty="0">
                <a:solidFill>
                  <a:srgbClr val="000000"/>
                </a:solidFill>
                <a:latin typeface="Calibri"/>
                <a:ea typeface="Calibri"/>
                <a:cs typeface="Calibri"/>
              </a:rPr>
              <a:t>Promote critical thinking: learners will work collaboratively to use various sources of information to develop understanding on continents and their location. </a:t>
            </a:r>
          </a:p>
          <a:p>
            <a:pPr marL="285750" indent="-285750">
              <a:lnSpc>
                <a:spcPct val="100000"/>
              </a:lnSpc>
              <a:spcBef>
                <a:spcPts val="0"/>
              </a:spcBef>
              <a:buFont typeface="Arial,Sans-Serif"/>
              <a:buChar char="•"/>
            </a:pPr>
            <a:r>
              <a:rPr lang="en-US" sz="1300" dirty="0">
                <a:solidFill>
                  <a:srgbClr val="000000"/>
                </a:solidFill>
                <a:latin typeface="Calibri"/>
                <a:ea typeface="Calibri"/>
                <a:cs typeface="Calibri"/>
              </a:rPr>
              <a:t>Make connections: learners should be able to make links between other subject areas and draw on knowledge to inform and improve their own work. </a:t>
            </a:r>
          </a:p>
          <a:p>
            <a:pPr marL="285750" indent="-285750">
              <a:lnSpc>
                <a:spcPct val="100000"/>
              </a:lnSpc>
              <a:spcBef>
                <a:spcPts val="0"/>
              </a:spcBef>
              <a:buFont typeface="Arial,Sans-Serif"/>
              <a:buChar char="•"/>
            </a:pPr>
            <a:r>
              <a:rPr lang="en-US" sz="1300" dirty="0">
                <a:solidFill>
                  <a:srgbClr val="000000"/>
                </a:solidFill>
                <a:latin typeface="Calibri"/>
                <a:ea typeface="Calibri"/>
                <a:cs typeface="Calibri"/>
              </a:rPr>
              <a:t>Build on previous knowledge</a:t>
            </a:r>
          </a:p>
          <a:p>
            <a:pPr marL="285750" indent="-285750">
              <a:lnSpc>
                <a:spcPct val="100000"/>
              </a:lnSpc>
              <a:spcBef>
                <a:spcPts val="0"/>
              </a:spcBef>
              <a:buFont typeface="Arial,Sans-Serif"/>
              <a:buChar char="•"/>
            </a:pPr>
            <a:r>
              <a:rPr lang="en-US" sz="1300" dirty="0">
                <a:solidFill>
                  <a:srgbClr val="000000"/>
                </a:solidFill>
                <a:latin typeface="Calibri"/>
                <a:ea typeface="Calibri"/>
                <a:cs typeface="Calibri"/>
              </a:rPr>
              <a:t>Create authentic contexts for learning: using local geography to build upon our place in the world, in relation to continents and oceans.</a:t>
            </a:r>
          </a:p>
          <a:p>
            <a:pPr marL="285750" indent="-285750">
              <a:lnSpc>
                <a:spcPct val="100000"/>
              </a:lnSpc>
              <a:spcBef>
                <a:spcPts val="0"/>
              </a:spcBef>
              <a:buFont typeface="Arial,Sans-Serif"/>
              <a:buChar char="•"/>
            </a:pPr>
            <a:r>
              <a:rPr lang="en-US" sz="1300" dirty="0">
                <a:solidFill>
                  <a:srgbClr val="000000"/>
                </a:solidFill>
                <a:latin typeface="Calibri"/>
                <a:ea typeface="Calibri"/>
                <a:cs typeface="Calibri"/>
              </a:rPr>
              <a:t>Work collaboratively to develop map reading skills.</a:t>
            </a:r>
          </a:p>
          <a:p>
            <a:endParaRPr lang="en-US" sz="900"/>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a:t>Pedagogical Principles</a:t>
            </a:r>
          </a:p>
        </p:txBody>
      </p:sp>
    </p:spTree>
    <p:extLst>
      <p:ext uri="{BB962C8B-B14F-4D97-AF65-F5344CB8AC3E}">
        <p14:creationId xmlns:p14="http://schemas.microsoft.com/office/powerpoint/2010/main" val="2160814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lIns="180000" tIns="180000" rIns="180000" bIns="180000" anchor="t">
            <a:noAutofit/>
          </a:bodyPr>
          <a:lstStyle/>
          <a:p>
            <a:pPr>
              <a:lnSpc>
                <a:spcPct val="100000"/>
              </a:lnSpc>
              <a:spcBef>
                <a:spcPts val="0"/>
              </a:spcBef>
            </a:pPr>
            <a:r>
              <a:rPr lang="en-GB" sz="1200" dirty="0">
                <a:solidFill>
                  <a:srgbClr val="000000"/>
                </a:solidFill>
                <a:latin typeface="Calibri Light"/>
                <a:ea typeface="Calibri Light"/>
                <a:cs typeface="Calibri Light"/>
              </a:rPr>
              <a:t>Learners will be building upon their knowledge of their own environment. </a:t>
            </a:r>
            <a:endParaRPr lang="en-US" sz="1200">
              <a:solidFill>
                <a:srgbClr val="000000"/>
              </a:solidFill>
              <a:latin typeface="Calibri Light"/>
              <a:ea typeface="Calibri Light"/>
              <a:cs typeface="Calibri Light"/>
            </a:endParaRPr>
          </a:p>
          <a:p>
            <a:pPr>
              <a:lnSpc>
                <a:spcPct val="100000"/>
              </a:lnSpc>
              <a:spcBef>
                <a:spcPts val="0"/>
              </a:spcBef>
            </a:pPr>
            <a:endParaRPr lang="en-GB" sz="1200" dirty="0">
              <a:solidFill>
                <a:srgbClr val="000000"/>
              </a:solidFill>
              <a:latin typeface="Calibri Light"/>
              <a:ea typeface="Calibri Light"/>
              <a:cs typeface="Calibri Light"/>
            </a:endParaRPr>
          </a:p>
          <a:p>
            <a:pPr>
              <a:lnSpc>
                <a:spcPct val="100000"/>
              </a:lnSpc>
              <a:spcBef>
                <a:spcPts val="0"/>
              </a:spcBef>
            </a:pPr>
            <a:r>
              <a:rPr lang="en-GB" sz="1200" dirty="0">
                <a:solidFill>
                  <a:srgbClr val="000000"/>
                </a:solidFill>
                <a:latin typeface="Calibri Light"/>
                <a:ea typeface="Calibri Light"/>
                <a:cs typeface="Calibri Light"/>
              </a:rPr>
              <a:t>Learners will develop an understanding of the global  impact of their shopping choices. </a:t>
            </a:r>
            <a:endParaRPr lang="en-US" sz="1200" dirty="0">
              <a:solidFill>
                <a:srgbClr val="000000"/>
              </a:solidFill>
              <a:latin typeface="Calibri Light"/>
              <a:ea typeface="Calibri Light"/>
              <a:cs typeface="Calibri Light"/>
            </a:endParaRPr>
          </a:p>
          <a:p>
            <a:pPr>
              <a:lnSpc>
                <a:spcPct val="100000"/>
              </a:lnSpc>
              <a:spcBef>
                <a:spcPts val="0"/>
              </a:spcBef>
            </a:pPr>
            <a:endParaRPr lang="en-GB" sz="1200" dirty="0">
              <a:solidFill>
                <a:srgbClr val="000000"/>
              </a:solidFill>
              <a:latin typeface="Calibri Light"/>
              <a:ea typeface="Calibri Light"/>
              <a:cs typeface="Calibri Light"/>
            </a:endParaRPr>
          </a:p>
          <a:p>
            <a:pPr>
              <a:lnSpc>
                <a:spcPct val="100000"/>
              </a:lnSpc>
              <a:spcBef>
                <a:spcPts val="0"/>
              </a:spcBef>
            </a:pPr>
            <a:r>
              <a:rPr lang="en-GB" sz="1200" dirty="0">
                <a:solidFill>
                  <a:srgbClr val="000000"/>
                </a:solidFill>
                <a:latin typeface="Calibri Light"/>
                <a:ea typeface="Calibri Light"/>
                <a:cs typeface="Calibri Light"/>
              </a:rPr>
              <a:t>Learners will have the opportunity to collaboratively tally and collect information to produce a bar chart about where clothes are made.</a:t>
            </a:r>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a:t>Increasing effectiveness as a learner</a:t>
            </a:r>
            <a:endParaRPr lang="en-US" sz="105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lIns="180000" tIns="180000" rIns="180000" bIns="180000" anchor="t">
            <a:noAutofit/>
          </a:bodyPr>
          <a:lstStyle/>
          <a:p>
            <a:pPr>
              <a:lnSpc>
                <a:spcPct val="100000"/>
              </a:lnSpc>
              <a:spcBef>
                <a:spcPts val="0"/>
              </a:spcBef>
            </a:pPr>
            <a:r>
              <a:rPr lang="en-GB" sz="1200" dirty="0">
                <a:solidFill>
                  <a:srgbClr val="000000"/>
                </a:solidFill>
                <a:latin typeface="Calibri Light"/>
                <a:ea typeface="Calibri Light"/>
                <a:cs typeface="Calibri Light"/>
              </a:rPr>
              <a:t>Learners have various opportunities to develop a breadth of knowledge about the economic world around them.</a:t>
            </a:r>
          </a:p>
          <a:p>
            <a:pPr>
              <a:lnSpc>
                <a:spcPct val="100000"/>
              </a:lnSpc>
              <a:spcBef>
                <a:spcPts val="0"/>
              </a:spcBef>
            </a:pPr>
            <a:r>
              <a:rPr lang="en-GB" sz="1200" dirty="0">
                <a:solidFill>
                  <a:srgbClr val="000000"/>
                </a:solidFill>
                <a:latin typeface="Calibri Light"/>
                <a:ea typeface="Calibri Light"/>
                <a:cs typeface="Calibri Light"/>
              </a:rPr>
              <a:t>Learners will have various opportunities to read and develop their knowledge sourcing information from home, videos and a textbook about fast fashion.</a:t>
            </a:r>
            <a:endParaRPr lang="en-US" sz="1200" dirty="0">
              <a:solidFill>
                <a:srgbClr val="000000"/>
              </a:solidFill>
              <a:latin typeface="Calibri Light"/>
              <a:ea typeface="Calibri Light"/>
              <a:cs typeface="Calibri Light"/>
            </a:endParaRPr>
          </a:p>
          <a:p>
            <a:pPr>
              <a:lnSpc>
                <a:spcPct val="100000"/>
              </a:lnSpc>
              <a:spcBef>
                <a:spcPts val="0"/>
              </a:spcBef>
            </a:pPr>
            <a:r>
              <a:rPr lang="en-GB" sz="1200" dirty="0">
                <a:solidFill>
                  <a:srgbClr val="000000"/>
                </a:solidFill>
                <a:latin typeface="Calibri Light"/>
                <a:ea typeface="Calibri Light"/>
                <a:cs typeface="Calibri Light"/>
              </a:rPr>
              <a:t>Learners will assess  their personal impact and consider the future if people continue to  shop in the same way  all over the world</a:t>
            </a:r>
          </a:p>
          <a:p>
            <a:pPr>
              <a:lnSpc>
                <a:spcPct val="100000"/>
              </a:lnSpc>
              <a:spcBef>
                <a:spcPts val="0"/>
              </a:spcBef>
            </a:pPr>
            <a:endParaRPr lang="en-US" sz="1200" dirty="0">
              <a:solidFill>
                <a:srgbClr val="000000"/>
              </a:solidFill>
              <a:latin typeface="Calibri Light"/>
              <a:ea typeface="Calibri Light"/>
              <a:cs typeface="Calibri Light"/>
            </a:endParaRPr>
          </a:p>
          <a:p>
            <a:endParaRPr lang="en-US" dirty="0"/>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a:t>Increasing breadth and depth of knowledge</a:t>
            </a:r>
            <a:endParaRPr lang="en-US" sz="105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lIns="180000" tIns="180000" rIns="180000" bIns="180000" anchor="t">
            <a:noAutofit/>
          </a:bodyPr>
          <a:lstStyle/>
          <a:p>
            <a:pPr marL="285750" indent="-285750">
              <a:lnSpc>
                <a:spcPct val="100000"/>
              </a:lnSpc>
              <a:spcBef>
                <a:spcPts val="0"/>
              </a:spcBef>
              <a:buFont typeface="Arial"/>
              <a:buChar char="•"/>
            </a:pPr>
            <a:r>
              <a:rPr lang="en-US" sz="1200" dirty="0">
                <a:solidFill>
                  <a:srgbClr val="000000"/>
                </a:solidFill>
                <a:latin typeface="Calibri Light"/>
                <a:ea typeface="Calibri Light"/>
                <a:cs typeface="Calibri Light"/>
              </a:rPr>
              <a:t>Looking at building independent learning</a:t>
            </a:r>
          </a:p>
          <a:p>
            <a:pPr marL="285750" indent="-285750">
              <a:lnSpc>
                <a:spcPct val="100000"/>
              </a:lnSpc>
              <a:spcBef>
                <a:spcPts val="0"/>
              </a:spcBef>
              <a:buFont typeface="Arial"/>
              <a:buChar char="•"/>
            </a:pPr>
            <a:r>
              <a:rPr lang="en-US" sz="1200" dirty="0">
                <a:solidFill>
                  <a:srgbClr val="000000"/>
                </a:solidFill>
                <a:latin typeface="Calibri Light"/>
                <a:ea typeface="Calibri Light"/>
                <a:cs typeface="Calibri Light"/>
              </a:rPr>
              <a:t>Looking at primary data collected themselves to global secondary about shoes</a:t>
            </a:r>
          </a:p>
          <a:p>
            <a:pPr marL="285750" indent="-285750">
              <a:lnSpc>
                <a:spcPct val="100000"/>
              </a:lnSpc>
              <a:spcBef>
                <a:spcPts val="0"/>
              </a:spcBef>
              <a:buFont typeface="Arial"/>
              <a:buChar char="•"/>
            </a:pPr>
            <a:r>
              <a:rPr lang="en-US" sz="1200" dirty="0">
                <a:solidFill>
                  <a:srgbClr val="000000"/>
                </a:solidFill>
                <a:latin typeface="Calibri Light"/>
                <a:ea typeface="Calibri Light"/>
                <a:cs typeface="Calibri Light"/>
              </a:rPr>
              <a:t>Looking at the differences between the continents</a:t>
            </a:r>
          </a:p>
          <a:p>
            <a:pPr marL="285750" indent="-285750">
              <a:lnSpc>
                <a:spcPct val="100000"/>
              </a:lnSpc>
              <a:spcBef>
                <a:spcPts val="0"/>
              </a:spcBef>
              <a:buFont typeface="Arial"/>
              <a:buChar char="•"/>
            </a:pPr>
            <a:r>
              <a:rPr lang="en-US" sz="1200" dirty="0">
                <a:solidFill>
                  <a:srgbClr val="000000"/>
                </a:solidFill>
                <a:latin typeface="Calibri Light"/>
                <a:ea typeface="Calibri Light"/>
                <a:cs typeface="Calibri Light"/>
              </a:rPr>
              <a:t>Comparing and contrasting information </a:t>
            </a:r>
            <a:r>
              <a:rPr lang="en-US" sz="1200">
                <a:solidFill>
                  <a:srgbClr val="000000"/>
                </a:solidFill>
                <a:latin typeface="Calibri Light"/>
                <a:ea typeface="Calibri Light"/>
                <a:cs typeface="Calibri Light"/>
              </a:rPr>
              <a:t>about environmental impact</a:t>
            </a:r>
            <a:endParaRPr lang="en-US" dirty="0"/>
          </a:p>
          <a:p>
            <a:endParaRPr lang="en-US" sz="800"/>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a:t>Deepening understanding of the ideas and disciplines within Areas</a:t>
            </a:r>
            <a:endParaRPr lang="en-US" sz="105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lIns="180000" tIns="180000" rIns="180000" bIns="180000" anchor="t">
            <a:normAutofit/>
          </a:bodyPr>
          <a:lstStyle/>
          <a:p>
            <a:pPr marL="171450" indent="-171450">
              <a:lnSpc>
                <a:spcPct val="100000"/>
              </a:lnSpc>
              <a:spcBef>
                <a:spcPts val="0"/>
              </a:spcBef>
              <a:buFont typeface="Arial"/>
              <a:buChar char="•"/>
            </a:pPr>
            <a:r>
              <a:rPr lang="en-US" sz="1200" dirty="0">
                <a:solidFill>
                  <a:srgbClr val="000000"/>
                </a:solidFill>
                <a:latin typeface="Calibri Light"/>
                <a:ea typeface="Calibri Light"/>
                <a:cs typeface="Calibri Light"/>
              </a:rPr>
              <a:t>Being able to confidently lead and/or contribute to a collaborative project on school site.</a:t>
            </a:r>
          </a:p>
          <a:p>
            <a:pPr marL="171450" indent="-171450">
              <a:lnSpc>
                <a:spcPct val="100000"/>
              </a:lnSpc>
              <a:spcBef>
                <a:spcPts val="0"/>
              </a:spcBef>
              <a:buFont typeface="Arial"/>
              <a:buChar char="•"/>
            </a:pPr>
            <a:r>
              <a:rPr lang="en-US" sz="1200" dirty="0">
                <a:solidFill>
                  <a:srgbClr val="000000"/>
                </a:solidFill>
                <a:latin typeface="Calibri Light"/>
                <a:ea typeface="Calibri Light"/>
                <a:cs typeface="Calibri Light"/>
              </a:rPr>
              <a:t>Learners will be to accurately draw a bar chart and interpret a comparison bar chart, line graph and pictograph.</a:t>
            </a:r>
          </a:p>
          <a:p>
            <a:pPr marL="171450" indent="-171450">
              <a:lnSpc>
                <a:spcPct val="100000"/>
              </a:lnSpc>
              <a:spcBef>
                <a:spcPts val="0"/>
              </a:spcBef>
              <a:buFont typeface="Arial"/>
              <a:buChar char="•"/>
            </a:pPr>
            <a:r>
              <a:rPr lang="en-US" sz="1200" dirty="0">
                <a:solidFill>
                  <a:srgbClr val="000000"/>
                </a:solidFill>
                <a:latin typeface="Calibri Light"/>
                <a:ea typeface="Calibri Light"/>
                <a:cs typeface="Calibri Light"/>
              </a:rPr>
              <a:t>Learners will be able to suggest ways to  reduce the impacts of fast fashion. </a:t>
            </a:r>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a:t>Refinement and growing sophistication in the use and application of skills</a:t>
            </a:r>
            <a:endParaRPr lang="en-US" sz="105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lIns="180000" tIns="180000" rIns="180000" bIns="180000" anchor="t">
            <a:noAutofit/>
          </a:bodyPr>
          <a:lstStyle/>
          <a:p>
            <a:pPr>
              <a:lnSpc>
                <a:spcPct val="100000"/>
              </a:lnSpc>
              <a:spcBef>
                <a:spcPts val="0"/>
              </a:spcBef>
            </a:pPr>
            <a:r>
              <a:rPr lang="en-US" sz="1200" dirty="0">
                <a:solidFill>
                  <a:srgbClr val="000000"/>
                </a:solidFill>
                <a:latin typeface="Calibri Light"/>
                <a:ea typeface="Calibri Light"/>
                <a:cs typeface="Calibri Light"/>
              </a:rPr>
              <a:t>Connections to other curriculum areas</a:t>
            </a:r>
          </a:p>
          <a:p>
            <a:pPr>
              <a:lnSpc>
                <a:spcPct val="100000"/>
              </a:lnSpc>
              <a:spcBef>
                <a:spcPts val="0"/>
              </a:spcBef>
            </a:pPr>
            <a:r>
              <a:rPr lang="en-US" sz="1200" dirty="0">
                <a:solidFill>
                  <a:srgbClr val="000000"/>
                </a:solidFill>
                <a:latin typeface="Calibri Light"/>
                <a:ea typeface="Calibri Light"/>
                <a:cs typeface="Calibri Light"/>
              </a:rPr>
              <a:t>Numeracy </a:t>
            </a:r>
          </a:p>
          <a:p>
            <a:pPr>
              <a:lnSpc>
                <a:spcPct val="100000"/>
              </a:lnSpc>
              <a:spcBef>
                <a:spcPts val="0"/>
              </a:spcBef>
            </a:pPr>
            <a:r>
              <a:rPr lang="en-US" sz="1200" dirty="0">
                <a:solidFill>
                  <a:srgbClr val="000000"/>
                </a:solidFill>
                <a:latin typeface="Calibri Light"/>
                <a:ea typeface="Calibri Light"/>
                <a:cs typeface="Calibri Light"/>
              </a:rPr>
              <a:t>Literacy</a:t>
            </a:r>
          </a:p>
          <a:p>
            <a:pPr>
              <a:lnSpc>
                <a:spcPct val="100000"/>
              </a:lnSpc>
              <a:spcBef>
                <a:spcPts val="0"/>
              </a:spcBef>
            </a:pPr>
            <a:r>
              <a:rPr lang="en-US" sz="1200" dirty="0">
                <a:solidFill>
                  <a:srgbClr val="000000"/>
                </a:solidFill>
                <a:latin typeface="Calibri Light"/>
                <a:ea typeface="Calibri Light"/>
                <a:cs typeface="Calibri Light"/>
              </a:rPr>
              <a:t>Health and wellbeing</a:t>
            </a:r>
            <a:endParaRPr lang="en-US" dirty="0">
              <a:ea typeface="Calibri Light"/>
              <a:cs typeface="Calibri Light"/>
            </a:endParaRPr>
          </a:p>
          <a:p>
            <a:pPr>
              <a:lnSpc>
                <a:spcPct val="100000"/>
              </a:lnSpc>
              <a:spcBef>
                <a:spcPts val="0"/>
              </a:spcBef>
            </a:pPr>
            <a:r>
              <a:rPr lang="en-US" sz="1200" dirty="0">
                <a:solidFill>
                  <a:srgbClr val="000000"/>
                </a:solidFill>
                <a:latin typeface="Calibri Light"/>
                <a:ea typeface="Calibri Light"/>
                <a:cs typeface="Calibri Light"/>
              </a:rPr>
              <a:t>World of work  </a:t>
            </a:r>
          </a:p>
          <a:p>
            <a:pPr>
              <a:lnSpc>
                <a:spcPct val="100000"/>
              </a:lnSpc>
              <a:spcBef>
                <a:spcPts val="0"/>
              </a:spcBef>
            </a:pPr>
            <a:r>
              <a:rPr lang="en-US" sz="1200" dirty="0">
                <a:solidFill>
                  <a:srgbClr val="000000"/>
                </a:solidFill>
                <a:latin typeface="Calibri Light"/>
                <a:ea typeface="Calibri Light"/>
                <a:cs typeface="Calibri Light"/>
              </a:rPr>
              <a:t>Welsh: Fi </a:t>
            </a:r>
            <a:r>
              <a:rPr lang="en-US" sz="1200" dirty="0" err="1">
                <a:solidFill>
                  <a:srgbClr val="000000"/>
                </a:solidFill>
                <a:latin typeface="Calibri Light"/>
                <a:ea typeface="Calibri Light"/>
                <a:cs typeface="Calibri Light"/>
              </a:rPr>
              <a:t>Fy</a:t>
            </a:r>
            <a:r>
              <a:rPr lang="en-US" sz="1200" dirty="0">
                <a:solidFill>
                  <a:srgbClr val="000000"/>
                </a:solidFill>
                <a:latin typeface="Calibri Light"/>
                <a:ea typeface="Calibri Light"/>
                <a:cs typeface="Calibri Light"/>
              </a:rPr>
              <a:t> Hun (Me, Myself) Cymru </a:t>
            </a:r>
            <a:r>
              <a:rPr lang="en-US" sz="1200" dirty="0" err="1">
                <a:solidFill>
                  <a:srgbClr val="000000"/>
                </a:solidFill>
                <a:latin typeface="Calibri Light"/>
                <a:ea typeface="Calibri Light"/>
                <a:cs typeface="Calibri Light"/>
              </a:rPr>
              <a:t>A'r</a:t>
            </a:r>
            <a:r>
              <a:rPr lang="en-US" sz="1200" dirty="0">
                <a:solidFill>
                  <a:srgbClr val="000000"/>
                </a:solidFill>
                <a:latin typeface="Calibri Light"/>
                <a:ea typeface="Calibri Light"/>
                <a:cs typeface="Calibri Light"/>
              </a:rPr>
              <a:t> </a:t>
            </a:r>
            <a:r>
              <a:rPr lang="en-US" sz="1200" dirty="0" err="1">
                <a:solidFill>
                  <a:srgbClr val="000000"/>
                </a:solidFill>
                <a:latin typeface="Calibri Light"/>
                <a:ea typeface="Calibri Light"/>
                <a:cs typeface="Calibri Light"/>
              </a:rPr>
              <a:t>Byd</a:t>
            </a:r>
            <a:r>
              <a:rPr lang="en-US" sz="1200" dirty="0">
                <a:solidFill>
                  <a:srgbClr val="000000"/>
                </a:solidFill>
                <a:latin typeface="Calibri Light"/>
                <a:ea typeface="Calibri Light"/>
                <a:cs typeface="Calibri Light"/>
              </a:rPr>
              <a:t> (Wales &amp; the </a:t>
            </a:r>
            <a:r>
              <a:rPr lang="en-US" sz="1200" dirty="0" err="1">
                <a:solidFill>
                  <a:srgbClr val="000000"/>
                </a:solidFill>
                <a:latin typeface="Calibri Light"/>
                <a:ea typeface="Calibri Light"/>
                <a:cs typeface="Calibri Light"/>
              </a:rPr>
              <a:t>wqrld</a:t>
            </a:r>
            <a:r>
              <a:rPr lang="en-US" sz="1200" dirty="0">
                <a:solidFill>
                  <a:srgbClr val="000000"/>
                </a:solidFill>
                <a:latin typeface="Calibri Light"/>
                <a:ea typeface="Calibri Light"/>
                <a:cs typeface="Calibri Light"/>
              </a:rPr>
              <a:t>)</a:t>
            </a:r>
          </a:p>
          <a:p>
            <a:pPr>
              <a:lnSpc>
                <a:spcPct val="100000"/>
              </a:lnSpc>
              <a:spcBef>
                <a:spcPts val="0"/>
              </a:spcBef>
            </a:pPr>
            <a:r>
              <a:rPr lang="en-US" sz="1200" dirty="0">
                <a:solidFill>
                  <a:srgbClr val="000000"/>
                </a:solidFill>
                <a:latin typeface="Calibri Light"/>
                <a:ea typeface="Calibri Light"/>
                <a:cs typeface="Calibri Light"/>
              </a:rPr>
              <a:t>Technology – manufacturing</a:t>
            </a:r>
          </a:p>
          <a:p>
            <a:pPr>
              <a:lnSpc>
                <a:spcPct val="100000"/>
              </a:lnSpc>
              <a:spcBef>
                <a:spcPts val="0"/>
              </a:spcBef>
            </a:pPr>
            <a:r>
              <a:rPr lang="en-US" sz="1200" dirty="0">
                <a:solidFill>
                  <a:srgbClr val="000000"/>
                </a:solidFill>
                <a:latin typeface="Calibri Light"/>
                <a:ea typeface="Calibri Light"/>
                <a:cs typeface="Calibri Light"/>
              </a:rPr>
              <a:t>Expressive Arts - Around the world</a:t>
            </a:r>
          </a:p>
          <a:p>
            <a:pPr>
              <a:lnSpc>
                <a:spcPct val="100000"/>
              </a:lnSpc>
              <a:spcBef>
                <a:spcPts val="0"/>
              </a:spcBef>
            </a:pPr>
            <a:endParaRPr lang="en-US" sz="1200" dirty="0">
              <a:solidFill>
                <a:srgbClr val="000000"/>
              </a:solidFill>
              <a:latin typeface="Calibri Light"/>
              <a:ea typeface="Calibri Light"/>
              <a:cs typeface="Calibri Light"/>
            </a:endParaRPr>
          </a:p>
          <a:p>
            <a:pPr>
              <a:lnSpc>
                <a:spcPct val="100000"/>
              </a:lnSpc>
              <a:spcBef>
                <a:spcPts val="0"/>
              </a:spcBef>
            </a:pPr>
            <a:endParaRPr lang="en-US" sz="1200" dirty="0">
              <a:solidFill>
                <a:srgbClr val="000000"/>
              </a:solidFill>
              <a:latin typeface="Calibri Light"/>
              <a:ea typeface="Calibri Light"/>
              <a:cs typeface="Calibri Light"/>
            </a:endParaRPr>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a:t>Making connections and transferring learning into new contexts</a:t>
            </a:r>
            <a:endParaRPr lang="en-US" sz="700"/>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lIns="180000" tIns="180000" rIns="180000" bIns="180000" anchor="t">
            <a:normAutofit/>
          </a:bodyPr>
          <a:lstStyle/>
          <a:p>
            <a:r>
              <a:rPr lang="en-US" sz="1200" dirty="0">
                <a:solidFill>
                  <a:srgbClr val="000000"/>
                </a:solidFill>
                <a:latin typeface="Calibri"/>
                <a:ea typeface="Calibri"/>
                <a:cs typeface="Calibri"/>
              </a:rPr>
              <a:t>Work starts from the learners themselves.</a:t>
            </a:r>
            <a:endParaRPr lang="en-US" sz="800" dirty="0">
              <a:ea typeface="Calibri"/>
              <a:cs typeface="Calibri"/>
            </a:endParaRPr>
          </a:p>
          <a:p>
            <a:r>
              <a:rPr lang="en-US" sz="1200" dirty="0">
                <a:solidFill>
                  <a:srgbClr val="000000"/>
                </a:solidFill>
                <a:latin typeface="Calibri"/>
                <a:ea typeface="Calibri"/>
                <a:cs typeface="Calibri"/>
              </a:rPr>
              <a:t>Key aspect of this unit is to ensure that learners understand that geography is about them as well as the wider world.</a:t>
            </a:r>
            <a:endParaRPr lang="en-US" sz="800">
              <a:ea typeface="Calibri"/>
              <a:cs typeface="Calibri"/>
            </a:endParaRPr>
          </a:p>
          <a:p>
            <a:pPr>
              <a:lnSpc>
                <a:spcPct val="114999"/>
              </a:lnSpc>
              <a:spcBef>
                <a:spcPts val="0"/>
              </a:spcBef>
            </a:pPr>
            <a:r>
              <a:rPr lang="en-GB" sz="1000" dirty="0">
                <a:solidFill>
                  <a:srgbClr val="000000"/>
                </a:solidFill>
                <a:latin typeface="Calibri"/>
                <a:ea typeface="Calibri"/>
                <a:cs typeface="Calibri"/>
              </a:rPr>
              <a:t>Learner led Learning </a:t>
            </a:r>
            <a:endParaRPr lang="en-US" sz="1000" dirty="0">
              <a:solidFill>
                <a:srgbClr val="000000"/>
              </a:solidFill>
              <a:latin typeface="Calibri"/>
              <a:ea typeface="Calibri"/>
              <a:cs typeface="Calibri"/>
            </a:endParaRPr>
          </a:p>
          <a:p>
            <a:pPr>
              <a:lnSpc>
                <a:spcPct val="114999"/>
              </a:lnSpc>
              <a:spcBef>
                <a:spcPts val="0"/>
              </a:spcBef>
            </a:pPr>
            <a:r>
              <a:rPr lang="en-GB" sz="1000" dirty="0">
                <a:solidFill>
                  <a:srgbClr val="000000"/>
                </a:solidFill>
                <a:latin typeface="Calibri"/>
                <a:ea typeface="Calibri"/>
                <a:cs typeface="Calibri"/>
              </a:rPr>
              <a:t>Collaborative learning </a:t>
            </a:r>
            <a:endParaRPr lang="en-US" dirty="0"/>
          </a:p>
          <a:p>
            <a:endParaRPr lang="en-US" sz="800"/>
          </a:p>
          <a:p>
            <a:endParaRPr lang="en-US" sz="800"/>
          </a:p>
          <a:p>
            <a:endParaRPr lang="en-US" sz="80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a:t>Additional notes &amp; Misconceptions</a:t>
            </a:r>
          </a:p>
        </p:txBody>
      </p:sp>
    </p:spTree>
    <p:extLst>
      <p:ext uri="{BB962C8B-B14F-4D97-AF65-F5344CB8AC3E}">
        <p14:creationId xmlns:p14="http://schemas.microsoft.com/office/powerpoint/2010/main" val="302712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a:normAutofit/>
          </a:bodyPr>
          <a:lstStyle/>
          <a:p>
            <a:endParaRPr lang="en-US"/>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a:normAutofit/>
          </a:bodyPr>
          <a:lstStyle/>
          <a:p>
            <a:pPr marL="171450" indent="-171450">
              <a:buFont typeface="Arial" panose="020B0604020202020204" pitchFamily="34" charset="0"/>
              <a:buChar char="•"/>
            </a:pPr>
            <a:endParaRPr lang="en-US" sz="90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a:normAutofit/>
          </a:bodyPr>
          <a:lstStyle/>
          <a:p>
            <a:pPr marL="171450" indent="-171450">
              <a:buFont typeface="Arial" panose="020B0604020202020204" pitchFamily="34" charset="0"/>
              <a:buChar char="•"/>
            </a:pPr>
            <a:endParaRPr lang="en-US" sz="900"/>
          </a:p>
          <a:p>
            <a:pPr marL="171450" indent="-171450">
              <a:buFont typeface="Arial" panose="020B0604020202020204" pitchFamily="34" charset="0"/>
              <a:buChar char="•"/>
            </a:pPr>
            <a:endParaRPr lang="en-US" sz="90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a:t>Progression Steps to inform teaching</a:t>
            </a:r>
          </a:p>
        </p:txBody>
      </p:sp>
      <p:graphicFrame>
        <p:nvGraphicFramePr>
          <p:cNvPr id="10" name="Table 9">
            <a:extLst>
              <a:ext uri="{FF2B5EF4-FFF2-40B4-BE49-F238E27FC236}">
                <a16:creationId xmlns:a16="http://schemas.microsoft.com/office/drawing/2014/main" id="{92F29EAC-17B1-276E-9C84-319916564A21}"/>
              </a:ext>
            </a:extLst>
          </p:cNvPr>
          <p:cNvGraphicFramePr>
            <a:graphicFrameLocks noGrp="1"/>
          </p:cNvGraphicFramePr>
          <p:nvPr>
            <p:extLst>
              <p:ext uri="{D42A27DB-BD31-4B8C-83A1-F6EECF244321}">
                <p14:modId xmlns:p14="http://schemas.microsoft.com/office/powerpoint/2010/main" val="3746553777"/>
              </p:ext>
            </p:extLst>
          </p:nvPr>
        </p:nvGraphicFramePr>
        <p:xfrm>
          <a:off x="242689" y="1630518"/>
          <a:ext cx="3263756" cy="5359435"/>
        </p:xfrm>
        <a:graphic>
          <a:graphicData uri="http://schemas.openxmlformats.org/drawingml/2006/table">
            <a:tbl>
              <a:tblPr bandRow="1">
                <a:tableStyleId>{5C22544A-7EE6-4342-B048-85BDC9FD1C3A}</a:tableStyleId>
              </a:tblPr>
              <a:tblGrid>
                <a:gridCol w="3263756">
                  <a:extLst>
                    <a:ext uri="{9D8B030D-6E8A-4147-A177-3AD203B41FA5}">
                      <a16:colId xmlns:a16="http://schemas.microsoft.com/office/drawing/2014/main" val="1033742780"/>
                    </a:ext>
                  </a:extLst>
                </a:gridCol>
              </a:tblGrid>
              <a:tr h="1873470">
                <a:tc>
                  <a:txBody>
                    <a:bodyPr/>
                    <a:lstStyle/>
                    <a:p>
                      <a:r>
                        <a:rPr lang="en-US" sz="1600" dirty="0">
                          <a:effectLst/>
                        </a:rPr>
                        <a:t>I am beginning to appreciate and care for living things and my own environment.</a:t>
                      </a:r>
                    </a:p>
                  </a:txBody>
                  <a:tcPr anchor="ctr">
                    <a:lnL>
                      <a:noFill/>
                    </a:lnL>
                    <a:lnR>
                      <a:noFill/>
                    </a:lnR>
                    <a:lnT>
                      <a:noFill/>
                    </a:lnT>
                    <a:lnB>
                      <a:noFill/>
                    </a:lnB>
                    <a:noFill/>
                  </a:tcPr>
                </a:tc>
                <a:extLst>
                  <a:ext uri="{0D108BD9-81ED-4DB2-BD59-A6C34878D82A}">
                    <a16:rowId xmlns:a16="http://schemas.microsoft.com/office/drawing/2014/main" val="2055951325"/>
                  </a:ext>
                </a:extLst>
              </a:tr>
              <a:tr h="1190990">
                <a:tc>
                  <a:txBody>
                    <a:bodyPr/>
                    <a:lstStyle/>
                    <a:p>
                      <a:r>
                        <a:rPr lang="en-US" sz="1600" dirty="0">
                          <a:effectLst/>
                        </a:rPr>
                        <a:t>I can take care of resources and not waste them, and I am conscious of the importance of creating a sustainable future.</a:t>
                      </a:r>
                    </a:p>
                  </a:txBody>
                  <a:tcPr anchor="ctr">
                    <a:lnL>
                      <a:noFill/>
                    </a:lnL>
                    <a:lnR>
                      <a:noFill/>
                    </a:lnR>
                    <a:lnT>
                      <a:noFill/>
                    </a:lnT>
                    <a:lnB>
                      <a:noFill/>
                    </a:lnB>
                    <a:noFill/>
                  </a:tcPr>
                </a:tc>
                <a:extLst>
                  <a:ext uri="{0D108BD9-81ED-4DB2-BD59-A6C34878D82A}">
                    <a16:rowId xmlns:a16="http://schemas.microsoft.com/office/drawing/2014/main" val="1824332264"/>
                  </a:ext>
                </a:extLst>
              </a:tr>
              <a:tr h="1472015">
                <a:tc>
                  <a:txBody>
                    <a:bodyPr/>
                    <a:lstStyle/>
                    <a:p>
                      <a:r>
                        <a:rPr lang="en-US" sz="1600" dirty="0">
                          <a:effectLst/>
                        </a:rPr>
                        <a:t>I can </a:t>
                      </a:r>
                      <a:r>
                        <a:rPr lang="en-US" sz="1600" err="1">
                          <a:effectLst/>
                        </a:rPr>
                        <a:t>recognise</a:t>
                      </a:r>
                      <a:r>
                        <a:rPr lang="en-US" sz="1600" dirty="0">
                          <a:effectLst/>
                        </a:rPr>
                        <a:t> the importance of the different rules, roles and responsibilities within the various communities to which I belong.</a:t>
                      </a:r>
                    </a:p>
                  </a:txBody>
                  <a:tcPr anchor="ctr">
                    <a:lnL>
                      <a:noFill/>
                    </a:lnL>
                    <a:lnR>
                      <a:noFill/>
                    </a:lnR>
                    <a:lnT>
                      <a:noFill/>
                    </a:lnT>
                    <a:lnB>
                      <a:noFill/>
                    </a:lnB>
                    <a:noFill/>
                  </a:tcPr>
                </a:tc>
                <a:extLst>
                  <a:ext uri="{0D108BD9-81ED-4DB2-BD59-A6C34878D82A}">
                    <a16:rowId xmlns:a16="http://schemas.microsoft.com/office/drawing/2014/main" val="1356774535"/>
                  </a:ext>
                </a:extLst>
              </a:tr>
              <a:tr h="802915">
                <a:tc>
                  <a:txBody>
                    <a:bodyPr/>
                    <a:lstStyle/>
                    <a:p>
                      <a:r>
                        <a:rPr lang="en-US" sz="1600" dirty="0">
                          <a:effectLst/>
                        </a:rPr>
                        <a:t>I can </a:t>
                      </a:r>
                      <a:r>
                        <a:rPr lang="en-US" sz="1600" err="1">
                          <a:effectLst/>
                        </a:rPr>
                        <a:t>recognise</a:t>
                      </a:r>
                      <a:r>
                        <a:rPr lang="en-US" sz="1600" dirty="0">
                          <a:effectLst/>
                        </a:rPr>
                        <a:t> that my actions and those of others impact upon communities and the environment.</a:t>
                      </a:r>
                    </a:p>
                  </a:txBody>
                  <a:tcPr anchor="ctr">
                    <a:lnL>
                      <a:noFill/>
                    </a:lnL>
                    <a:lnR>
                      <a:noFill/>
                    </a:lnR>
                    <a:lnT>
                      <a:noFill/>
                    </a:lnT>
                    <a:lnB>
                      <a:noFill/>
                    </a:lnB>
                    <a:noFill/>
                  </a:tcPr>
                </a:tc>
                <a:extLst>
                  <a:ext uri="{0D108BD9-81ED-4DB2-BD59-A6C34878D82A}">
                    <a16:rowId xmlns:a16="http://schemas.microsoft.com/office/drawing/2014/main" val="401620394"/>
                  </a:ext>
                </a:extLst>
              </a:tr>
            </a:tbl>
          </a:graphicData>
        </a:graphic>
      </p:graphicFrame>
      <p:graphicFrame>
        <p:nvGraphicFramePr>
          <p:cNvPr id="12" name="Table 11">
            <a:extLst>
              <a:ext uri="{FF2B5EF4-FFF2-40B4-BE49-F238E27FC236}">
                <a16:creationId xmlns:a16="http://schemas.microsoft.com/office/drawing/2014/main" id="{3B6791F0-AB26-0F30-A676-25A0808C2E3B}"/>
              </a:ext>
            </a:extLst>
          </p:cNvPr>
          <p:cNvGraphicFramePr>
            <a:graphicFrameLocks noGrp="1"/>
          </p:cNvGraphicFramePr>
          <p:nvPr>
            <p:extLst>
              <p:ext uri="{D42A27DB-BD31-4B8C-83A1-F6EECF244321}">
                <p14:modId xmlns:p14="http://schemas.microsoft.com/office/powerpoint/2010/main" val="3984648540"/>
              </p:ext>
            </p:extLst>
          </p:nvPr>
        </p:nvGraphicFramePr>
        <p:xfrm>
          <a:off x="3775167" y="1522715"/>
          <a:ext cx="3191367" cy="5689272"/>
        </p:xfrm>
        <a:graphic>
          <a:graphicData uri="http://schemas.openxmlformats.org/drawingml/2006/table">
            <a:tbl>
              <a:tblPr bandRow="1">
                <a:tableStyleId>{5C22544A-7EE6-4342-B048-85BDC9FD1C3A}</a:tableStyleId>
              </a:tblPr>
              <a:tblGrid>
                <a:gridCol w="3191367">
                  <a:extLst>
                    <a:ext uri="{9D8B030D-6E8A-4147-A177-3AD203B41FA5}">
                      <a16:colId xmlns:a16="http://schemas.microsoft.com/office/drawing/2014/main" val="7005975"/>
                    </a:ext>
                  </a:extLst>
                </a:gridCol>
              </a:tblGrid>
              <a:tr h="977406">
                <a:tc>
                  <a:txBody>
                    <a:bodyPr/>
                    <a:lstStyle/>
                    <a:p>
                      <a:r>
                        <a:rPr lang="en-US" sz="1600" dirty="0">
                          <a:effectLst/>
                        </a:rPr>
                        <a:t>I can understand that there are a range of factors that influence people’s </a:t>
                      </a:r>
                      <a:r>
                        <a:rPr lang="en-US" sz="1600" err="1">
                          <a:effectLst/>
                        </a:rPr>
                        <a:t>behaviour</a:t>
                      </a:r>
                      <a:r>
                        <a:rPr lang="en-US" sz="1600" dirty="0">
                          <a:effectLst/>
                        </a:rPr>
                        <a:t>, actions and decisions.</a:t>
                      </a:r>
                    </a:p>
                  </a:txBody>
                  <a:tcPr anchor="ctr">
                    <a:lnL>
                      <a:noFill/>
                    </a:lnL>
                    <a:lnR>
                      <a:noFill/>
                    </a:lnR>
                    <a:lnT>
                      <a:noFill/>
                    </a:lnT>
                    <a:lnB>
                      <a:noFill/>
                    </a:lnB>
                    <a:noFill/>
                  </a:tcPr>
                </a:tc>
                <a:extLst>
                  <a:ext uri="{0D108BD9-81ED-4DB2-BD59-A6C34878D82A}">
                    <a16:rowId xmlns:a16="http://schemas.microsoft.com/office/drawing/2014/main" val="1364294427"/>
                  </a:ext>
                </a:extLst>
              </a:tr>
              <a:tr h="1352201">
                <a:tc>
                  <a:txBody>
                    <a:bodyPr/>
                    <a:lstStyle/>
                    <a:p>
                      <a:r>
                        <a:rPr lang="en-US" sz="1600" dirty="0">
                          <a:effectLst/>
                        </a:rPr>
                        <a:t>I can understand the consequences of my actions and the actions of others, and how these affect local, national and global issues.</a:t>
                      </a:r>
                    </a:p>
                  </a:txBody>
                  <a:tcPr anchor="ctr">
                    <a:lnL>
                      <a:noFill/>
                    </a:lnL>
                    <a:lnR>
                      <a:noFill/>
                    </a:lnR>
                    <a:lnT>
                      <a:noFill/>
                    </a:lnT>
                    <a:lnB>
                      <a:noFill/>
                    </a:lnB>
                    <a:noFill/>
                  </a:tcPr>
                </a:tc>
                <a:extLst>
                  <a:ext uri="{0D108BD9-81ED-4DB2-BD59-A6C34878D82A}">
                    <a16:rowId xmlns:a16="http://schemas.microsoft.com/office/drawing/2014/main" val="2929144662"/>
                  </a:ext>
                </a:extLst>
              </a:tr>
              <a:tr h="1822536">
                <a:tc>
                  <a:txBody>
                    <a:bodyPr/>
                    <a:lstStyle/>
                    <a:p>
                      <a:r>
                        <a:rPr lang="en-US" sz="1600" dirty="0">
                          <a:effectLst/>
                        </a:rPr>
                        <a:t>I can understand that there are a range of factors that influence my and other people’s </a:t>
                      </a:r>
                      <a:r>
                        <a:rPr lang="en-US" sz="1600" err="1">
                          <a:effectLst/>
                        </a:rPr>
                        <a:t>behaviours</a:t>
                      </a:r>
                      <a:r>
                        <a:rPr lang="en-US" sz="1600" dirty="0">
                          <a:effectLst/>
                        </a:rPr>
                        <a:t>, actions and decisions, and that these include ethical and moral judgements and viewpoints.</a:t>
                      </a:r>
                    </a:p>
                  </a:txBody>
                  <a:tcPr anchor="ctr">
                    <a:lnL>
                      <a:noFill/>
                    </a:lnL>
                    <a:lnR>
                      <a:noFill/>
                    </a:lnR>
                    <a:lnT>
                      <a:noFill/>
                    </a:lnT>
                    <a:lnB>
                      <a:noFill/>
                    </a:lnB>
                    <a:noFill/>
                  </a:tcPr>
                </a:tc>
                <a:extLst>
                  <a:ext uri="{0D108BD9-81ED-4DB2-BD59-A6C34878D82A}">
                    <a16:rowId xmlns:a16="http://schemas.microsoft.com/office/drawing/2014/main" val="1952852971"/>
                  </a:ext>
                </a:extLst>
              </a:tr>
              <a:tr h="1447735">
                <a:tc>
                  <a:txBody>
                    <a:bodyPr/>
                    <a:lstStyle/>
                    <a:p>
                      <a:r>
                        <a:rPr lang="en-US" sz="1600" dirty="0">
                          <a:effectLst/>
                        </a:rPr>
                        <a:t>I can understand the consequences of my actions and the actions of others, and how these affect my locality and Wales, as well as the wider world.</a:t>
                      </a:r>
                    </a:p>
                  </a:txBody>
                  <a:tcPr anchor="ctr">
                    <a:lnL>
                      <a:noFill/>
                    </a:lnL>
                    <a:lnR>
                      <a:noFill/>
                    </a:lnR>
                    <a:lnT>
                      <a:noFill/>
                    </a:lnT>
                    <a:lnB>
                      <a:noFill/>
                    </a:lnB>
                    <a:noFill/>
                  </a:tcPr>
                </a:tc>
                <a:extLst>
                  <a:ext uri="{0D108BD9-81ED-4DB2-BD59-A6C34878D82A}">
                    <a16:rowId xmlns:a16="http://schemas.microsoft.com/office/drawing/2014/main" val="3212642367"/>
                  </a:ext>
                </a:extLst>
              </a:tr>
            </a:tbl>
          </a:graphicData>
        </a:graphic>
      </p:graphicFrame>
      <p:graphicFrame>
        <p:nvGraphicFramePr>
          <p:cNvPr id="14" name="Table 13">
            <a:extLst>
              <a:ext uri="{FF2B5EF4-FFF2-40B4-BE49-F238E27FC236}">
                <a16:creationId xmlns:a16="http://schemas.microsoft.com/office/drawing/2014/main" id="{E4BC3E4D-D7B5-16E9-6683-1B3E391C29DE}"/>
              </a:ext>
            </a:extLst>
          </p:cNvPr>
          <p:cNvGraphicFramePr>
            <a:graphicFrameLocks noGrp="1"/>
          </p:cNvGraphicFramePr>
          <p:nvPr>
            <p:extLst>
              <p:ext uri="{D42A27DB-BD31-4B8C-83A1-F6EECF244321}">
                <p14:modId xmlns:p14="http://schemas.microsoft.com/office/powerpoint/2010/main" val="709875702"/>
              </p:ext>
            </p:extLst>
          </p:nvPr>
        </p:nvGraphicFramePr>
        <p:xfrm>
          <a:off x="7226782" y="1519060"/>
          <a:ext cx="3061129" cy="5448707"/>
        </p:xfrm>
        <a:graphic>
          <a:graphicData uri="http://schemas.openxmlformats.org/drawingml/2006/table">
            <a:tbl>
              <a:tblPr bandRow="1">
                <a:tableStyleId>{5C22544A-7EE6-4342-B048-85BDC9FD1C3A}</a:tableStyleId>
              </a:tblPr>
              <a:tblGrid>
                <a:gridCol w="3061129">
                  <a:extLst>
                    <a:ext uri="{9D8B030D-6E8A-4147-A177-3AD203B41FA5}">
                      <a16:colId xmlns:a16="http://schemas.microsoft.com/office/drawing/2014/main" val="1059231623"/>
                    </a:ext>
                  </a:extLst>
                </a:gridCol>
              </a:tblGrid>
              <a:tr h="1404555">
                <a:tc>
                  <a:txBody>
                    <a:bodyPr/>
                    <a:lstStyle/>
                    <a:p>
                      <a:r>
                        <a:rPr lang="en-US" sz="1400" dirty="0">
                          <a:effectLst/>
                        </a:rPr>
                        <a:t>I can explain the connections between past, present and anticipated challenges and opportunities faced by people in my locality and in Wales, as well as in the wider world.</a:t>
                      </a:r>
                    </a:p>
                  </a:txBody>
                  <a:tcPr anchor="ctr">
                    <a:lnL>
                      <a:noFill/>
                    </a:lnL>
                    <a:lnR>
                      <a:noFill/>
                    </a:lnR>
                    <a:lnT>
                      <a:noFill/>
                    </a:lnT>
                    <a:lnB>
                      <a:noFill/>
                    </a:lnB>
                    <a:noFill/>
                  </a:tcPr>
                </a:tc>
                <a:extLst>
                  <a:ext uri="{0D108BD9-81ED-4DB2-BD59-A6C34878D82A}">
                    <a16:rowId xmlns:a16="http://schemas.microsoft.com/office/drawing/2014/main" val="2569503480"/>
                  </a:ext>
                </a:extLst>
              </a:tr>
              <a:tr h="1065525">
                <a:tc>
                  <a:txBody>
                    <a:bodyPr/>
                    <a:lstStyle/>
                    <a:p>
                      <a:r>
                        <a:rPr lang="en-US" sz="1400" dirty="0">
                          <a:effectLst/>
                        </a:rPr>
                        <a:t>I have an understanding of my own and others’ environmental, economic and social responsibilities in creating a sustainable future.</a:t>
                      </a:r>
                    </a:p>
                  </a:txBody>
                  <a:tcPr anchor="ctr">
                    <a:lnL>
                      <a:noFill/>
                    </a:lnL>
                    <a:lnR>
                      <a:noFill/>
                    </a:lnR>
                    <a:lnT>
                      <a:noFill/>
                    </a:lnT>
                    <a:lnB>
                      <a:noFill/>
                    </a:lnB>
                    <a:noFill/>
                  </a:tcPr>
                </a:tc>
                <a:extLst>
                  <a:ext uri="{0D108BD9-81ED-4DB2-BD59-A6C34878D82A}">
                    <a16:rowId xmlns:a16="http://schemas.microsoft.com/office/drawing/2014/main" val="1773722600"/>
                  </a:ext>
                </a:extLst>
              </a:tr>
              <a:tr h="1574072">
                <a:tc>
                  <a:txBody>
                    <a:bodyPr/>
                    <a:lstStyle/>
                    <a:p>
                      <a:r>
                        <a:rPr lang="en-US" sz="1400" dirty="0">
                          <a:effectLst/>
                        </a:rPr>
                        <a:t>I can </a:t>
                      </a:r>
                      <a:r>
                        <a:rPr lang="en-US" sz="1400" err="1">
                          <a:effectLst/>
                        </a:rPr>
                        <a:t>analyse</a:t>
                      </a:r>
                      <a:r>
                        <a:rPr lang="en-US" sz="1400" dirty="0">
                          <a:effectLst/>
                        </a:rPr>
                        <a:t> and explain that there are a range of factors that influence my and other people’s </a:t>
                      </a:r>
                      <a:r>
                        <a:rPr lang="en-US" sz="1400" err="1">
                          <a:effectLst/>
                        </a:rPr>
                        <a:t>behaviours</a:t>
                      </a:r>
                      <a:r>
                        <a:rPr lang="en-US" sz="1400" dirty="0">
                          <a:effectLst/>
                        </a:rPr>
                        <a:t>, actions and decisions, and that these include ethical and moral judgements and viewpoints.</a:t>
                      </a:r>
                    </a:p>
                  </a:txBody>
                  <a:tcPr anchor="ctr">
                    <a:lnL>
                      <a:noFill/>
                    </a:lnL>
                    <a:lnR>
                      <a:noFill/>
                    </a:lnR>
                    <a:lnT>
                      <a:noFill/>
                    </a:lnT>
                    <a:lnB>
                      <a:noFill/>
                    </a:lnB>
                    <a:noFill/>
                  </a:tcPr>
                </a:tc>
                <a:extLst>
                  <a:ext uri="{0D108BD9-81ED-4DB2-BD59-A6C34878D82A}">
                    <a16:rowId xmlns:a16="http://schemas.microsoft.com/office/drawing/2014/main" val="3780524676"/>
                  </a:ext>
                </a:extLst>
              </a:tr>
              <a:tr h="1404555">
                <a:tc>
                  <a:txBody>
                    <a:bodyPr/>
                    <a:lstStyle/>
                    <a:p>
                      <a:r>
                        <a:rPr lang="en-US" sz="1400" dirty="0">
                          <a:effectLst/>
                        </a:rPr>
                        <a:t>I have identified, planned, reflected upon and evaluated the effects of action I have taken in my local community, or in Wales or the wider world, either individually or collaboratively.</a:t>
                      </a:r>
                    </a:p>
                  </a:txBody>
                  <a:tcPr anchor="ctr">
                    <a:lnL>
                      <a:noFill/>
                    </a:lnL>
                    <a:lnR>
                      <a:noFill/>
                    </a:lnR>
                    <a:lnT>
                      <a:noFill/>
                    </a:lnT>
                    <a:lnB>
                      <a:noFill/>
                    </a:lnB>
                    <a:noFill/>
                  </a:tcPr>
                </a:tc>
                <a:extLst>
                  <a:ext uri="{0D108BD9-81ED-4DB2-BD59-A6C34878D82A}">
                    <a16:rowId xmlns:a16="http://schemas.microsoft.com/office/drawing/2014/main" val="569065036"/>
                  </a:ext>
                </a:extLst>
              </a:tr>
            </a:tbl>
          </a:graphicData>
        </a:graphic>
      </p:graphicFrame>
    </p:spTree>
    <p:extLst>
      <p:ext uri="{BB962C8B-B14F-4D97-AF65-F5344CB8AC3E}">
        <p14:creationId xmlns:p14="http://schemas.microsoft.com/office/powerpoint/2010/main" val="3785915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lIns="180000" tIns="180000" rIns="180000" bIns="180000" anchor="t">
            <a:normAutofit/>
          </a:bodyPr>
          <a:lstStyle/>
          <a:p>
            <a:r>
              <a:rPr lang="en-US" dirty="0">
                <a:latin typeface="MASSILIA VF"/>
              </a:rPr>
              <a:t>Location &amp; continents from </a:t>
            </a:r>
            <a:r>
              <a:rPr lang="en-US" dirty="0" err="1">
                <a:latin typeface="MASSILIA VF"/>
              </a:rPr>
              <a:t>Yr</a:t>
            </a:r>
            <a:r>
              <a:rPr lang="en-US" dirty="0">
                <a:latin typeface="MASSILIA VF"/>
              </a:rPr>
              <a:t> 7 unit Where in the world</a:t>
            </a:r>
            <a:endParaRPr lang="en-US" dirty="0"/>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lIns="180000" tIns="180000" rIns="180000" bIns="180000" anchor="t">
            <a:normAutofit/>
          </a:bodyPr>
          <a:lstStyle/>
          <a:p>
            <a:r>
              <a:rPr lang="en-US" sz="1100" dirty="0">
                <a:solidFill>
                  <a:srgbClr val="444444"/>
                </a:solidFill>
                <a:latin typeface="MASSILIA VF"/>
              </a:rPr>
              <a:t>To identify how our clothes are made and </a:t>
            </a:r>
            <a:r>
              <a:rPr lang="en-US" sz="1100" dirty="0" err="1">
                <a:solidFill>
                  <a:srgbClr val="444444"/>
                </a:solidFill>
                <a:latin typeface="MASSILIA VF"/>
              </a:rPr>
              <a:t>analyse</a:t>
            </a:r>
            <a:r>
              <a:rPr lang="en-US" sz="1100" dirty="0">
                <a:solidFill>
                  <a:srgbClr val="444444"/>
                </a:solidFill>
                <a:latin typeface="MASSILIA VF"/>
              </a:rPr>
              <a:t> the materials that are used.</a:t>
            </a:r>
          </a:p>
          <a:p>
            <a:r>
              <a:rPr lang="en-US" sz="1100" dirty="0">
                <a:solidFill>
                  <a:srgbClr val="444444"/>
                </a:solidFill>
              </a:rPr>
              <a:t>To create a tally chart of collective class data of clothing origin</a:t>
            </a:r>
            <a:endParaRPr lang="en-US" dirty="0"/>
          </a:p>
          <a:p>
            <a:r>
              <a:rPr lang="en-US" sz="1100" dirty="0">
                <a:solidFill>
                  <a:srgbClr val="444444"/>
                </a:solidFill>
              </a:rPr>
              <a:t>To create an accurate bar chart showing clothing origin data </a:t>
            </a:r>
            <a:endParaRPr lang="en-US" dirty="0"/>
          </a:p>
          <a:p>
            <a:r>
              <a:rPr lang="en-US" sz="1100" dirty="0">
                <a:solidFill>
                  <a:srgbClr val="444444"/>
                </a:solidFill>
                <a:latin typeface="MASSILIA VF"/>
              </a:rPr>
              <a:t>To investigate the clothing chain involved in producing a piece of clothing</a:t>
            </a:r>
            <a:endParaRPr lang="en-US" dirty="0">
              <a:latin typeface="MASSILIA VF"/>
            </a:endParaRPr>
          </a:p>
          <a:p>
            <a:r>
              <a:rPr lang="en-US" sz="1100" dirty="0">
                <a:solidFill>
                  <a:srgbClr val="444444"/>
                </a:solidFill>
                <a:latin typeface="MASSILIA VF"/>
              </a:rPr>
              <a:t>To </a:t>
            </a:r>
            <a:r>
              <a:rPr lang="en-US" sz="1100" dirty="0" err="1">
                <a:solidFill>
                  <a:srgbClr val="444444"/>
                </a:solidFill>
                <a:latin typeface="MASSILIA VF"/>
              </a:rPr>
              <a:t>analyse</a:t>
            </a:r>
            <a:r>
              <a:rPr lang="en-US" sz="1100" dirty="0">
                <a:solidFill>
                  <a:srgbClr val="444444"/>
                </a:solidFill>
                <a:latin typeface="MASSILIA VF"/>
              </a:rPr>
              <a:t> the problems of fast fashion.</a:t>
            </a:r>
            <a:endParaRPr lang="en-US" dirty="0">
              <a:latin typeface="MASSILIA VF"/>
            </a:endParaRPr>
          </a:p>
          <a:p>
            <a:r>
              <a:rPr lang="en-US" sz="1100" dirty="0">
                <a:solidFill>
                  <a:srgbClr val="444444"/>
                </a:solidFill>
              </a:rPr>
              <a:t>To investigate ways fashion can be more sustainable</a:t>
            </a:r>
            <a:endParaRPr lang="en-US" dirty="0"/>
          </a:p>
          <a:p>
            <a:endParaRPr lang="en-US" sz="1100" dirty="0">
              <a:solidFill>
                <a:srgbClr val="444444"/>
              </a:solidFill>
            </a:endParaRPr>
          </a:p>
          <a:p>
            <a:endParaRPr lang="en-US" sz="1100" dirty="0">
              <a:solidFill>
                <a:srgbClr val="444444"/>
              </a:solidFill>
            </a:endParaRPr>
          </a:p>
          <a:p>
            <a:endParaRPr lang="en-US" sz="1100" dirty="0">
              <a:solidFill>
                <a:srgbClr val="444444"/>
              </a:solidFill>
            </a:endParaRPr>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p:txBody>
          <a:bodyPr lIns="180000" tIns="180000" rIns="180000" bIns="180000" numCol="2" anchor="t">
            <a:normAutofit fontScale="85000" lnSpcReduction="20000"/>
          </a:bodyPr>
          <a:lstStyle/>
          <a:p>
            <a:pPr fontAlgn="base"/>
            <a:r>
              <a:rPr lang="en-GB" dirty="0">
                <a:latin typeface="MASSILIA VF"/>
              </a:rPr>
              <a:t>​​</a:t>
            </a:r>
            <a:r>
              <a:rPr lang="en-GB" dirty="0">
                <a:latin typeface="Arial"/>
                <a:cs typeface="Arial"/>
              </a:rPr>
              <a:t>Numeracy: Use a tally chart and create a bar chart</a:t>
            </a:r>
            <a:endParaRPr lang="en-US" dirty="0"/>
          </a:p>
          <a:p>
            <a:pPr fontAlgn="base"/>
            <a:r>
              <a:rPr lang="en-US" b="1" dirty="0">
                <a:latin typeface="Arial"/>
                <a:cs typeface="Arial"/>
              </a:rPr>
              <a:t>Oracy: Present topics and ideas clearly and respond to listeners questions</a:t>
            </a:r>
            <a:r>
              <a:rPr lang="en-US" dirty="0">
                <a:latin typeface="Arial"/>
                <a:cs typeface="Arial"/>
              </a:rPr>
              <a:t>​</a:t>
            </a:r>
          </a:p>
          <a:p>
            <a:pPr fontAlgn="base"/>
            <a:r>
              <a:rPr lang="en-US" dirty="0">
                <a:latin typeface="Arial"/>
                <a:cs typeface="Arial"/>
              </a:rPr>
              <a:t>Oracy: work collaboratively in pair or team - agree actions and/or reach consensus​</a:t>
            </a:r>
          </a:p>
          <a:p>
            <a:pPr fontAlgn="base"/>
            <a:r>
              <a:rPr lang="en-US" b="1" dirty="0">
                <a:latin typeface="Arial"/>
                <a:cs typeface="Arial"/>
              </a:rPr>
              <a:t>Reading: </a:t>
            </a:r>
            <a:r>
              <a:rPr lang="en-US" dirty="0">
                <a:latin typeface="Arial"/>
                <a:cs typeface="Arial"/>
              </a:rPr>
              <a:t>Actively read a text with fluency and </a:t>
            </a:r>
            <a:r>
              <a:rPr lang="en-US" err="1">
                <a:latin typeface="Arial"/>
                <a:cs typeface="Arial"/>
              </a:rPr>
              <a:t>summarise</a:t>
            </a:r>
            <a:r>
              <a:rPr lang="en-US" dirty="0">
                <a:latin typeface="Arial"/>
                <a:cs typeface="Arial"/>
              </a:rPr>
              <a:t> key points of a text​</a:t>
            </a:r>
          </a:p>
          <a:p>
            <a:pPr fontAlgn="base"/>
            <a:r>
              <a:rPr lang="en-US" dirty="0">
                <a:latin typeface="Arial"/>
                <a:cs typeface="Arial"/>
              </a:rPr>
              <a:t>Writing : Explanation, hypothesis, analysis, evaluation and making a judgement.</a:t>
            </a:r>
          </a:p>
          <a:p>
            <a:pPr marL="171450" indent="-171450">
              <a:buFont typeface="Arial" panose="020B0604020202020204" pitchFamily="34" charset="0"/>
              <a:buChar char="•"/>
            </a:pPr>
            <a:endParaRPr lang="en-US" sz="900"/>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p:txBody>
          <a:bodyPr lIns="180000" tIns="180000" rIns="180000" bIns="180000" anchor="t">
            <a:normAutofit/>
          </a:bodyPr>
          <a:lstStyle/>
          <a:p>
            <a:r>
              <a:rPr lang="en-US" dirty="0">
                <a:latin typeface="MASSILIA VF"/>
              </a:rPr>
              <a:t>Cotton, polyester, country of origin, frequency, pictogram, tally chart, pollution</a:t>
            </a:r>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rmAutofit/>
          </a:bodyPr>
          <a:lstStyle/>
          <a:p>
            <a:r>
              <a:rPr lang="en-US" sz="1200" dirty="0">
                <a:latin typeface="MASSILIA VF"/>
              </a:rPr>
              <a:t>Using their own clothing as a starting point for the discussion and creating a graph from collective results.</a:t>
            </a:r>
          </a:p>
          <a:p>
            <a:r>
              <a:rPr lang="en-US" sz="1200" dirty="0">
                <a:latin typeface="MASSILIA VF"/>
              </a:rPr>
              <a:t>Data moves from local to global examples with videos as examples.</a:t>
            </a:r>
          </a:p>
          <a:p>
            <a:r>
              <a:rPr lang="en-US" sz="1200" dirty="0">
                <a:latin typeface="MASSILIA VF"/>
              </a:rPr>
              <a:t>All real life examples</a:t>
            </a:r>
            <a:endParaRPr lang="en-US" sz="1200" dirty="0"/>
          </a:p>
        </p:txBody>
      </p:sp>
    </p:spTree>
    <p:extLst>
      <p:ext uri="{BB962C8B-B14F-4D97-AF65-F5344CB8AC3E}">
        <p14:creationId xmlns:p14="http://schemas.microsoft.com/office/powerpoint/2010/main" val="2903779191"/>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Props1.xml><?xml version="1.0" encoding="utf-8"?>
<ds:datastoreItem xmlns:ds="http://schemas.openxmlformats.org/officeDocument/2006/customXml" ds:itemID="{05FE959A-ED39-4700-9D77-A069B4D7202E}">
  <ds:schemaRefs>
    <ds:schemaRef ds:uri="c9827502-ad03-49b1-85da-f0239239a6b1"/>
    <ds:schemaRef ds:uri="dd53f9ed-aba7-4473-9642-66696087498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7D478130-1243-438D-B441-EECCCE216759}">
  <ds:schemaRefs>
    <ds:schemaRef ds:uri="http://schemas.microsoft.com/sharepoint/v3/contenttype/forms"/>
  </ds:schemaRefs>
</ds:datastoreItem>
</file>

<file path=customXml/itemProps3.xml><?xml version="1.0" encoding="utf-8"?>
<ds:datastoreItem xmlns:ds="http://schemas.openxmlformats.org/officeDocument/2006/customXml" ds:itemID="{A5B19871-5CF5-4751-917E-048756547829}">
  <ds:schemaRefs>
    <ds:schemaRef ds:uri="c9827502-ad03-49b1-85da-f0239239a6b1"/>
    <ds:schemaRef ds:uri="dd53f9ed-aba7-4473-9642-666960874982"/>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2013 - 2022 Theme</Template>
  <Application>Microsoft Office PowerPoint</Application>
  <PresentationFormat>Custom</PresentationFormat>
  <Slides>7</Slides>
  <Notes>0</Notes>
  <HiddenSlides>0</HiddenSlides>
  <ScaleCrop>false</ScaleCrop>
  <HeadingPairs>
    <vt:vector size="4" baseType="variant">
      <vt:variant>
        <vt:lpstr>Theme</vt:lpstr>
      </vt:variant>
      <vt:variant>
        <vt:i4>3</vt:i4>
      </vt:variant>
      <vt:variant>
        <vt:lpstr>Slide Titles</vt:lpstr>
      </vt:variant>
      <vt:variant>
        <vt:i4>7</vt:i4>
      </vt:variant>
    </vt:vector>
  </HeadingPairs>
  <TitlesOfParts>
    <vt:vector size="10" baseType="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revision>328</cp:revision>
  <dcterms:created xsi:type="dcterms:W3CDTF">2024-02-26T09:08:58Z</dcterms:created>
  <dcterms:modified xsi:type="dcterms:W3CDTF">2024-07-04T15:01:57Z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