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87BCA7-8E52-6A88-E39A-40AEE2E27061}" v="78" dt="2024-07-01T09:02:46.2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wyn Moller" userId="S::carwyn.moller@connahsquayhs.org.uk::6f00aff6-d581-4e2e-9048-f9f04f469276" providerId="AD" clId="Web-{6BA2AA7D-F223-4962-D46D-2704DFB620C1}"/>
    <pc:docChg chg="modSld">
      <pc:chgData name="Carwyn Moller" userId="S::carwyn.moller@connahsquayhs.org.uk::6f00aff6-d581-4e2e-9048-f9f04f469276" providerId="AD" clId="Web-{6BA2AA7D-F223-4962-D46D-2704DFB620C1}" dt="2024-06-24T15:41:04.143" v="277" actId="20577"/>
      <pc:docMkLst>
        <pc:docMk/>
      </pc:docMkLst>
      <pc:sldChg chg="modSp">
        <pc:chgData name="Carwyn Moller" userId="S::carwyn.moller@connahsquayhs.org.uk::6f00aff6-d581-4e2e-9048-f9f04f469276" providerId="AD" clId="Web-{6BA2AA7D-F223-4962-D46D-2704DFB620C1}" dt="2024-06-24T15:25:53.849" v="20" actId="20577"/>
        <pc:sldMkLst>
          <pc:docMk/>
          <pc:sldMk cId="1981651252" sldId="278"/>
        </pc:sldMkLst>
        <pc:spChg chg="mod">
          <ac:chgData name="Carwyn Moller" userId="S::carwyn.moller@connahsquayhs.org.uk::6f00aff6-d581-4e2e-9048-f9f04f469276" providerId="AD" clId="Web-{6BA2AA7D-F223-4962-D46D-2704DFB620C1}" dt="2024-06-24T15:25:53.849" v="20" actId="20577"/>
          <ac:spMkLst>
            <pc:docMk/>
            <pc:sldMk cId="1981651252" sldId="278"/>
            <ac:spMk id="7" creationId="{2E5624FB-155B-4395-46B6-A4D8F5D58C9A}"/>
          </ac:spMkLst>
        </pc:spChg>
      </pc:sldChg>
      <pc:sldChg chg="modSp">
        <pc:chgData name="Carwyn Moller" userId="S::carwyn.moller@connahsquayhs.org.uk::6f00aff6-d581-4e2e-9048-f9f04f469276" providerId="AD" clId="Web-{6BA2AA7D-F223-4962-D46D-2704DFB620C1}" dt="2024-06-24T15:41:04.143" v="277" actId="20577"/>
        <pc:sldMkLst>
          <pc:docMk/>
          <pc:sldMk cId="2744657230" sldId="279"/>
        </pc:sldMkLst>
        <pc:spChg chg="mod">
          <ac:chgData name="Carwyn Moller" userId="S::carwyn.moller@connahsquayhs.org.uk::6f00aff6-d581-4e2e-9048-f9f04f469276" providerId="AD" clId="Web-{6BA2AA7D-F223-4962-D46D-2704DFB620C1}" dt="2024-06-24T15:41:04.143" v="277" actId="20577"/>
          <ac:spMkLst>
            <pc:docMk/>
            <pc:sldMk cId="2744657230" sldId="279"/>
            <ac:spMk id="9" creationId="{FAC0EE1F-6170-8836-2429-E17EDAC6A750}"/>
          </ac:spMkLst>
        </pc:spChg>
      </pc:sldChg>
      <pc:sldChg chg="modSp">
        <pc:chgData name="Carwyn Moller" userId="S::carwyn.moller@connahsquayhs.org.uk::6f00aff6-d581-4e2e-9048-f9f04f469276" providerId="AD" clId="Web-{6BA2AA7D-F223-4962-D46D-2704DFB620C1}" dt="2024-06-24T15:33:48.567" v="191" actId="14100"/>
        <pc:sldMkLst>
          <pc:docMk/>
          <pc:sldMk cId="632769890" sldId="284"/>
        </pc:sldMkLst>
        <pc:spChg chg="mod">
          <ac:chgData name="Carwyn Moller" userId="S::carwyn.moller@connahsquayhs.org.uk::6f00aff6-d581-4e2e-9048-f9f04f469276" providerId="AD" clId="Web-{6BA2AA7D-F223-4962-D46D-2704DFB620C1}" dt="2024-06-24T15:33:48.567" v="191" actId="14100"/>
          <ac:spMkLst>
            <pc:docMk/>
            <pc:sldMk cId="632769890" sldId="284"/>
            <ac:spMk id="2" creationId="{7E6C883F-1227-F311-38A5-B4E17D09B7AB}"/>
          </ac:spMkLst>
        </pc:spChg>
        <pc:spChg chg="mod">
          <ac:chgData name="Carwyn Moller" userId="S::carwyn.moller@connahsquayhs.org.uk::6f00aff6-d581-4e2e-9048-f9f04f469276" providerId="AD" clId="Web-{6BA2AA7D-F223-4962-D46D-2704DFB620C1}" dt="2024-06-24T15:33:45.458" v="190" actId="1076"/>
          <ac:spMkLst>
            <pc:docMk/>
            <pc:sldMk cId="632769890" sldId="284"/>
            <ac:spMk id="3" creationId="{CC3244B6-E92F-B404-9AC4-5DA0BA144407}"/>
          </ac:spMkLst>
        </pc:spChg>
        <pc:spChg chg="mod">
          <ac:chgData name="Carwyn Moller" userId="S::carwyn.moller@connahsquayhs.org.uk::6f00aff6-d581-4e2e-9048-f9f04f469276" providerId="AD" clId="Web-{6BA2AA7D-F223-4962-D46D-2704DFB620C1}" dt="2024-06-24T15:33:41.661" v="189" actId="1076"/>
          <ac:spMkLst>
            <pc:docMk/>
            <pc:sldMk cId="632769890" sldId="284"/>
            <ac:spMk id="6" creationId="{560AD94C-42F5-B494-900B-09F8A0410E89}"/>
          </ac:spMkLst>
        </pc:spChg>
        <pc:spChg chg="mod">
          <ac:chgData name="Carwyn Moller" userId="S::carwyn.moller@connahsquayhs.org.uk::6f00aff6-d581-4e2e-9048-f9f04f469276" providerId="AD" clId="Web-{6BA2AA7D-F223-4962-D46D-2704DFB620C1}" dt="2024-06-24T15:33:39.161" v="188" actId="14100"/>
          <ac:spMkLst>
            <pc:docMk/>
            <pc:sldMk cId="632769890" sldId="284"/>
            <ac:spMk id="9" creationId="{E5C5155A-67AA-9F8F-5734-B567AC294D97}"/>
          </ac:spMkLst>
        </pc:spChg>
        <pc:spChg chg="mod">
          <ac:chgData name="Carwyn Moller" userId="S::carwyn.moller@connahsquayhs.org.uk::6f00aff6-d581-4e2e-9048-f9f04f469276" providerId="AD" clId="Web-{6BA2AA7D-F223-4962-D46D-2704DFB620C1}" dt="2024-06-24T15:29:00.371" v="72" actId="20577"/>
          <ac:spMkLst>
            <pc:docMk/>
            <pc:sldMk cId="632769890" sldId="284"/>
            <ac:spMk id="11" creationId="{73CA8E55-50A9-4198-412B-A239F349004B}"/>
          </ac:spMkLst>
        </pc:spChg>
      </pc:sldChg>
    </pc:docChg>
  </pc:docChgLst>
  <pc:docChgLst>
    <pc:chgData name="Carwyn Moller" userId="S::carwyn.moller@connahsquayhs.org.uk::6f00aff6-d581-4e2e-9048-f9f04f469276" providerId="AD" clId="Web-{AC3C8184-655C-2228-C497-9CA68EF944B6}"/>
    <pc:docChg chg="modSld">
      <pc:chgData name="Carwyn Moller" userId="S::carwyn.moller@connahsquayhs.org.uk::6f00aff6-d581-4e2e-9048-f9f04f469276" providerId="AD" clId="Web-{AC3C8184-655C-2228-C497-9CA68EF944B6}" dt="2024-06-20T08:54:27.444" v="34" actId="20577"/>
      <pc:docMkLst>
        <pc:docMk/>
      </pc:docMkLst>
      <pc:sldChg chg="addSp delSp modSp">
        <pc:chgData name="Carwyn Moller" userId="S::carwyn.moller@connahsquayhs.org.uk::6f00aff6-d581-4e2e-9048-f9f04f469276" providerId="AD" clId="Web-{AC3C8184-655C-2228-C497-9CA68EF944B6}" dt="2024-06-20T08:54:27.444" v="34" actId="20577"/>
        <pc:sldMkLst>
          <pc:docMk/>
          <pc:sldMk cId="3785915959" sldId="282"/>
        </pc:sldMkLst>
        <pc:spChg chg="mod">
          <ac:chgData name="Carwyn Moller" userId="S::carwyn.moller@connahsquayhs.org.uk::6f00aff6-d581-4e2e-9048-f9f04f469276" providerId="AD" clId="Web-{AC3C8184-655C-2228-C497-9CA68EF944B6}" dt="2024-06-20T08:54:27.444" v="34" actId="20577"/>
          <ac:spMkLst>
            <pc:docMk/>
            <pc:sldMk cId="3785915959" sldId="282"/>
            <ac:spMk id="2" creationId="{FF1F1BCE-76F1-3B00-C414-643188F0671E}"/>
          </ac:spMkLst>
        </pc:spChg>
        <pc:spChg chg="mod">
          <ac:chgData name="Carwyn Moller" userId="S::carwyn.moller@connahsquayhs.org.uk::6f00aff6-d581-4e2e-9048-f9f04f469276" providerId="AD" clId="Web-{AC3C8184-655C-2228-C497-9CA68EF944B6}" dt="2024-06-20T08:47:07.530" v="10" actId="20577"/>
          <ac:spMkLst>
            <pc:docMk/>
            <pc:sldMk cId="3785915959" sldId="282"/>
            <ac:spMk id="4" creationId="{F5F439B9-3B25-1165-7EFF-B0C4845E1093}"/>
          </ac:spMkLst>
        </pc:spChg>
        <pc:spChg chg="mod">
          <ac:chgData name="Carwyn Moller" userId="S::carwyn.moller@connahsquayhs.org.uk::6f00aff6-d581-4e2e-9048-f9f04f469276" providerId="AD" clId="Web-{AC3C8184-655C-2228-C497-9CA68EF944B6}" dt="2024-06-20T08:47:18.296" v="12" actId="20577"/>
          <ac:spMkLst>
            <pc:docMk/>
            <pc:sldMk cId="3785915959" sldId="282"/>
            <ac:spMk id="6" creationId="{D4E2F972-71C4-0D1E-4E4D-CE4124B29869}"/>
          </ac:spMkLst>
        </pc:spChg>
        <pc:graphicFrameChg chg="add del mod">
          <ac:chgData name="Carwyn Moller" userId="S::carwyn.moller@connahsquayhs.org.uk::6f00aff6-d581-4e2e-9048-f9f04f469276" providerId="AD" clId="Web-{AC3C8184-655C-2228-C497-9CA68EF944B6}" dt="2024-06-20T08:47:38.718" v="15"/>
          <ac:graphicFrameMkLst>
            <pc:docMk/>
            <pc:sldMk cId="3785915959" sldId="282"/>
            <ac:graphicFrameMk id="10" creationId="{E4BF3C27-38BE-8B39-87FD-960E51A26C5E}"/>
          </ac:graphicFrameMkLst>
        </pc:graphicFrameChg>
        <pc:graphicFrameChg chg="add del mod">
          <ac:chgData name="Carwyn Moller" userId="S::carwyn.moller@connahsquayhs.org.uk::6f00aff6-d581-4e2e-9048-f9f04f469276" providerId="AD" clId="Web-{AC3C8184-655C-2228-C497-9CA68EF944B6}" dt="2024-06-20T08:47:51.406" v="17"/>
          <ac:graphicFrameMkLst>
            <pc:docMk/>
            <pc:sldMk cId="3785915959" sldId="282"/>
            <ac:graphicFrameMk id="12" creationId="{ED15465B-77B9-7615-8943-6BC40C9D199A}"/>
          </ac:graphicFrameMkLst>
        </pc:graphicFrameChg>
        <pc:graphicFrameChg chg="add del mod modGraphic">
          <ac:chgData name="Carwyn Moller" userId="S::carwyn.moller@connahsquayhs.org.uk::6f00aff6-d581-4e2e-9048-f9f04f469276" providerId="AD" clId="Web-{AC3C8184-655C-2228-C497-9CA68EF944B6}" dt="2024-06-20T08:48:22.345" v="23"/>
          <ac:graphicFrameMkLst>
            <pc:docMk/>
            <pc:sldMk cId="3785915959" sldId="282"/>
            <ac:graphicFrameMk id="14" creationId="{93ABED9A-D8E9-0F5E-12FB-A430F626FDAA}"/>
          </ac:graphicFrameMkLst>
        </pc:graphicFrameChg>
        <pc:graphicFrameChg chg="add del mod">
          <ac:chgData name="Carwyn Moller" userId="S::carwyn.moller@connahsquayhs.org.uk::6f00aff6-d581-4e2e-9048-f9f04f469276" providerId="AD" clId="Web-{AC3C8184-655C-2228-C497-9CA68EF944B6}" dt="2024-06-20T08:49:13.424" v="29"/>
          <ac:graphicFrameMkLst>
            <pc:docMk/>
            <pc:sldMk cId="3785915959" sldId="282"/>
            <ac:graphicFrameMk id="16" creationId="{C05EBA62-A94F-6EC3-CDD1-FF5A980D54CD}"/>
          </ac:graphicFrameMkLst>
        </pc:graphicFrameChg>
      </pc:sldChg>
    </pc:docChg>
  </pc:docChgLst>
  <pc:docChgLst>
    <pc:chgData name="Carwyn Moller" userId="S::carwyn.moller@connahsquayhs.org.uk::6f00aff6-d581-4e2e-9048-f9f04f469276" providerId="AD" clId="Web-{CC87BCA7-8E52-6A88-E39A-40AEE2E27061}"/>
    <pc:docChg chg="modSld">
      <pc:chgData name="Carwyn Moller" userId="S::carwyn.moller@connahsquayhs.org.uk::6f00aff6-d581-4e2e-9048-f9f04f469276" providerId="AD" clId="Web-{CC87BCA7-8E52-6A88-E39A-40AEE2E27061}" dt="2024-07-01T09:02:46.251" v="75" actId="20577"/>
      <pc:docMkLst>
        <pc:docMk/>
      </pc:docMkLst>
      <pc:sldChg chg="modSp">
        <pc:chgData name="Carwyn Moller" userId="S::carwyn.moller@connahsquayhs.org.uk::6f00aff6-d581-4e2e-9048-f9f04f469276" providerId="AD" clId="Web-{CC87BCA7-8E52-6A88-E39A-40AEE2E27061}" dt="2024-07-01T08:31:59.781" v="74" actId="20577"/>
        <pc:sldMkLst>
          <pc:docMk/>
          <pc:sldMk cId="3785915959" sldId="282"/>
        </pc:sldMkLst>
        <pc:spChg chg="mod">
          <ac:chgData name="Carwyn Moller" userId="S::carwyn.moller@connahsquayhs.org.uk::6f00aff6-d581-4e2e-9048-f9f04f469276" providerId="AD" clId="Web-{CC87BCA7-8E52-6A88-E39A-40AEE2E27061}" dt="2024-07-01T08:31:59.781" v="74" actId="20577"/>
          <ac:spMkLst>
            <pc:docMk/>
            <pc:sldMk cId="3785915959" sldId="282"/>
            <ac:spMk id="2" creationId="{FF1F1BCE-76F1-3B00-C414-643188F0671E}"/>
          </ac:spMkLst>
        </pc:spChg>
        <pc:spChg chg="mod">
          <ac:chgData name="Carwyn Moller" userId="S::carwyn.moller@connahsquayhs.org.uk::6f00aff6-d581-4e2e-9048-f9f04f469276" providerId="AD" clId="Web-{CC87BCA7-8E52-6A88-E39A-40AEE2E27061}" dt="2024-07-01T08:31:48.640" v="72" actId="20577"/>
          <ac:spMkLst>
            <pc:docMk/>
            <pc:sldMk cId="3785915959" sldId="282"/>
            <ac:spMk id="4" creationId="{F5F439B9-3B25-1165-7EFF-B0C4845E1093}"/>
          </ac:spMkLst>
        </pc:spChg>
        <pc:spChg chg="mod">
          <ac:chgData name="Carwyn Moller" userId="S::carwyn.moller@connahsquayhs.org.uk::6f00aff6-d581-4e2e-9048-f9f04f469276" providerId="AD" clId="Web-{CC87BCA7-8E52-6A88-E39A-40AEE2E27061}" dt="2024-07-01T08:31:24.499" v="69" actId="20577"/>
          <ac:spMkLst>
            <pc:docMk/>
            <pc:sldMk cId="3785915959" sldId="282"/>
            <ac:spMk id="6" creationId="{D4E2F972-71C4-0D1E-4E4D-CE4124B29869}"/>
          </ac:spMkLst>
        </pc:spChg>
      </pc:sldChg>
      <pc:sldChg chg="modSp">
        <pc:chgData name="Carwyn Moller" userId="S::carwyn.moller@connahsquayhs.org.uk::6f00aff6-d581-4e2e-9048-f9f04f469276" providerId="AD" clId="Web-{CC87BCA7-8E52-6A88-E39A-40AEE2E27061}" dt="2024-07-01T09:02:46.251" v="75" actId="20577"/>
        <pc:sldMkLst>
          <pc:docMk/>
          <pc:sldMk cId="632769890" sldId="284"/>
        </pc:sldMkLst>
        <pc:spChg chg="mod">
          <ac:chgData name="Carwyn Moller" userId="S::carwyn.moller@connahsquayhs.org.uk::6f00aff6-d581-4e2e-9048-f9f04f469276" providerId="AD" clId="Web-{CC87BCA7-8E52-6A88-E39A-40AEE2E27061}" dt="2024-07-01T09:02:46.251" v="75" actId="20577"/>
          <ac:spMkLst>
            <pc:docMk/>
            <pc:sldMk cId="632769890" sldId="284"/>
            <ac:spMk id="9" creationId="{E5C5155A-67AA-9F8F-5734-B567AC294D9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wb.gov.wales/curriculum-for-wales/humanities/statements-of-what-matter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9</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a:t>Causes of WW1</a:t>
            </a:r>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fontScale="92500" lnSpcReduction="10000"/>
          </a:bodyPr>
          <a:lstStyle/>
          <a:p>
            <a:pPr fontAlgn="base"/>
            <a:r>
              <a:rPr lang="en-US" b="1" u="sng">
                <a:hlinkClick r:id="rId2"/>
              </a:rPr>
              <a:t>What matters statement 1: Enquiry, exploration and investigation inspire curiosity about the world, its past, present and future.</a:t>
            </a:r>
            <a:r>
              <a:rPr lang="en-US" b="1"/>
              <a:t>​</a:t>
            </a:r>
          </a:p>
          <a:p>
            <a:pPr fontAlgn="base"/>
            <a:r>
              <a:rPr lang="en-US"/>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US" b="1"/>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92500"/>
          </a:bodyPr>
          <a:lstStyle/>
          <a:p>
            <a:pPr fontAlgn="base"/>
            <a:r>
              <a:rPr lang="en-US" b="1" u="sng">
                <a:hlinkClick r:id="rId2"/>
              </a:rPr>
              <a:t>What matters statement 4: Human societies are complex and diverse, and shaped by human actions and beliefs.</a:t>
            </a:r>
            <a:r>
              <a:rPr lang="en-US"/>
              <a:t>​</a:t>
            </a:r>
          </a:p>
          <a:p>
            <a:pPr fontAlgn="base"/>
            <a:r>
              <a:rPr lang="en-US"/>
              <a:t>An appreciation of identity, heritage and cynefin can influence learners emotionally and spiritually, and help build their sense of self and of belonging. Through an understanding of themselves, learners develop their own identity and an awareness of how they, as individuals, can shape the communities in which they live. Consequently, learners will come to realise that the choices we all make, individually and collectively, can have major impacts on society.</a:t>
            </a: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a:normAutofit lnSpcReduction="10000"/>
          </a:bodyPr>
          <a:lstStyle/>
          <a:p>
            <a:pPr fontAlgn="base"/>
            <a:r>
              <a:rPr lang="en-GB" b="1"/>
              <a:t>Ambitious, capable learners who: </a:t>
            </a:r>
            <a:r>
              <a:rPr lang="en-GB"/>
              <a:t>set themselves high standards and seek and enjoy challenge and  are building up a body of knowledge with skills to connect and apply that knowledge in different contexts  </a:t>
            </a:r>
            <a:r>
              <a:rPr lang="en-US"/>
              <a:t>​</a:t>
            </a:r>
          </a:p>
          <a:p>
            <a:pPr fontAlgn="base"/>
            <a:r>
              <a:rPr lang="en-GB"/>
              <a:t>  ​</a:t>
            </a:r>
          </a:p>
          <a:p>
            <a:pPr fontAlgn="base"/>
            <a:r>
              <a:rPr lang="en-GB" b="1"/>
              <a:t>Ethical, informed citizens who</a:t>
            </a:r>
            <a:r>
              <a:rPr lang="en-GB"/>
              <a:t>: ​</a:t>
            </a:r>
          </a:p>
          <a:p>
            <a:pPr fontAlgn="base"/>
            <a:r>
              <a:rPr lang="en-GB"/>
              <a:t>find, evaluate and use evidence in forming views and engage with contemporary issues based upon their knowledge and values and are knowledgeable about their culture, community, society and the world, now and in the past</a:t>
            </a:r>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a:bodyPr>
          <a:lstStyle/>
          <a:p>
            <a:pPr fontAlgn="base"/>
            <a:r>
              <a:rPr lang="en-US"/>
              <a:t>Local, national and international contexts WW1 theme​</a:t>
            </a:r>
          </a:p>
          <a:p>
            <a:pPr fontAlgn="base"/>
            <a:r>
              <a:rPr lang="en-US"/>
              <a:t>Authentic context – Local Industry and British Empire.​</a:t>
            </a:r>
          </a:p>
          <a:p>
            <a:pPr fontAlgn="base"/>
            <a:r>
              <a:rPr lang="en-US"/>
              <a:t>Link to Geography mapping/continents</a:t>
            </a:r>
          </a:p>
          <a:p>
            <a:endParaRPr lang="en-US" sz="90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Autofit/>
          </a:bodyPr>
          <a:lstStyle/>
          <a:p>
            <a:pPr fontAlgn="base"/>
            <a:r>
              <a:rPr lang="en-US" sz="1200" b="1">
                <a:latin typeface="MASSILIA VF"/>
              </a:rPr>
              <a:t>Personal effectiveness</a:t>
            </a:r>
            <a:r>
              <a:rPr lang="en-US" sz="1200">
                <a:latin typeface="MASSILIA VF"/>
              </a:rPr>
              <a:t>​ Encouraging teamwork and being a reliable contributor by </a:t>
            </a:r>
            <a:r>
              <a:rPr lang="en-US" sz="1200" err="1">
                <a:latin typeface="MASSILIA VF"/>
              </a:rPr>
              <a:t>organising</a:t>
            </a:r>
            <a:r>
              <a:rPr lang="en-US" sz="1200">
                <a:latin typeface="MASSILIA VF"/>
              </a:rPr>
              <a:t> and carrying out enquiries.​</a:t>
            </a:r>
            <a:endParaRPr lang="en-US"/>
          </a:p>
          <a:p>
            <a:pPr fontAlgn="base"/>
            <a:r>
              <a:rPr lang="en-US" sz="1200">
                <a:latin typeface="MASSILIA VF"/>
              </a:rPr>
              <a:t>Evaluating, justifying and expressing considered responses in a variety of ways​</a:t>
            </a:r>
          </a:p>
          <a:p>
            <a:pPr fontAlgn="base"/>
            <a:r>
              <a:rPr lang="en-US" sz="1200" b="1">
                <a:latin typeface="MASSILIA VF"/>
              </a:rPr>
              <a:t>Creativity and innovation</a:t>
            </a:r>
            <a:r>
              <a:rPr lang="en-US" sz="1200">
                <a:latin typeface="MASSILIA VF"/>
              </a:rPr>
              <a:t>​ Encouraging the presentation of information and findings in creative and innovative ways, and imagining possible futures based on the evidence.​</a:t>
            </a:r>
          </a:p>
          <a:p>
            <a:pPr fontAlgn="base"/>
            <a:r>
              <a:rPr lang="en-US" sz="1200" b="1">
                <a:latin typeface="MASSILIA VF"/>
              </a:rPr>
              <a:t>Planning and </a:t>
            </a:r>
            <a:r>
              <a:rPr lang="en-US" sz="1200" b="1" err="1">
                <a:latin typeface="MASSILIA VF"/>
              </a:rPr>
              <a:t>organising</a:t>
            </a:r>
            <a:r>
              <a:rPr lang="en-US" sz="1200">
                <a:latin typeface="MASSILIA VF"/>
              </a:rPr>
              <a:t>​ Encouraging the planning and </a:t>
            </a:r>
            <a:r>
              <a:rPr lang="en-US" sz="1200" err="1">
                <a:latin typeface="MASSILIA VF"/>
              </a:rPr>
              <a:t>organising</a:t>
            </a:r>
            <a:r>
              <a:rPr lang="en-US" sz="1200">
                <a:latin typeface="MASSILIA VF"/>
              </a:rPr>
              <a:t> of investigations, setting aims, objectives and success criteria, gathering and </a:t>
            </a:r>
            <a:r>
              <a:rPr lang="en-US" sz="1200" err="1">
                <a:latin typeface="MASSILIA VF"/>
              </a:rPr>
              <a:t>utilising</a:t>
            </a:r>
            <a:r>
              <a:rPr lang="en-US" sz="1200">
                <a:latin typeface="MASSILIA VF"/>
              </a:rPr>
              <a:t> a range of evidence, and reflecting on methods.​</a:t>
            </a:r>
          </a:p>
          <a:p>
            <a:pPr fontAlgn="base"/>
            <a:r>
              <a:rPr lang="en-US" sz="1200" b="1">
                <a:latin typeface="MASSILIA VF"/>
              </a:rPr>
              <a:t>Critical thinking and problem-solving</a:t>
            </a:r>
            <a:r>
              <a:rPr lang="en-US" sz="1200">
                <a:latin typeface="MASSILIA VF"/>
              </a:rPr>
              <a:t>​ Developing the ability to think analytically and understand the past and present as well as to imagine possible futures.</a:t>
            </a:r>
          </a:p>
          <a:p>
            <a:endParaRPr lang="en-GB" sz="90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a:normAutofit fontScale="92500" lnSpcReduction="10000"/>
          </a:bodyPr>
          <a:lstStyle/>
          <a:p>
            <a:pPr fontAlgn="base"/>
            <a:r>
              <a:rPr lang="en-US"/>
              <a:t>Promote critical thinking: learners will work collaboratively to investigate the great powers pre 1914 and the long and short term causes of WW1​</a:t>
            </a:r>
          </a:p>
          <a:p>
            <a:pPr fontAlgn="base"/>
            <a:r>
              <a:rPr lang="en-US"/>
              <a:t>Use A4L to accelerate progress: learners will have the opportunity to engage with the evidence and apply what they have found working collaboratively and present their findings by applying their understanding through extended writing opportunities.​</a:t>
            </a:r>
          </a:p>
          <a:p>
            <a:pPr fontAlgn="base"/>
            <a:r>
              <a:rPr lang="en-US"/>
              <a:t>Make connections: learners should be able to make links between other subject areas and draw on knowledge to inform and improve their own work. ​</a:t>
            </a:r>
          </a:p>
          <a:p>
            <a:pPr fontAlgn="base"/>
            <a:r>
              <a:rPr lang="en-US"/>
              <a:t>Build on previous knowledge: use their knowledge of Britain around 1900 learnt in year 8 industrial revolution/slave trade</a:t>
            </a:r>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r>
              <a:rPr lang="en-US"/>
              <a:t>They will show a greater independence in finding suitable information, making informed predictions and hypotheses, and making judgments including about reliability and utility.</a:t>
            </a:r>
            <a:endParaRPr lang="en-US" sz="8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r>
              <a:rPr lang="en-US"/>
              <a:t>Learners increasingly develop the capacity to </a:t>
            </a:r>
            <a:r>
              <a:rPr lang="en-US" err="1"/>
              <a:t>organise</a:t>
            </a:r>
            <a:r>
              <a:rPr lang="en-US"/>
              <a:t> and make links across propositional knowledge, to identify and develop more powerful concepts related to the area of study, and to make supported judgements in more complex contexts</a:t>
            </a:r>
            <a:endParaRPr lang="en-US" sz="80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pPr fontAlgn="base"/>
            <a:r>
              <a:rPr lang="en-US" sz="1100"/>
              <a:t>As they move through the continuum of learning, learners have an increased understanding of the defining features of history and geography and how these can be brought together to provide different lenses through which to view issues and address questions or problems.​</a:t>
            </a:r>
          </a:p>
          <a:p>
            <a:pPr fontAlgn="base"/>
            <a:r>
              <a:rPr lang="en-US" sz="1100"/>
              <a:t>Looking at different types of evidence primary and secondary​</a:t>
            </a:r>
          </a:p>
          <a:p>
            <a:pPr fontAlgn="base"/>
            <a:r>
              <a:rPr lang="en-US" sz="1100"/>
              <a:t>Looking at chronology ​</a:t>
            </a:r>
          </a:p>
          <a:p>
            <a:pPr fontAlgn="base"/>
            <a:r>
              <a:rPr lang="en-US"/>
              <a:t>Looking at change and continuity.</a:t>
            </a:r>
          </a:p>
          <a:p>
            <a:endParaRPr lang="en-US" sz="80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a:latin typeface="MASSILIA VF"/>
              </a:rPr>
              <a:t>As they progress, learners will be continually refining and developing a growing sophistication of key disciplinary skills, such as extended writing relating on the causes of WW1 and using evidence to construct and support an answer.</a:t>
            </a:r>
            <a:endParaRPr lang="en-US" sz="800">
              <a:latin typeface="MASSILIA VF"/>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r>
              <a:rPr lang="en-US" sz="1100"/>
              <a:t>As learners progress, they will be able to make links within and between periods and places, identifying similarities and differences, changes and continuities, and use the understanding of concepts to identify connections between new and previous learning. For example year 8 units on 'Empire and Slave Trade', 'Industrial Revolution' and year 7 'Timeline Challenge'.  Learners will also continue to develop their extended writing and source handling skills.</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900">
                <a:solidFill>
                  <a:srgbClr val="1F1F1F"/>
                </a:solidFill>
                <a:latin typeface="Arial"/>
                <a:cs typeface="Arial"/>
              </a:rPr>
              <a:t>I</a:t>
            </a:r>
            <a:r>
              <a:rPr lang="en-US" sz="1200">
                <a:solidFill>
                  <a:srgbClr val="1F1F1F"/>
                </a:solidFill>
                <a:latin typeface="Calibri"/>
                <a:ea typeface="Calibri"/>
                <a:cs typeface="Arial"/>
              </a:rPr>
              <a:t> have been curious and made suggestions for possible enquiries and have asked and responded to a range of questions during an enquiry.</a:t>
            </a:r>
            <a:endParaRPr lang="en-US" sz="1200">
              <a:latin typeface="Calibri"/>
              <a:ea typeface="Calibri"/>
              <a:cs typeface="Calibri"/>
            </a:endParaRPr>
          </a:p>
          <a:p>
            <a:r>
              <a:rPr lang="en-US" sz="1200">
                <a:solidFill>
                  <a:srgbClr val="1F1F1F"/>
                </a:solidFill>
                <a:latin typeface="Calibri"/>
                <a:ea typeface="Calibri"/>
                <a:cs typeface="Arial"/>
              </a:rPr>
              <a:t>I have experienced a range of stimuli, and had opportunities to participate in enquiries, both collaboratively and with growing independence.</a:t>
            </a:r>
            <a:endParaRPr lang="en-US" sz="1200">
              <a:latin typeface="Calibri"/>
              <a:ea typeface="Calibri"/>
              <a:cs typeface="Calibri"/>
            </a:endParaRPr>
          </a:p>
          <a:p>
            <a:r>
              <a:rPr lang="en-US" sz="1200">
                <a:solidFill>
                  <a:srgbClr val="000000"/>
                </a:solidFill>
                <a:latin typeface="Calibri"/>
                <a:cs typeface="Calibri"/>
              </a:rPr>
              <a:t>I can collect and record information and data from given sources. I can then sort and group my findings using different criteria.</a:t>
            </a:r>
            <a:endParaRPr lang="en-US" sz="1200">
              <a:solidFill>
                <a:srgbClr val="000000"/>
              </a:solidFill>
              <a:latin typeface="Calibri"/>
              <a:ea typeface="Calibri"/>
              <a:cs typeface="Calibri"/>
            </a:endParaRPr>
          </a:p>
          <a:p>
            <a:endParaRPr lang="en-US" sz="1200">
              <a:solidFill>
                <a:srgbClr val="000000"/>
              </a:solidFill>
              <a:latin typeface="Calibri"/>
              <a:ea typeface="Calibri"/>
              <a:cs typeface="Calibri"/>
            </a:endParaRPr>
          </a:p>
          <a:p>
            <a:endParaRPr lang="en-US" sz="1200">
              <a:solidFill>
                <a:srgbClr val="000000"/>
              </a:solidFill>
              <a:latin typeface="Calibri"/>
              <a:ea typeface="Calibri"/>
              <a:cs typeface="Calibri"/>
            </a:endParaRPr>
          </a:p>
          <a:p>
            <a:endParaRPr lang="en-US" sz="1200">
              <a:solidFill>
                <a:srgbClr val="000000"/>
              </a:solidFill>
              <a:latin typeface="Calibri"/>
              <a:ea typeface="Calibri"/>
              <a:cs typeface="Calibri"/>
            </a:endParaRPr>
          </a:p>
          <a:p>
            <a:r>
              <a:rPr lang="en-US" sz="1200">
                <a:solidFill>
                  <a:srgbClr val="000000"/>
                </a:solidFill>
                <a:latin typeface="Calibri"/>
                <a:ea typeface="Calibri"/>
                <a:cs typeface="Calibri"/>
              </a:rPr>
              <a:t>I can present what I have discovered in a variety of ways and draw simple conclusions.</a:t>
            </a:r>
            <a:endParaRPr lang="en-US"/>
          </a:p>
          <a:p>
            <a:endParaRPr lang="en-US" sz="1200">
              <a:solidFill>
                <a:srgbClr val="000000"/>
              </a:solidFill>
              <a:latin typeface="Calibri"/>
              <a:ea typeface="Calibri"/>
              <a:cs typeface="Calibri"/>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sz="1200">
                <a:solidFill>
                  <a:srgbClr val="1F1F1F"/>
                </a:solidFill>
                <a:latin typeface="Calibri"/>
                <a:ea typeface="Calibri"/>
                <a:cs typeface="Arial"/>
              </a:rPr>
              <a:t>I can use my experiences, knowledge and beliefs to generate ideas and frame enquiries.</a:t>
            </a:r>
            <a:endParaRPr lang="en-US" sz="1200">
              <a:latin typeface="Calibri"/>
              <a:ea typeface="Calibri"/>
              <a:cs typeface="Calibri"/>
            </a:endParaRPr>
          </a:p>
          <a:p>
            <a:endParaRPr lang="en-US" sz="1200">
              <a:solidFill>
                <a:srgbClr val="1F1F1F"/>
              </a:solidFill>
              <a:latin typeface="Calibri"/>
              <a:ea typeface="Calibri"/>
              <a:cs typeface="Arial"/>
            </a:endParaRPr>
          </a:p>
          <a:p>
            <a:r>
              <a:rPr lang="en-US" sz="1200">
                <a:solidFill>
                  <a:srgbClr val="1F1F1F"/>
                </a:solidFill>
                <a:latin typeface="Calibri"/>
                <a:ea typeface="Calibri"/>
                <a:cs typeface="Arial"/>
              </a:rPr>
              <a:t>I have actively engaged with a range of stimuli, and had opportunities to participate in enquiries, both collaboratively and independently.</a:t>
            </a:r>
            <a:endParaRPr lang="en-US" sz="1200">
              <a:latin typeface="Calibri"/>
              <a:ea typeface="Calibri"/>
              <a:cs typeface="Calibri"/>
            </a:endParaRPr>
          </a:p>
          <a:p>
            <a:r>
              <a:rPr lang="en-US" sz="1200">
                <a:solidFill>
                  <a:srgbClr val="000000"/>
                </a:solidFill>
                <a:latin typeface="Calibri"/>
                <a:ea typeface="Calibri"/>
                <a:cs typeface="Calibri"/>
              </a:rPr>
              <a:t>I can use appropriate methods to gather information related to my enquiries and I am able to interpret the information obtained in the context of the enquiry question.</a:t>
            </a:r>
          </a:p>
          <a:p>
            <a:r>
              <a:rPr lang="en-US" sz="1200">
                <a:solidFill>
                  <a:srgbClr val="000000"/>
                </a:solidFill>
                <a:latin typeface="Calibri"/>
                <a:ea typeface="Calibri"/>
                <a:cs typeface="Calibri"/>
              </a:rPr>
              <a:t>I can </a:t>
            </a:r>
            <a:r>
              <a:rPr lang="en-US" sz="1200" err="1">
                <a:solidFill>
                  <a:srgbClr val="000000"/>
                </a:solidFill>
                <a:latin typeface="Calibri"/>
                <a:ea typeface="Calibri"/>
                <a:cs typeface="Calibri"/>
              </a:rPr>
              <a:t>analyse</a:t>
            </a:r>
            <a:r>
              <a:rPr lang="en-US" sz="1200">
                <a:solidFill>
                  <a:srgbClr val="000000"/>
                </a:solidFill>
                <a:latin typeface="Calibri"/>
                <a:ea typeface="Calibri"/>
                <a:cs typeface="Calibri"/>
              </a:rPr>
              <a:t> the usefulness and consider the reliability and validity of a range of evidence relating to my enquiry.</a:t>
            </a:r>
            <a:endParaRPr lang="en-US" sz="1200">
              <a:latin typeface="Calibri"/>
              <a:ea typeface="Calibri"/>
              <a:cs typeface="Calibri"/>
            </a:endParaRPr>
          </a:p>
          <a:p>
            <a:r>
              <a:rPr lang="en-US" sz="1200">
                <a:solidFill>
                  <a:srgbClr val="000000"/>
                </a:solidFill>
                <a:latin typeface="Calibri"/>
                <a:ea typeface="Calibri"/>
                <a:cs typeface="Calibri"/>
              </a:rPr>
              <a:t>I can present my findings in a variety of ways, drawing conclusions and making judgements based on the evidence used.</a:t>
            </a:r>
            <a:endParaRPr lang="en-US" sz="1200">
              <a:latin typeface="Calibri"/>
              <a:ea typeface="Calibri"/>
              <a:cs typeface="Calibri"/>
            </a:endParaRPr>
          </a:p>
          <a:p>
            <a:endParaRPr lang="en-US" sz="1200">
              <a:solidFill>
                <a:srgbClr val="000000"/>
              </a:solidFill>
              <a:latin typeface="Calibri"/>
              <a:ea typeface="Calibri"/>
              <a:cs typeface="Calibri"/>
            </a:endParaRPr>
          </a:p>
          <a:p>
            <a:r>
              <a:rPr lang="en-US" sz="1200">
                <a:solidFill>
                  <a:srgbClr val="000000"/>
                </a:solidFill>
                <a:latin typeface="Calibri"/>
                <a:ea typeface="Calibri"/>
                <a:cs typeface="Calibri"/>
              </a:rPr>
              <a:t>I can </a:t>
            </a:r>
            <a:r>
              <a:rPr lang="en-US" sz="1200" i="1">
                <a:solidFill>
                  <a:srgbClr val="000000"/>
                </a:solidFill>
                <a:latin typeface="Calibri"/>
                <a:ea typeface="Calibri"/>
                <a:cs typeface="Calibri"/>
              </a:rPr>
              <a:t>infer</a:t>
            </a:r>
            <a:r>
              <a:rPr lang="en-US" sz="1200">
                <a:solidFill>
                  <a:srgbClr val="000000"/>
                </a:solidFill>
                <a:latin typeface="Calibri"/>
                <a:ea typeface="Calibri"/>
                <a:cs typeface="Calibri"/>
              </a:rPr>
              <a:t> and compare people’s opinions, viewpoints and interpretations from sources and evidence.</a:t>
            </a:r>
            <a:endParaRPr lang="en-US" sz="1200">
              <a:latin typeface="Calibri"/>
              <a:ea typeface="Calibri"/>
              <a:cs typeface="Calibri"/>
            </a:endParaRPr>
          </a:p>
          <a:p>
            <a:r>
              <a:rPr lang="en-US" sz="1200">
                <a:solidFill>
                  <a:srgbClr val="000000"/>
                </a:solidFill>
                <a:latin typeface="Calibri"/>
                <a:ea typeface="Calibri"/>
                <a:cs typeface="Calibri"/>
              </a:rPr>
              <a:t>I can use evidence to explain how aspects of the past have been represented and interpreted in different ways.</a:t>
            </a:r>
            <a:endParaRPr lang="en-US"/>
          </a:p>
          <a:p>
            <a:endParaRPr lang="en-US" sz="1200">
              <a:solidFill>
                <a:srgbClr val="000000"/>
              </a:solidFill>
              <a:latin typeface="Calibri"/>
              <a:ea typeface="Calibri"/>
              <a:cs typeface="Calibri"/>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sz="1200">
                <a:solidFill>
                  <a:srgbClr val="1F1F1F"/>
                </a:solidFill>
                <a:latin typeface="Calibri"/>
                <a:ea typeface="Calibri"/>
                <a:cs typeface="Arial"/>
              </a:rPr>
              <a:t>I can use my experiences, knowledge and beliefs to generate ideas independently and frame enquiries, using a range of research approaches when required. </a:t>
            </a:r>
          </a:p>
          <a:p>
            <a:endParaRPr lang="en-US" sz="1200">
              <a:solidFill>
                <a:srgbClr val="1F1F1F"/>
              </a:solidFill>
              <a:latin typeface="Calibri"/>
              <a:ea typeface="Calibri"/>
              <a:cs typeface="Arial"/>
            </a:endParaRPr>
          </a:p>
          <a:p>
            <a:endParaRPr lang="en-US" sz="1200">
              <a:solidFill>
                <a:srgbClr val="000000"/>
              </a:solidFill>
              <a:latin typeface="Calibri"/>
              <a:ea typeface="Calibri"/>
              <a:cs typeface="Calibri"/>
            </a:endParaRPr>
          </a:p>
          <a:p>
            <a:r>
              <a:rPr lang="en-US" sz="1200">
                <a:solidFill>
                  <a:srgbClr val="000000"/>
                </a:solidFill>
                <a:latin typeface="Calibri"/>
                <a:ea typeface="Calibri"/>
                <a:cs typeface="Calibri"/>
              </a:rPr>
              <a:t>I can </a:t>
            </a:r>
            <a:r>
              <a:rPr lang="en-US" sz="1200" err="1">
                <a:solidFill>
                  <a:srgbClr val="000000"/>
                </a:solidFill>
                <a:latin typeface="Calibri"/>
                <a:ea typeface="Calibri"/>
                <a:cs typeface="Calibri"/>
              </a:rPr>
              <a:t>analyse</a:t>
            </a:r>
            <a:r>
              <a:rPr lang="en-US" sz="1200">
                <a:solidFill>
                  <a:srgbClr val="000000"/>
                </a:solidFill>
                <a:latin typeface="Calibri"/>
                <a:ea typeface="Calibri"/>
                <a:cs typeface="Calibri"/>
              </a:rPr>
              <a:t>, present and reflect on my findings, describing patterns and explaining relationships across data and sources.</a:t>
            </a:r>
          </a:p>
          <a:p>
            <a:r>
              <a:rPr lang="en-US" sz="1200">
                <a:solidFill>
                  <a:srgbClr val="000000"/>
                </a:solidFill>
                <a:latin typeface="Calibri"/>
                <a:ea typeface="Calibri"/>
                <a:cs typeface="Calibri"/>
              </a:rPr>
              <a:t>I can </a:t>
            </a:r>
            <a:r>
              <a:rPr lang="en-US" sz="1200" err="1">
                <a:solidFill>
                  <a:srgbClr val="000000"/>
                </a:solidFill>
                <a:latin typeface="Calibri"/>
                <a:ea typeface="Calibri"/>
                <a:cs typeface="Calibri"/>
              </a:rPr>
              <a:t>analyse</a:t>
            </a:r>
            <a:r>
              <a:rPr lang="en-US" sz="1200">
                <a:solidFill>
                  <a:srgbClr val="000000"/>
                </a:solidFill>
                <a:latin typeface="Calibri"/>
                <a:ea typeface="Calibri"/>
                <a:cs typeface="Calibri"/>
              </a:rPr>
              <a:t> the usefulness and consider the reliability and validity of a range of evidence relating to my enquiry.</a:t>
            </a:r>
          </a:p>
          <a:p>
            <a:r>
              <a:rPr lang="en-US" sz="1200">
                <a:solidFill>
                  <a:srgbClr val="000000"/>
                </a:solidFill>
                <a:latin typeface="Calibri"/>
                <a:ea typeface="Calibri"/>
                <a:cs typeface="Calibri"/>
              </a:rPr>
              <a:t>I can draw considered and reasoned conclusions to my enquiries, while understanding that other people may form different conclusions from the available evidence. </a:t>
            </a:r>
          </a:p>
          <a:p>
            <a:r>
              <a:rPr lang="en-US" sz="1200">
                <a:solidFill>
                  <a:srgbClr val="000000"/>
                </a:solidFill>
                <a:latin typeface="Calibri"/>
                <a:ea typeface="Calibri"/>
                <a:cs typeface="Calibri"/>
              </a:rPr>
              <a:t>I can </a:t>
            </a:r>
            <a:r>
              <a:rPr lang="en-US" sz="1200" i="1">
                <a:solidFill>
                  <a:srgbClr val="000000"/>
                </a:solidFill>
                <a:latin typeface="Calibri"/>
                <a:ea typeface="Calibri"/>
                <a:cs typeface="Calibri"/>
              </a:rPr>
              <a:t>infer</a:t>
            </a:r>
            <a:r>
              <a:rPr lang="en-US" sz="1200">
                <a:solidFill>
                  <a:srgbClr val="000000"/>
                </a:solidFill>
                <a:latin typeface="Calibri"/>
                <a:ea typeface="Calibri"/>
                <a:cs typeface="Calibri"/>
              </a:rPr>
              <a:t> and evaluate opinions, viewpoints and interpretations from a range of sources and evidence in order to develop my own informed judgements.</a:t>
            </a:r>
          </a:p>
          <a:p>
            <a:r>
              <a:rPr lang="en-US" sz="1200">
                <a:solidFill>
                  <a:srgbClr val="000000"/>
                </a:solidFill>
                <a:latin typeface="Calibri"/>
                <a:ea typeface="Calibri"/>
                <a:cs typeface="Calibri"/>
              </a:rPr>
              <a:t>I can explain, using a range of evidence, why people have different interpretations and that interpretations are influenced by the availability, validity and credibility of evidence, identity, experiences, viewpoints and beliefs.</a:t>
            </a:r>
            <a:endParaRPr lang="en-US"/>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a:xfrm>
            <a:off x="325821" y="411208"/>
            <a:ext cx="4190383" cy="3369956"/>
          </a:xfrm>
        </p:spPr>
        <p:txBody>
          <a:bodyPr>
            <a:normAutofit/>
          </a:bodyPr>
          <a:lstStyle/>
          <a:p>
            <a:pPr fontAlgn="base"/>
            <a:r>
              <a:rPr lang="en-US"/>
              <a:t>Importance of the British Empire. Basic understanding of maps/continents.  ​</a:t>
            </a:r>
          </a:p>
          <a:p>
            <a:pPr fontAlgn="base"/>
            <a:r>
              <a:rPr lang="en-US"/>
              <a:t>Extended writing skills – PEEL​</a:t>
            </a:r>
          </a:p>
          <a:p>
            <a:pPr fontAlgn="base"/>
            <a:r>
              <a:rPr lang="en-US"/>
              <a:t>Source handling skills - 5Ws</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xfrm>
            <a:off x="325821" y="-5507"/>
            <a:ext cx="4190383" cy="410400"/>
          </a:xfrm>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a:normAutofit fontScale="77500" lnSpcReduction="20000"/>
          </a:bodyPr>
          <a:lstStyle/>
          <a:p>
            <a:pPr fontAlgn="base"/>
            <a:r>
              <a:rPr lang="en-US"/>
              <a:t>To evaluate the strength of the world's great powers in 1900.​</a:t>
            </a:r>
          </a:p>
          <a:p>
            <a:pPr fontAlgn="base"/>
            <a:r>
              <a:rPr lang="en-US"/>
              <a:t>To evaluate how alliances became a long-term cause of WW1.​</a:t>
            </a:r>
          </a:p>
          <a:p>
            <a:pPr fontAlgn="base"/>
            <a:r>
              <a:rPr lang="en-US"/>
              <a:t>To evaluate how militarism became a long-term cause of WW1.​</a:t>
            </a:r>
          </a:p>
          <a:p>
            <a:pPr fontAlgn="base"/>
            <a:r>
              <a:rPr lang="en-US"/>
              <a:t>To evaluate how imperialism became a long-term cause of WW1.​</a:t>
            </a:r>
          </a:p>
          <a:p>
            <a:pPr fontAlgn="base"/>
            <a:r>
              <a:rPr lang="en-US"/>
              <a:t>To evaluate how nationalism became a long-term cause of WW1.​</a:t>
            </a:r>
          </a:p>
          <a:p>
            <a:pPr fontAlgn="base"/>
            <a:r>
              <a:rPr lang="en-US"/>
              <a:t>To evaluate how the assassination of Franz Ferdinand led to WW1.​</a:t>
            </a:r>
          </a:p>
          <a:p>
            <a:pPr fontAlgn="base"/>
            <a:r>
              <a:rPr lang="en-US"/>
              <a:t>To evaluate which factor had the greatest impact as a cause of WW1. </a:t>
            </a:r>
          </a:p>
          <a:p>
            <a:endParaRPr lang="en-US" sz="90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xfrm>
            <a:off x="4677446" y="-2926"/>
            <a:ext cx="5688660" cy="410400"/>
          </a:xfrm>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340010"/>
            <a:ext cx="5688660" cy="2399388"/>
          </a:xfrm>
        </p:spPr>
        <p:txBody>
          <a:bodyPr lIns="180000" tIns="180000" rIns="180000" bIns="180000" numCol="2" anchor="t">
            <a:normAutofit fontScale="85000" lnSpcReduction="10000"/>
          </a:bodyPr>
          <a:lstStyle/>
          <a:p>
            <a:pPr fontAlgn="base"/>
            <a:r>
              <a:rPr lang="en-GB">
                <a:latin typeface="MASSILIA VF"/>
              </a:rPr>
              <a:t>​</a:t>
            </a:r>
          </a:p>
          <a:p>
            <a:pPr fontAlgn="base"/>
            <a:r>
              <a:rPr lang="en-US" sz="1800" b="1">
                <a:latin typeface="MASSILIA VF"/>
              </a:rPr>
              <a:t>DCF: Be able to collect, </a:t>
            </a:r>
            <a:r>
              <a:rPr lang="en-US" sz="1800" b="1" dirty="0">
                <a:latin typeface="MASSILIA VF"/>
              </a:rPr>
              <a:t>enter, </a:t>
            </a:r>
            <a:r>
              <a:rPr lang="en-US" sz="1800" b="1" dirty="0" err="1">
                <a:latin typeface="MASSILIA VF"/>
              </a:rPr>
              <a:t>organise</a:t>
            </a:r>
            <a:r>
              <a:rPr lang="en-US" sz="1800" b="1" dirty="0">
                <a:latin typeface="MASSILIA VF"/>
              </a:rPr>
              <a:t> and </a:t>
            </a:r>
            <a:r>
              <a:rPr lang="en-US" sz="1800" b="1" dirty="0" err="1">
                <a:latin typeface="MASSILIA VF"/>
              </a:rPr>
              <a:t>analyse</a:t>
            </a:r>
            <a:r>
              <a:rPr lang="en-US" sz="1800" b="1" dirty="0">
                <a:latin typeface="MASSILIA VF"/>
              </a:rPr>
              <a:t> data using tables, to build up an understanding of the strength of each Great Power before WW1.</a:t>
            </a:r>
            <a:r>
              <a:rPr lang="en-US" sz="1800" dirty="0">
                <a:latin typeface="MASSILIA VF"/>
              </a:rPr>
              <a:t>​</a:t>
            </a:r>
          </a:p>
          <a:p>
            <a:pPr fontAlgn="base"/>
            <a:r>
              <a:rPr lang="en-US" sz="1800" b="1">
                <a:latin typeface="MASSILIA VF"/>
              </a:rPr>
              <a:t>Oracy: Present posters on each of the 'Great Powers' and respond to listeners questions</a:t>
            </a:r>
            <a:r>
              <a:rPr lang="en-US" sz="1800">
                <a:latin typeface="MASSILIA VF"/>
              </a:rPr>
              <a:t>​</a:t>
            </a:r>
          </a:p>
          <a:p>
            <a:pPr fontAlgn="base"/>
            <a:r>
              <a:rPr lang="en-US" sz="1800">
                <a:latin typeface="MASSILIA VF"/>
              </a:rPr>
              <a:t>Oracy: work collaboratively in a team - to make posters on the strength of the Great Powers.</a:t>
            </a:r>
          </a:p>
          <a:p>
            <a:pPr fontAlgn="base"/>
            <a:r>
              <a:rPr lang="en-US" sz="1800">
                <a:latin typeface="MASSILIA VF"/>
              </a:rPr>
              <a:t>Writing : Explanation and extended writing </a:t>
            </a:r>
            <a:r>
              <a:rPr lang="en-US" sz="1800" err="1">
                <a:latin typeface="MASSILIA VF"/>
              </a:rPr>
              <a:t>analysing</a:t>
            </a:r>
            <a:r>
              <a:rPr lang="en-US" sz="1800">
                <a:latin typeface="MASSILIA VF"/>
              </a:rPr>
              <a:t> the MAIN </a:t>
            </a:r>
            <a:r>
              <a:rPr lang="en-US" sz="1800" err="1">
                <a:latin typeface="MASSILIA VF"/>
              </a:rPr>
              <a:t>casues</a:t>
            </a:r>
            <a:r>
              <a:rPr lang="en-US" sz="1800">
                <a:latin typeface="MASSILIA VF"/>
              </a:rPr>
              <a:t> of WW1 and making a judgement.</a:t>
            </a:r>
          </a:p>
          <a:p>
            <a:pPr marL="171450" indent="-171450">
              <a:buFont typeface="Arial" panose="020B0604020202020204" pitchFamily="34" charset="0"/>
              <a:buChar char="•"/>
            </a:pPr>
            <a:endParaRPr lang="en-US" sz="90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a:normAutofit/>
          </a:bodyPr>
          <a:lstStyle/>
          <a:p>
            <a:r>
              <a:rPr lang="en-US"/>
              <a:t>Evaluate, empire, Industrial, continents, militarism, alliances, imperialism, nationalism, assassination.</a:t>
            </a:r>
            <a:endParaRPr lang="en-US" sz="90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200">
                <a:latin typeface="MASSILIA VF"/>
              </a:rPr>
              <a:t>Links with MFL and France.</a:t>
            </a:r>
          </a:p>
          <a:p>
            <a:r>
              <a:rPr lang="en-US" sz="1200">
                <a:latin typeface="MASSILIA VF"/>
              </a:rPr>
              <a:t>Links with English and R.S - PEEL</a:t>
            </a:r>
            <a:endParaRPr lang="en-US" sz="120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cp:revision>
  <dcterms:created xsi:type="dcterms:W3CDTF">2024-02-26T09:08:58Z</dcterms:created>
  <dcterms:modified xsi:type="dcterms:W3CDTF">2024-07-01T09:02:49Z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