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8" r:id="rId7"/>
    <p:sldId id="281" r:id="rId8"/>
    <p:sldId id="280" r:id="rId9"/>
    <p:sldId id="278" r:id="rId10"/>
    <p:sldId id="279" r:id="rId11"/>
    <p:sldId id="282" r:id="rId12"/>
    <p:sldId id="284"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93A9"/>
    <a:srgbClr val="006758"/>
    <a:srgbClr val="ECECEC"/>
    <a:srgbClr val="6EAF82"/>
    <a:srgbClr val="ED5A3E"/>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1BAF8B-D523-1830-B40F-BFB413992A6E}" v="552" dt="2024-07-01T09:29:25.94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632"/>
    <p:restoredTop sz="95728"/>
  </p:normalViewPr>
  <p:slideViewPr>
    <p:cSldViewPr snapToGrid="0">
      <p:cViewPr varScale="1">
        <p:scale>
          <a:sx n="88" d="100"/>
          <a:sy n="88" d="100"/>
        </p:scale>
        <p:origin x="513" y="6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wyn Moller" userId="S::carwyn.moller@connahsquayhs.org.uk::6f00aff6-d581-4e2e-9048-f9f04f469276" providerId="AD" clId="Web-{A07E98BA-981D-2445-FC12-4796F188692A}"/>
    <pc:docChg chg="modSld">
      <pc:chgData name="Carwyn Moller" userId="S::carwyn.moller@connahsquayhs.org.uk::6f00aff6-d581-4e2e-9048-f9f04f469276" providerId="AD" clId="Web-{A07E98BA-981D-2445-FC12-4796F188692A}" dt="2024-06-19T14:48:17.890" v="5" actId="20577"/>
      <pc:docMkLst>
        <pc:docMk/>
      </pc:docMkLst>
      <pc:sldChg chg="modSp">
        <pc:chgData name="Carwyn Moller" userId="S::carwyn.moller@connahsquayhs.org.uk::6f00aff6-d581-4e2e-9048-f9f04f469276" providerId="AD" clId="Web-{A07E98BA-981D-2445-FC12-4796F188692A}" dt="2024-06-19T14:48:17.890" v="5" actId="20577"/>
        <pc:sldMkLst>
          <pc:docMk/>
          <pc:sldMk cId="2784821086" sldId="288"/>
        </pc:sldMkLst>
        <pc:spChg chg="mod">
          <ac:chgData name="Carwyn Moller" userId="S::carwyn.moller@connahsquayhs.org.uk::6f00aff6-d581-4e2e-9048-f9f04f469276" providerId="AD" clId="Web-{A07E98BA-981D-2445-FC12-4796F188692A}" dt="2024-06-19T14:48:11.781" v="0" actId="20577"/>
          <ac:spMkLst>
            <pc:docMk/>
            <pc:sldMk cId="2784821086" sldId="288"/>
            <ac:spMk id="2" creationId="{00000000-0000-0000-0000-000000000000}"/>
          </ac:spMkLst>
        </pc:spChg>
        <pc:spChg chg="mod">
          <ac:chgData name="Carwyn Moller" userId="S::carwyn.moller@connahsquayhs.org.uk::6f00aff6-d581-4e2e-9048-f9f04f469276" providerId="AD" clId="Web-{A07E98BA-981D-2445-FC12-4796F188692A}" dt="2024-06-19T14:48:17.890" v="5" actId="20577"/>
          <ac:spMkLst>
            <pc:docMk/>
            <pc:sldMk cId="2784821086" sldId="288"/>
            <ac:spMk id="4" creationId="{00000000-0000-0000-0000-000000000000}"/>
          </ac:spMkLst>
        </pc:spChg>
      </pc:sldChg>
    </pc:docChg>
  </pc:docChgLst>
  <pc:docChgLst>
    <pc:chgData name="Carwyn Moller" userId="S::carwyn.moller@connahsquayhs.org.uk::6f00aff6-d581-4e2e-9048-f9f04f469276" providerId="AD" clId="Web-{081BAF8B-D523-1830-B40F-BFB413992A6E}"/>
    <pc:docChg chg="modSld">
      <pc:chgData name="Carwyn Moller" userId="S::carwyn.moller@connahsquayhs.org.uk::6f00aff6-d581-4e2e-9048-f9f04f469276" providerId="AD" clId="Web-{081BAF8B-D523-1830-B40F-BFB413992A6E}" dt="2024-07-01T09:29:25.942" v="567" actId="20577"/>
      <pc:docMkLst>
        <pc:docMk/>
      </pc:docMkLst>
      <pc:sldChg chg="modSp">
        <pc:chgData name="Carwyn Moller" userId="S::carwyn.moller@connahsquayhs.org.uk::6f00aff6-d581-4e2e-9048-f9f04f469276" providerId="AD" clId="Web-{081BAF8B-D523-1830-B40F-BFB413992A6E}" dt="2024-07-01T08:57:12.330" v="150" actId="20577"/>
        <pc:sldMkLst>
          <pc:docMk/>
          <pc:sldMk cId="1981651252" sldId="278"/>
        </pc:sldMkLst>
        <pc:spChg chg="mod">
          <ac:chgData name="Carwyn Moller" userId="S::carwyn.moller@connahsquayhs.org.uk::6f00aff6-d581-4e2e-9048-f9f04f469276" providerId="AD" clId="Web-{081BAF8B-D523-1830-B40F-BFB413992A6E}" dt="2024-07-01T08:41:16.430" v="18" actId="20577"/>
          <ac:spMkLst>
            <pc:docMk/>
            <pc:sldMk cId="1981651252" sldId="278"/>
            <ac:spMk id="2" creationId="{B77F1C2E-7359-4E67-E2F1-060331D23AB7}"/>
          </ac:spMkLst>
        </pc:spChg>
        <pc:spChg chg="mod">
          <ac:chgData name="Carwyn Moller" userId="S::carwyn.moller@connahsquayhs.org.uk::6f00aff6-d581-4e2e-9048-f9f04f469276" providerId="AD" clId="Web-{081BAF8B-D523-1830-B40F-BFB413992A6E}" dt="2024-07-01T08:48:03.329" v="100" actId="20577"/>
          <ac:spMkLst>
            <pc:docMk/>
            <pc:sldMk cId="1981651252" sldId="278"/>
            <ac:spMk id="4" creationId="{DF4B6647-26ED-AE4F-C7C6-F118FCC94D72}"/>
          </ac:spMkLst>
        </pc:spChg>
        <pc:spChg chg="mod">
          <ac:chgData name="Carwyn Moller" userId="S::carwyn.moller@connahsquayhs.org.uk::6f00aff6-d581-4e2e-9048-f9f04f469276" providerId="AD" clId="Web-{081BAF8B-D523-1830-B40F-BFB413992A6E}" dt="2024-07-01T08:40:52.960" v="13" actId="20577"/>
          <ac:spMkLst>
            <pc:docMk/>
            <pc:sldMk cId="1981651252" sldId="278"/>
            <ac:spMk id="7" creationId="{2E5624FB-155B-4395-46B6-A4D8F5D58C9A}"/>
          </ac:spMkLst>
        </pc:spChg>
        <pc:spChg chg="mod">
          <ac:chgData name="Carwyn Moller" userId="S::carwyn.moller@connahsquayhs.org.uk::6f00aff6-d581-4e2e-9048-f9f04f469276" providerId="AD" clId="Web-{081BAF8B-D523-1830-B40F-BFB413992A6E}" dt="2024-07-01T08:57:12.330" v="150" actId="20577"/>
          <ac:spMkLst>
            <pc:docMk/>
            <pc:sldMk cId="1981651252" sldId="278"/>
            <ac:spMk id="8" creationId="{D9F63377-DD1C-4BBD-5D28-6BF14622536D}"/>
          </ac:spMkLst>
        </pc:spChg>
      </pc:sldChg>
      <pc:sldChg chg="modSp">
        <pc:chgData name="Carwyn Moller" userId="S::carwyn.moller@connahsquayhs.org.uk::6f00aff6-d581-4e2e-9048-f9f04f469276" providerId="AD" clId="Web-{081BAF8B-D523-1830-B40F-BFB413992A6E}" dt="2024-07-01T09:01:13.484" v="226" actId="20577"/>
        <pc:sldMkLst>
          <pc:docMk/>
          <pc:sldMk cId="2744657230" sldId="279"/>
        </pc:sldMkLst>
        <pc:spChg chg="mod">
          <ac:chgData name="Carwyn Moller" userId="S::carwyn.moller@connahsquayhs.org.uk::6f00aff6-d581-4e2e-9048-f9f04f469276" providerId="AD" clId="Web-{081BAF8B-D523-1830-B40F-BFB413992A6E}" dt="2024-07-01T08:57:41.019" v="152" actId="20577"/>
          <ac:spMkLst>
            <pc:docMk/>
            <pc:sldMk cId="2744657230" sldId="279"/>
            <ac:spMk id="2" creationId="{C65EE8F8-148F-B99E-40FA-43CE497387F7}"/>
          </ac:spMkLst>
        </pc:spChg>
        <pc:spChg chg="mod">
          <ac:chgData name="Carwyn Moller" userId="S::carwyn.moller@connahsquayhs.org.uk::6f00aff6-d581-4e2e-9048-f9f04f469276" providerId="AD" clId="Web-{081BAF8B-D523-1830-B40F-BFB413992A6E}" dt="2024-07-01T08:57:50.957" v="154" actId="20577"/>
          <ac:spMkLst>
            <pc:docMk/>
            <pc:sldMk cId="2744657230" sldId="279"/>
            <ac:spMk id="4" creationId="{74C831F6-864D-BABA-AF92-E2DAAB3A976C}"/>
          </ac:spMkLst>
        </pc:spChg>
        <pc:spChg chg="mod">
          <ac:chgData name="Carwyn Moller" userId="S::carwyn.moller@connahsquayhs.org.uk::6f00aff6-d581-4e2e-9048-f9f04f469276" providerId="AD" clId="Web-{081BAF8B-D523-1830-B40F-BFB413992A6E}" dt="2024-07-01T08:58:01.333" v="156" actId="20577"/>
          <ac:spMkLst>
            <pc:docMk/>
            <pc:sldMk cId="2744657230" sldId="279"/>
            <ac:spMk id="6" creationId="{BBFAC2B0-088A-A742-E984-08816EB2A534}"/>
          </ac:spMkLst>
        </pc:spChg>
        <pc:spChg chg="mod">
          <ac:chgData name="Carwyn Moller" userId="S::carwyn.moller@connahsquayhs.org.uk::6f00aff6-d581-4e2e-9048-f9f04f469276" providerId="AD" clId="Web-{081BAF8B-D523-1830-B40F-BFB413992A6E}" dt="2024-07-01T09:00:31.388" v="222" actId="20577"/>
          <ac:spMkLst>
            <pc:docMk/>
            <pc:sldMk cId="2744657230" sldId="279"/>
            <ac:spMk id="9" creationId="{FAC0EE1F-6170-8836-2429-E17EDAC6A750}"/>
          </ac:spMkLst>
        </pc:spChg>
        <pc:spChg chg="mod">
          <ac:chgData name="Carwyn Moller" userId="S::carwyn.moller@connahsquayhs.org.uk::6f00aff6-d581-4e2e-9048-f9f04f469276" providerId="AD" clId="Web-{081BAF8B-D523-1830-B40F-BFB413992A6E}" dt="2024-07-01T09:01:13.484" v="226" actId="20577"/>
          <ac:spMkLst>
            <pc:docMk/>
            <pc:sldMk cId="2744657230" sldId="279"/>
            <ac:spMk id="11" creationId="{BE434E36-C7AA-5216-328F-AB4594226D84}"/>
          </ac:spMkLst>
        </pc:spChg>
      </pc:sldChg>
      <pc:sldChg chg="modSp">
        <pc:chgData name="Carwyn Moller" userId="S::carwyn.moller@connahsquayhs.org.uk::6f00aff6-d581-4e2e-9048-f9f04f469276" providerId="AD" clId="Web-{081BAF8B-D523-1830-B40F-BFB413992A6E}" dt="2024-07-01T08:41:00.085" v="15" actId="20577"/>
        <pc:sldMkLst>
          <pc:docMk/>
          <pc:sldMk cId="2458432041" sldId="280"/>
        </pc:sldMkLst>
        <pc:spChg chg="mod">
          <ac:chgData name="Carwyn Moller" userId="S::carwyn.moller@connahsquayhs.org.uk::6f00aff6-d581-4e2e-9048-f9f04f469276" providerId="AD" clId="Web-{081BAF8B-D523-1830-B40F-BFB413992A6E}" dt="2024-07-01T08:39:51.550" v="4" actId="20577"/>
          <ac:spMkLst>
            <pc:docMk/>
            <pc:sldMk cId="2458432041" sldId="280"/>
            <ac:spMk id="2" creationId="{92C753A5-51E1-7A44-E9A0-95DE87F723AA}"/>
          </ac:spMkLst>
        </pc:spChg>
        <pc:spChg chg="mod">
          <ac:chgData name="Carwyn Moller" userId="S::carwyn.moller@connahsquayhs.org.uk::6f00aff6-d581-4e2e-9048-f9f04f469276" providerId="AD" clId="Web-{081BAF8B-D523-1830-B40F-BFB413992A6E}" dt="2024-07-01T08:40:06.066" v="7" actId="20577"/>
          <ac:spMkLst>
            <pc:docMk/>
            <pc:sldMk cId="2458432041" sldId="280"/>
            <ac:spMk id="6" creationId="{25C07CEA-84F6-8C26-6F95-D4919D0C9E00}"/>
          </ac:spMkLst>
        </pc:spChg>
        <pc:spChg chg="mod">
          <ac:chgData name="Carwyn Moller" userId="S::carwyn.moller@connahsquayhs.org.uk::6f00aff6-d581-4e2e-9048-f9f04f469276" providerId="AD" clId="Web-{081BAF8B-D523-1830-B40F-BFB413992A6E}" dt="2024-07-01T08:41:00.085" v="15" actId="20577"/>
          <ac:spMkLst>
            <pc:docMk/>
            <pc:sldMk cId="2458432041" sldId="280"/>
            <ac:spMk id="8" creationId="{97EB6683-88F8-01FA-20AA-E88062DEF1CC}"/>
          </ac:spMkLst>
        </pc:spChg>
      </pc:sldChg>
      <pc:sldChg chg="modSp">
        <pc:chgData name="Carwyn Moller" userId="S::carwyn.moller@connahsquayhs.org.uk::6f00aff6-d581-4e2e-9048-f9f04f469276" providerId="AD" clId="Web-{081BAF8B-D523-1830-B40F-BFB413992A6E}" dt="2024-07-01T09:02:02.347" v="234" actId="20577"/>
        <pc:sldMkLst>
          <pc:docMk/>
          <pc:sldMk cId="3785915959" sldId="282"/>
        </pc:sldMkLst>
        <pc:spChg chg="mod">
          <ac:chgData name="Carwyn Moller" userId="S::carwyn.moller@connahsquayhs.org.uk::6f00aff6-d581-4e2e-9048-f9f04f469276" providerId="AD" clId="Web-{081BAF8B-D523-1830-B40F-BFB413992A6E}" dt="2024-07-01T09:01:36.189" v="228" actId="20577"/>
          <ac:spMkLst>
            <pc:docMk/>
            <pc:sldMk cId="3785915959" sldId="282"/>
            <ac:spMk id="2" creationId="{FF1F1BCE-76F1-3B00-C414-643188F0671E}"/>
          </ac:spMkLst>
        </pc:spChg>
        <pc:spChg chg="mod">
          <ac:chgData name="Carwyn Moller" userId="S::carwyn.moller@connahsquayhs.org.uk::6f00aff6-d581-4e2e-9048-f9f04f469276" providerId="AD" clId="Web-{081BAF8B-D523-1830-B40F-BFB413992A6E}" dt="2024-07-01T09:01:57.159" v="231" actId="20577"/>
          <ac:spMkLst>
            <pc:docMk/>
            <pc:sldMk cId="3785915959" sldId="282"/>
            <ac:spMk id="4" creationId="{F5F439B9-3B25-1165-7EFF-B0C4845E1093}"/>
          </ac:spMkLst>
        </pc:spChg>
        <pc:spChg chg="mod">
          <ac:chgData name="Carwyn Moller" userId="S::carwyn.moller@connahsquayhs.org.uk::6f00aff6-d581-4e2e-9048-f9f04f469276" providerId="AD" clId="Web-{081BAF8B-D523-1830-B40F-BFB413992A6E}" dt="2024-07-01T09:02:02.347" v="234" actId="20577"/>
          <ac:spMkLst>
            <pc:docMk/>
            <pc:sldMk cId="3785915959" sldId="282"/>
            <ac:spMk id="6" creationId="{D4E2F972-71C4-0D1E-4E4D-CE4124B29869}"/>
          </ac:spMkLst>
        </pc:spChg>
      </pc:sldChg>
      <pc:sldChg chg="modSp">
        <pc:chgData name="Carwyn Moller" userId="S::carwyn.moller@connahsquayhs.org.uk::6f00aff6-d581-4e2e-9048-f9f04f469276" providerId="AD" clId="Web-{081BAF8B-D523-1830-B40F-BFB413992A6E}" dt="2024-07-01T09:29:25.942" v="567" actId="20577"/>
        <pc:sldMkLst>
          <pc:docMk/>
          <pc:sldMk cId="632769890" sldId="284"/>
        </pc:sldMkLst>
        <pc:spChg chg="mod">
          <ac:chgData name="Carwyn Moller" userId="S::carwyn.moller@connahsquayhs.org.uk::6f00aff6-d581-4e2e-9048-f9f04f469276" providerId="AD" clId="Web-{081BAF8B-D523-1830-B40F-BFB413992A6E}" dt="2024-07-01T09:19:58.159" v="417" actId="20577"/>
          <ac:spMkLst>
            <pc:docMk/>
            <pc:sldMk cId="632769890" sldId="284"/>
            <ac:spMk id="2" creationId="{7E6C883F-1227-F311-38A5-B4E17D09B7AB}"/>
          </ac:spMkLst>
        </pc:spChg>
        <pc:spChg chg="mod">
          <ac:chgData name="Carwyn Moller" userId="S::carwyn.moller@connahsquayhs.org.uk::6f00aff6-d581-4e2e-9048-f9f04f469276" providerId="AD" clId="Web-{081BAF8B-D523-1830-B40F-BFB413992A6E}" dt="2024-07-01T09:04:05.135" v="241" actId="1076"/>
          <ac:spMkLst>
            <pc:docMk/>
            <pc:sldMk cId="632769890" sldId="284"/>
            <ac:spMk id="3" creationId="{CC3244B6-E92F-B404-9AC4-5DA0BA144407}"/>
          </ac:spMkLst>
        </pc:spChg>
        <pc:spChg chg="mod">
          <ac:chgData name="Carwyn Moller" userId="S::carwyn.moller@connahsquayhs.org.uk::6f00aff6-d581-4e2e-9048-f9f04f469276" providerId="AD" clId="Web-{081BAF8B-D523-1830-B40F-BFB413992A6E}" dt="2024-07-01T09:23:17.093" v="433" actId="20577"/>
          <ac:spMkLst>
            <pc:docMk/>
            <pc:sldMk cId="632769890" sldId="284"/>
            <ac:spMk id="4" creationId="{235860F6-C416-1E2E-120E-314D539F4A7E}"/>
          </ac:spMkLst>
        </pc:spChg>
        <pc:spChg chg="mod">
          <ac:chgData name="Carwyn Moller" userId="S::carwyn.moller@connahsquayhs.org.uk::6f00aff6-d581-4e2e-9048-f9f04f469276" providerId="AD" clId="Web-{081BAF8B-D523-1830-B40F-BFB413992A6E}" dt="2024-07-01T09:03:57.025" v="239" actId="1076"/>
          <ac:spMkLst>
            <pc:docMk/>
            <pc:sldMk cId="632769890" sldId="284"/>
            <ac:spMk id="6" creationId="{560AD94C-42F5-B494-900B-09F8A0410E89}"/>
          </ac:spMkLst>
        </pc:spChg>
        <pc:spChg chg="mod">
          <ac:chgData name="Carwyn Moller" userId="S::carwyn.moller@connahsquayhs.org.uk::6f00aff6-d581-4e2e-9048-f9f04f469276" providerId="AD" clId="Web-{081BAF8B-D523-1830-B40F-BFB413992A6E}" dt="2024-07-01T09:17:17.009" v="360" actId="20577"/>
          <ac:spMkLst>
            <pc:docMk/>
            <pc:sldMk cId="632769890" sldId="284"/>
            <ac:spMk id="9" creationId="{E5C5155A-67AA-9F8F-5734-B567AC294D97}"/>
          </ac:spMkLst>
        </pc:spChg>
        <pc:spChg chg="mod">
          <ac:chgData name="Carwyn Moller" userId="S::carwyn.moller@connahsquayhs.org.uk::6f00aff6-d581-4e2e-9048-f9f04f469276" providerId="AD" clId="Web-{081BAF8B-D523-1830-B40F-BFB413992A6E}" dt="2024-07-01T09:25:50.758" v="444" actId="20577"/>
          <ac:spMkLst>
            <pc:docMk/>
            <pc:sldMk cId="632769890" sldId="284"/>
            <ac:spMk id="10" creationId="{59B49D29-3501-5F1D-BF03-49B083B72B1A}"/>
          </ac:spMkLst>
        </pc:spChg>
        <pc:spChg chg="mod">
          <ac:chgData name="Carwyn Moller" userId="S::carwyn.moller@connahsquayhs.org.uk::6f00aff6-d581-4e2e-9048-f9f04f469276" providerId="AD" clId="Web-{081BAF8B-D523-1830-B40F-BFB413992A6E}" dt="2024-07-01T09:29:25.942" v="567" actId="20577"/>
          <ac:spMkLst>
            <pc:docMk/>
            <pc:sldMk cId="632769890" sldId="284"/>
            <ac:spMk id="11" creationId="{73CA8E55-50A9-4198-412B-A239F349004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s://hwb.gov.wales/curriculum-for-wales/humanities/statements-of-what-matters/" TargetMode="Externa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t>9</a:t>
            </a:r>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r>
              <a:rPr lang="en-GB" dirty="0">
                <a:latin typeface="MASSILIA VF"/>
              </a:rPr>
              <a:t>Cold War</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3A93A9"/>
                </a:solidFill>
              </a:rPr>
              <a:t>Curriculum for Wales Scheme of Learning:</a:t>
            </a:r>
            <a:br>
              <a:rPr lang="en-US" dirty="0">
                <a:solidFill>
                  <a:srgbClr val="3A93A9"/>
                </a:solidFill>
              </a:rPr>
            </a:br>
            <a:r>
              <a:rPr lang="en-US" dirty="0">
                <a:solidFill>
                  <a:srgbClr val="3A93A9"/>
                </a:solidFill>
              </a:rPr>
              <a:t>Humanities</a:t>
            </a:r>
          </a:p>
        </p:txBody>
      </p:sp>
      <p:pic>
        <p:nvPicPr>
          <p:cNvPr id="9" name="Picture 8" descr="A white line drawing of a globe&#10;&#10;Description automatically generated">
            <a:extLst>
              <a:ext uri="{FF2B5EF4-FFF2-40B4-BE49-F238E27FC236}">
                <a16:creationId xmlns:a16="http://schemas.microsoft.com/office/drawing/2014/main" id="{3D68A695-E621-5DC9-0A88-738A3DB803B7}"/>
              </a:ext>
            </a:extLst>
          </p:cNvPr>
          <p:cNvPicPr>
            <a:picLocks noChangeAspect="1"/>
          </p:cNvPicPr>
          <p:nvPr/>
        </p:nvPicPr>
        <p:blipFill>
          <a:blip r:embed="rId2"/>
          <a:stretch>
            <a:fillRect/>
          </a:stretch>
        </p:blipFill>
        <p:spPr>
          <a:xfrm>
            <a:off x="7815433" y="-134127"/>
            <a:ext cx="2474192" cy="2474192"/>
          </a:xfrm>
          <a:prstGeom prst="rect">
            <a:avLst/>
          </a:prstGeom>
        </p:spPr>
      </p:pic>
      <p:pic>
        <p:nvPicPr>
          <p:cNvPr id="11" name="Picture 10" descr="A white line art of a helmet and shield&#10;&#10;Description automatically generated">
            <a:extLst>
              <a:ext uri="{FF2B5EF4-FFF2-40B4-BE49-F238E27FC236}">
                <a16:creationId xmlns:a16="http://schemas.microsoft.com/office/drawing/2014/main" id="{E08DBC07-81AC-E00F-D5DE-4377ECC6D2BC}"/>
              </a:ext>
            </a:extLst>
          </p:cNvPr>
          <p:cNvPicPr>
            <a:picLocks noChangeAspect="1"/>
          </p:cNvPicPr>
          <p:nvPr/>
        </p:nvPicPr>
        <p:blipFill>
          <a:blip r:embed="rId3"/>
          <a:stretch>
            <a:fillRect/>
          </a:stretch>
        </p:blipFill>
        <p:spPr>
          <a:xfrm>
            <a:off x="5602154" y="-134551"/>
            <a:ext cx="2500879" cy="2501007"/>
          </a:xfrm>
          <a:prstGeom prst="rect">
            <a:avLst/>
          </a:prstGeom>
        </p:spPr>
      </p:pic>
      <p:pic>
        <p:nvPicPr>
          <p:cNvPr id="7" name="Picture 6" descr="A white outline of a book with symbols on it&#10;&#10;Description automatically generated">
            <a:extLst>
              <a:ext uri="{FF2B5EF4-FFF2-40B4-BE49-F238E27FC236}">
                <a16:creationId xmlns:a16="http://schemas.microsoft.com/office/drawing/2014/main" id="{45BD3D2E-3E88-24BA-01F1-CEF98DF09E5B}"/>
              </a:ext>
            </a:extLst>
          </p:cNvPr>
          <p:cNvPicPr>
            <a:picLocks noChangeAspect="1"/>
          </p:cNvPicPr>
          <p:nvPr/>
        </p:nvPicPr>
        <p:blipFill>
          <a:blip r:embed="rId4"/>
          <a:stretch>
            <a:fillRect/>
          </a:stretch>
        </p:blipFill>
        <p:spPr>
          <a:xfrm>
            <a:off x="7816690" y="1863073"/>
            <a:ext cx="2075774" cy="2066925"/>
          </a:xfrm>
          <a:prstGeom prst="rect">
            <a:avLst/>
          </a:prstGeom>
        </p:spPr>
      </p:pic>
    </p:spTree>
    <p:extLst>
      <p:ext uri="{BB962C8B-B14F-4D97-AF65-F5344CB8AC3E}">
        <p14:creationId xmlns:p14="http://schemas.microsoft.com/office/powerpoint/2010/main" val="2784821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dirty="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dirty="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lnSpcReduction="10000"/>
          </a:bodyPr>
          <a:lstStyle/>
          <a:p>
            <a:endParaRPr lang="en-US" sz="900" dirty="0"/>
          </a:p>
          <a:p>
            <a:r>
              <a:rPr lang="en-US" sz="1200" b="1" dirty="0">
                <a:solidFill>
                  <a:srgbClr val="000000"/>
                </a:solidFill>
                <a:latin typeface="Segoe UI"/>
                <a:cs typeface="Segoe UI"/>
                <a:hlinkClick r:id="rId2"/>
              </a:rPr>
              <a:t>What matters statement 1: Enquiry, exploration and investigation inspire curiosity about the world, its past, present and future.</a:t>
            </a:r>
            <a:r>
              <a:rPr lang="en-US" sz="1200" b="1" dirty="0">
                <a:latin typeface="Segoe UI"/>
                <a:cs typeface="Segoe UI"/>
              </a:rPr>
              <a:t> </a:t>
            </a:r>
            <a:endParaRPr lang="en-US" sz="1200" dirty="0">
              <a:solidFill>
                <a:srgbClr val="000000"/>
              </a:solidFill>
              <a:latin typeface="Segoe UI"/>
              <a:cs typeface="Segoe UI"/>
            </a:endParaRPr>
          </a:p>
          <a:p>
            <a:r>
              <a:rPr lang="en-US" sz="1200" dirty="0">
                <a:latin typeface="Segoe UI"/>
                <a:cs typeface="Segoe UI"/>
              </a:rPr>
              <a:t>The learners’ journey through this Area will encourage enquiry and discovery, as they are challenged to be curious and to question, to think critically and to reflect upon evidence. An enquiring mind stimulates new and creative thinking, through which learners can gain a deeper understanding of the concepts underpinning humanities, and their application in local, national and global contexts. Such thinking can help learners to understand human experiences and the natural world better.</a:t>
            </a:r>
            <a:endParaRPr lang="en-US" sz="1200" dirty="0">
              <a:solidFill>
                <a:srgbClr val="000000"/>
              </a:solidFill>
              <a:latin typeface="Segoe UI"/>
              <a:cs typeface="Segoe UI"/>
            </a:endParaRPr>
          </a:p>
          <a:p>
            <a:endParaRPr lang="en-US" sz="1200" dirty="0">
              <a:latin typeface="Segoe UI"/>
              <a:cs typeface="Segoe UI"/>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endParaRPr lang="en-US" sz="1400"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endParaRPr lang="en-US" sz="1400"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lnSpcReduction="10000"/>
          </a:bodyPr>
          <a:lstStyle/>
          <a:p>
            <a:endParaRPr lang="en-US" sz="900" dirty="0"/>
          </a:p>
          <a:p>
            <a:r>
              <a:rPr lang="en-US" sz="1300" b="1" dirty="0">
                <a:solidFill>
                  <a:srgbClr val="000000"/>
                </a:solidFill>
                <a:latin typeface="Segoe UI"/>
                <a:cs typeface="Segoe UI"/>
                <a:hlinkClick r:id="rId2"/>
              </a:rPr>
              <a:t>What matters statement 4: Human societies are complex and diverse, and shaped by human actions and beliefs.</a:t>
            </a:r>
            <a:r>
              <a:rPr lang="en-US" sz="1300" dirty="0">
                <a:latin typeface="Segoe UI"/>
                <a:cs typeface="Segoe UI"/>
              </a:rPr>
              <a:t> </a:t>
            </a:r>
            <a:endParaRPr lang="en-US" sz="1300" dirty="0">
              <a:solidFill>
                <a:srgbClr val="000000"/>
              </a:solidFill>
              <a:latin typeface="Segoe UI"/>
              <a:cs typeface="Segoe UI"/>
            </a:endParaRPr>
          </a:p>
          <a:p>
            <a:r>
              <a:rPr lang="en-US" sz="1300" dirty="0">
                <a:latin typeface="Segoe UI"/>
                <a:cs typeface="Segoe UI"/>
              </a:rPr>
              <a:t>An appreciation of identity, heritage and </a:t>
            </a:r>
            <a:r>
              <a:rPr lang="en-US" sz="1300" dirty="0" err="1">
                <a:latin typeface="Segoe UI"/>
                <a:cs typeface="Segoe UI"/>
              </a:rPr>
              <a:t>cynefin</a:t>
            </a:r>
            <a:r>
              <a:rPr lang="en-US" sz="1300" dirty="0">
                <a:latin typeface="Segoe UI"/>
                <a:cs typeface="Segoe UI"/>
              </a:rPr>
              <a:t> can influence learners emotionally and spiritually, and help build their sense of self and of belonging. Through an understanding of themselves, learners develop their own identity and an awareness of how they, as individuals, can shape the communities in which they live. Consequently, learners will come to </a:t>
            </a:r>
            <a:r>
              <a:rPr lang="en-US" sz="1300" dirty="0" err="1">
                <a:latin typeface="Segoe UI"/>
                <a:cs typeface="Segoe UI"/>
              </a:rPr>
              <a:t>realise</a:t>
            </a:r>
            <a:r>
              <a:rPr lang="en-US" sz="1300" dirty="0">
                <a:latin typeface="Segoe UI"/>
                <a:cs typeface="Segoe UI"/>
              </a:rPr>
              <a:t> that the choices we all make, individually and collectively, can have major impacts on society.</a:t>
            </a:r>
            <a:endParaRPr lang="en-US"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lIns="180000" tIns="180000" rIns="180000" bIns="180000" anchor="t">
            <a:normAutofit/>
          </a:bodyPr>
          <a:lstStyle/>
          <a:p>
            <a:endParaRPr lang="en-US" sz="900" dirty="0"/>
          </a:p>
          <a:p>
            <a:endParaRPr lang="en-US" dirty="0">
              <a:latin typeface="Segoe UI"/>
              <a:cs typeface="Segoe UI"/>
            </a:endParaRPr>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fontScale="92500" lnSpcReduction="10000"/>
          </a:bodyPr>
          <a:lstStyle/>
          <a:p>
            <a:r>
              <a:rPr lang="en-US" sz="1200" b="1" dirty="0">
                <a:latin typeface="Segoe UI"/>
                <a:cs typeface="Segoe UI"/>
              </a:rPr>
              <a:t>Personal effectiveness</a:t>
            </a:r>
            <a:r>
              <a:rPr lang="en-US" sz="1200" dirty="0">
                <a:latin typeface="Segoe UI"/>
                <a:cs typeface="Segoe UI"/>
              </a:rPr>
              <a:t> Encouraging teamwork and being a reliable contributor by </a:t>
            </a:r>
            <a:r>
              <a:rPr lang="en-US" sz="1200" dirty="0" err="1">
                <a:latin typeface="Segoe UI"/>
                <a:cs typeface="Segoe UI"/>
              </a:rPr>
              <a:t>organising</a:t>
            </a:r>
            <a:r>
              <a:rPr lang="en-US" sz="1200" dirty="0">
                <a:latin typeface="Segoe UI"/>
                <a:cs typeface="Segoe UI"/>
              </a:rPr>
              <a:t> and carrying out enquiries. </a:t>
            </a:r>
            <a:endParaRPr lang="en-US" sz="1200" dirty="0">
              <a:solidFill>
                <a:srgbClr val="000000"/>
              </a:solidFill>
              <a:latin typeface="Segoe UI"/>
              <a:cs typeface="Segoe UI"/>
            </a:endParaRPr>
          </a:p>
          <a:p>
            <a:r>
              <a:rPr lang="en-US" sz="1200" dirty="0">
                <a:latin typeface="Segoe UI"/>
                <a:cs typeface="Segoe UI"/>
              </a:rPr>
              <a:t>Evaluating, justifying and expressing considered responses in a variety of ways </a:t>
            </a:r>
            <a:endParaRPr lang="en-US" sz="1200" dirty="0">
              <a:solidFill>
                <a:srgbClr val="000000"/>
              </a:solidFill>
              <a:latin typeface="Segoe UI"/>
              <a:cs typeface="Segoe UI"/>
            </a:endParaRPr>
          </a:p>
          <a:p>
            <a:r>
              <a:rPr lang="en-US" sz="1200" b="1" dirty="0">
                <a:latin typeface="Segoe UI"/>
                <a:cs typeface="Segoe UI"/>
              </a:rPr>
              <a:t>Creativity and innovation</a:t>
            </a:r>
            <a:r>
              <a:rPr lang="en-US" sz="1200" dirty="0">
                <a:latin typeface="Segoe UI"/>
                <a:cs typeface="Segoe UI"/>
              </a:rPr>
              <a:t> Encouraging the presentation of information and findings in creative and innovative ways, and imagining possible futures based on the evidence. </a:t>
            </a:r>
            <a:endParaRPr lang="en-US" sz="1200" dirty="0">
              <a:solidFill>
                <a:srgbClr val="000000"/>
              </a:solidFill>
              <a:latin typeface="Segoe UI"/>
              <a:cs typeface="Segoe UI"/>
            </a:endParaRPr>
          </a:p>
          <a:p>
            <a:r>
              <a:rPr lang="en-US" sz="1200" b="1" dirty="0">
                <a:latin typeface="Segoe UI"/>
                <a:cs typeface="Segoe UI"/>
              </a:rPr>
              <a:t>Planning and </a:t>
            </a:r>
            <a:r>
              <a:rPr lang="en-US" sz="1200" b="1" dirty="0" err="1">
                <a:latin typeface="Segoe UI"/>
                <a:cs typeface="Segoe UI"/>
              </a:rPr>
              <a:t>organising</a:t>
            </a:r>
            <a:r>
              <a:rPr lang="en-US" sz="1200" dirty="0">
                <a:latin typeface="Segoe UI"/>
                <a:cs typeface="Segoe UI"/>
              </a:rPr>
              <a:t> Encouraging the planning and </a:t>
            </a:r>
            <a:r>
              <a:rPr lang="en-US" sz="1200" dirty="0" err="1">
                <a:latin typeface="Segoe UI"/>
                <a:cs typeface="Segoe UI"/>
              </a:rPr>
              <a:t>organising</a:t>
            </a:r>
            <a:r>
              <a:rPr lang="en-US" sz="1200" dirty="0">
                <a:latin typeface="Segoe UI"/>
                <a:cs typeface="Segoe UI"/>
              </a:rPr>
              <a:t> of investigations, setting aims, objectives and success criteria, gathering and </a:t>
            </a:r>
            <a:r>
              <a:rPr lang="en-US" sz="1200" dirty="0" err="1">
                <a:latin typeface="Segoe UI"/>
                <a:cs typeface="Segoe UI"/>
              </a:rPr>
              <a:t>utilising</a:t>
            </a:r>
            <a:r>
              <a:rPr lang="en-US" sz="1200" dirty="0">
                <a:latin typeface="Segoe UI"/>
                <a:cs typeface="Segoe UI"/>
              </a:rPr>
              <a:t> a range of evidence, and reflecting on methods. </a:t>
            </a:r>
            <a:endParaRPr lang="en-US" sz="1200" dirty="0">
              <a:solidFill>
                <a:srgbClr val="000000"/>
              </a:solidFill>
              <a:latin typeface="Segoe UI"/>
              <a:cs typeface="Segoe UI"/>
            </a:endParaRPr>
          </a:p>
          <a:p>
            <a:r>
              <a:rPr lang="en-US" sz="1200" b="1" dirty="0">
                <a:latin typeface="Segoe UI"/>
                <a:cs typeface="Segoe UI"/>
              </a:rPr>
              <a:t>Critical thinking and problem-solving</a:t>
            </a:r>
            <a:r>
              <a:rPr lang="en-US" sz="1200" dirty="0">
                <a:latin typeface="Segoe UI"/>
                <a:cs typeface="Segoe UI"/>
              </a:rPr>
              <a:t> Developing the ability to think analytically and understand the past and present as well as to imagine possible futures.</a:t>
            </a:r>
            <a:endParaRPr lang="en-GB"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a:bodyPr>
          <a:lstStyle/>
          <a:p>
            <a:r>
              <a:rPr lang="en-US" dirty="0">
                <a:latin typeface="Segoe UI"/>
                <a:cs typeface="Segoe UI"/>
              </a:rPr>
              <a:t>Authentic context – links to Airbus and the new nuclear facility opened in 2022.</a:t>
            </a:r>
            <a:endParaRPr lang="en-US" dirty="0">
              <a:solidFill>
                <a:srgbClr val="000000"/>
              </a:solidFill>
              <a:latin typeface="Segoe UI"/>
              <a:cs typeface="Segoe UI"/>
            </a:endParaRPr>
          </a:p>
          <a:p>
            <a:r>
              <a:rPr lang="en-US" dirty="0">
                <a:latin typeface="Segoe UI"/>
                <a:cs typeface="Segoe UI"/>
              </a:rPr>
              <a:t>Link to English and R.S PEEL paragraphs.</a:t>
            </a:r>
          </a:p>
          <a:p>
            <a:r>
              <a:rPr lang="en-US" dirty="0">
                <a:latin typeface="Segoe UI"/>
                <a:cs typeface="Segoe UI"/>
              </a:rPr>
              <a:t>Link to Science and technology in building the Atom bomb.</a:t>
            </a:r>
          </a:p>
          <a:p>
            <a:r>
              <a:rPr lang="en-US" dirty="0">
                <a:latin typeface="Segoe UI"/>
                <a:cs typeface="Segoe UI"/>
              </a:rPr>
              <a:t>Link the Cold War to current situation in Ukraine with Russia and NATO</a:t>
            </a: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fontScale="92500" lnSpcReduction="10000"/>
          </a:bodyPr>
          <a:lstStyle/>
          <a:p>
            <a:r>
              <a:rPr lang="en-GB" sz="900" dirty="0">
                <a:latin typeface="MASSILIA VF"/>
              </a:rPr>
              <a:t>. </a:t>
            </a:r>
            <a:r>
              <a:rPr lang="en-US" sz="1200" b="1" dirty="0">
                <a:latin typeface="Segoe UI"/>
                <a:cs typeface="Segoe UI"/>
              </a:rPr>
              <a:t>Personal effectiveness</a:t>
            </a:r>
            <a:r>
              <a:rPr lang="en-US" sz="1200" dirty="0">
                <a:latin typeface="Segoe UI"/>
                <a:cs typeface="Segoe UI"/>
              </a:rPr>
              <a:t> Encouraging teamwork and being a reliable contributor by </a:t>
            </a:r>
            <a:r>
              <a:rPr lang="en-US" sz="1200" dirty="0" err="1">
                <a:latin typeface="Segoe UI"/>
                <a:cs typeface="Segoe UI"/>
              </a:rPr>
              <a:t>organising</a:t>
            </a:r>
            <a:r>
              <a:rPr lang="en-US" sz="1200" dirty="0">
                <a:latin typeface="Segoe UI"/>
                <a:cs typeface="Segoe UI"/>
              </a:rPr>
              <a:t> and carrying out enquiries. </a:t>
            </a:r>
            <a:endParaRPr lang="en-US" sz="1200" dirty="0">
              <a:solidFill>
                <a:srgbClr val="000000"/>
              </a:solidFill>
              <a:latin typeface="Segoe UI"/>
              <a:cs typeface="Segoe UI"/>
            </a:endParaRPr>
          </a:p>
          <a:p>
            <a:r>
              <a:rPr lang="en-US" sz="1200" dirty="0">
                <a:latin typeface="Segoe UI"/>
                <a:cs typeface="Segoe UI"/>
              </a:rPr>
              <a:t>Evaluating, justifying and expressing considered responses in a variety of ways </a:t>
            </a:r>
            <a:endParaRPr lang="en-US" sz="1200" dirty="0">
              <a:solidFill>
                <a:srgbClr val="000000"/>
              </a:solidFill>
              <a:latin typeface="Segoe UI"/>
              <a:cs typeface="Segoe UI"/>
            </a:endParaRPr>
          </a:p>
          <a:p>
            <a:r>
              <a:rPr lang="en-US" sz="1200" b="1" dirty="0">
                <a:latin typeface="Segoe UI"/>
                <a:cs typeface="Segoe UI"/>
              </a:rPr>
              <a:t>Creativity and innovation</a:t>
            </a:r>
            <a:r>
              <a:rPr lang="en-US" sz="1200" dirty="0">
                <a:latin typeface="Segoe UI"/>
                <a:cs typeface="Segoe UI"/>
              </a:rPr>
              <a:t> Encouraging the presentation of information and findings in creative and innovative ways, and imagining possible futures based on the evidence. </a:t>
            </a:r>
            <a:endParaRPr lang="en-US" sz="1200" dirty="0">
              <a:solidFill>
                <a:srgbClr val="000000"/>
              </a:solidFill>
              <a:latin typeface="Segoe UI"/>
              <a:cs typeface="Segoe UI"/>
            </a:endParaRPr>
          </a:p>
          <a:p>
            <a:r>
              <a:rPr lang="en-US" sz="1200" b="1" dirty="0">
                <a:latin typeface="Segoe UI"/>
                <a:cs typeface="Segoe UI"/>
              </a:rPr>
              <a:t>Planning and </a:t>
            </a:r>
            <a:r>
              <a:rPr lang="en-US" sz="1200" b="1" dirty="0" err="1">
                <a:latin typeface="Segoe UI"/>
                <a:cs typeface="Segoe UI"/>
              </a:rPr>
              <a:t>organising</a:t>
            </a:r>
            <a:r>
              <a:rPr lang="en-US" sz="1200" dirty="0">
                <a:latin typeface="Segoe UI"/>
                <a:cs typeface="Segoe UI"/>
              </a:rPr>
              <a:t> Encouraging the planning and </a:t>
            </a:r>
            <a:r>
              <a:rPr lang="en-US" sz="1200" dirty="0" err="1">
                <a:latin typeface="Segoe UI"/>
                <a:cs typeface="Segoe UI"/>
              </a:rPr>
              <a:t>organising</a:t>
            </a:r>
            <a:r>
              <a:rPr lang="en-US" sz="1200" dirty="0">
                <a:latin typeface="Segoe UI"/>
                <a:cs typeface="Segoe UI"/>
              </a:rPr>
              <a:t> of investigations, setting aims, objectives and success criteria, gathering and </a:t>
            </a:r>
            <a:r>
              <a:rPr lang="en-US" sz="1200" dirty="0" err="1">
                <a:latin typeface="Segoe UI"/>
                <a:cs typeface="Segoe UI"/>
              </a:rPr>
              <a:t>utilising</a:t>
            </a:r>
            <a:r>
              <a:rPr lang="en-US" sz="1200" dirty="0">
                <a:latin typeface="Segoe UI"/>
                <a:cs typeface="Segoe UI"/>
              </a:rPr>
              <a:t> a range of evidence, and reflecting on methods. </a:t>
            </a:r>
            <a:endParaRPr lang="en-US" sz="1200" dirty="0">
              <a:solidFill>
                <a:srgbClr val="000000"/>
              </a:solidFill>
              <a:latin typeface="Segoe UI"/>
              <a:cs typeface="Segoe UI"/>
            </a:endParaRPr>
          </a:p>
          <a:p>
            <a:r>
              <a:rPr lang="en-US" sz="1200" b="1" dirty="0">
                <a:latin typeface="Segoe UI"/>
                <a:cs typeface="Segoe UI"/>
              </a:rPr>
              <a:t>Critical thinking and problem-solving</a:t>
            </a:r>
            <a:r>
              <a:rPr lang="en-US" sz="1200" dirty="0">
                <a:latin typeface="Segoe UI"/>
                <a:cs typeface="Segoe UI"/>
              </a:rPr>
              <a:t> Developing the ability to think analytically and understand the past and present as well as to imagine possible futures.</a:t>
            </a:r>
            <a:endParaRPr lang="en-GB"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lnSpcReduction="10000"/>
          </a:bodyPr>
          <a:lstStyle/>
          <a:p>
            <a:r>
              <a:rPr lang="en-US" sz="1300" dirty="0">
                <a:latin typeface="Segoe UI"/>
                <a:cs typeface="Segoe UI"/>
              </a:rPr>
              <a:t>Promote critical thinking: learners will work collaboratively to debate if it was morally right or wrong to drop the atom bombs on Japan.</a:t>
            </a:r>
          </a:p>
          <a:p>
            <a:r>
              <a:rPr lang="en-US" sz="1300" dirty="0">
                <a:latin typeface="Segoe UI"/>
                <a:cs typeface="Segoe UI"/>
              </a:rPr>
              <a:t>Use A4L to accelerate progress: learners will have the opportunity to engage with the evidence and apply what they have found and present their findings by applying their understanding through extended writing opportunities. </a:t>
            </a:r>
            <a:endParaRPr lang="en-US" sz="1300">
              <a:solidFill>
                <a:srgbClr val="000000"/>
              </a:solidFill>
              <a:latin typeface="Segoe UI"/>
              <a:cs typeface="Segoe UI"/>
            </a:endParaRPr>
          </a:p>
          <a:p>
            <a:r>
              <a:rPr lang="en-US" sz="1300" dirty="0">
                <a:latin typeface="Segoe UI"/>
                <a:cs typeface="Segoe UI"/>
              </a:rPr>
              <a:t>Make connections: learners should be able to make links between other subject areas and draw on knowledge to inform and improve their own work.  </a:t>
            </a:r>
            <a:endParaRPr lang="en-US" sz="1300" dirty="0">
              <a:solidFill>
                <a:srgbClr val="000000"/>
              </a:solidFill>
              <a:latin typeface="Segoe UI"/>
              <a:cs typeface="Segoe UI"/>
            </a:endParaRPr>
          </a:p>
          <a:p>
            <a:r>
              <a:rPr lang="en-US" sz="1300" dirty="0">
                <a:latin typeface="Segoe UI"/>
                <a:cs typeface="Segoe UI"/>
              </a:rPr>
              <a:t>Build on previous knowledge: use their knowledge of WW1 and WW2 to understand concepts like Imperialism and alliances.</a:t>
            </a:r>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dirty="0">
                <a:latin typeface="MASSILIA VF"/>
              </a:rPr>
              <a:t>They will show a greater independence in finding suitable information, making informed predictions and hypotheses, and making judgments including about reliability and utility.</a:t>
            </a:r>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dirty="0">
                <a:latin typeface="MASSILIA VF"/>
              </a:rPr>
              <a:t>Learners increasingly develop the capacity to </a:t>
            </a:r>
            <a:r>
              <a:rPr lang="en-US" dirty="0" err="1">
                <a:latin typeface="MASSILIA VF"/>
              </a:rPr>
              <a:t>organise</a:t>
            </a:r>
            <a:r>
              <a:rPr lang="en-US" dirty="0">
                <a:latin typeface="MASSILIA VF"/>
              </a:rPr>
              <a:t> and make links across propositional knowledge, to identify and develop more powerful concepts related to the area of study, and to make supported judgements in more complex contexts</a:t>
            </a:r>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1100">
                <a:latin typeface="Segoe UI"/>
                <a:cs typeface="Segoe UI"/>
              </a:rPr>
              <a:t>As they move through the continuum of learning, learners have an increased understanding of the defining features of history and geography and how these can be brought together to provide different lenses through which to view issues and address questions or problems. </a:t>
            </a:r>
            <a:endParaRPr lang="en-US" sz="1100">
              <a:solidFill>
                <a:srgbClr val="000000"/>
              </a:solidFill>
              <a:latin typeface="Segoe UI"/>
              <a:cs typeface="Segoe UI"/>
            </a:endParaRPr>
          </a:p>
          <a:p>
            <a:r>
              <a:rPr lang="en-US" sz="1100">
                <a:latin typeface="Segoe UI"/>
                <a:cs typeface="Segoe UI"/>
              </a:rPr>
              <a:t>Looking at different types of evidence primary and secondary </a:t>
            </a:r>
            <a:endParaRPr lang="en-US" sz="1100">
              <a:solidFill>
                <a:srgbClr val="000000"/>
              </a:solidFill>
              <a:latin typeface="Segoe UI"/>
              <a:cs typeface="Segoe UI"/>
            </a:endParaRPr>
          </a:p>
          <a:p>
            <a:r>
              <a:rPr lang="en-US" sz="1100">
                <a:latin typeface="Segoe UI"/>
                <a:cs typeface="Segoe UI"/>
              </a:rPr>
              <a:t>Looking at chronology  </a:t>
            </a:r>
            <a:endParaRPr lang="en-US" sz="1100">
              <a:solidFill>
                <a:srgbClr val="000000"/>
              </a:solidFill>
              <a:latin typeface="Segoe UI"/>
              <a:cs typeface="Segoe UI"/>
            </a:endParaRPr>
          </a:p>
          <a:p>
            <a:r>
              <a:rPr lang="en-US" dirty="0">
                <a:latin typeface="Segoe UI"/>
                <a:cs typeface="Segoe UI"/>
              </a:rPr>
              <a:t>Looking at change and continuity.</a:t>
            </a:r>
            <a:endParaRPr lang="en-US"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dirty="0">
                <a:latin typeface="MASSILIA VF"/>
              </a:rPr>
              <a:t>As they progress, learners will be continually refining and developing a growing sophistication of key disciplinary skills, such as debating moral views and presenting this through extended writing. Also evaluating the reliability of sources of propaganda used in the Cold War.</a:t>
            </a: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1100" dirty="0">
                <a:latin typeface="MASSILIA VF"/>
              </a:rPr>
              <a:t>As learners progress, they will be able to make links within and between periods and places, identifying similarities and differences, changes and continuities, and use the understanding of concepts to identify connections between new and previous learning. For example year 9 units on WW1.  Learners will also continue to develop their extended writing and source handling skills.</a:t>
            </a:r>
            <a:endParaRPr lang="en-US" dirty="0">
              <a:latin typeface="MASSILIA VF"/>
            </a:endParaRP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dirty="0"/>
          </a:p>
          <a:p>
            <a:endParaRPr lang="en-US" sz="800" dirty="0"/>
          </a:p>
          <a:p>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sz="1200" dirty="0">
                <a:solidFill>
                  <a:srgbClr val="1F1F1F"/>
                </a:solidFill>
                <a:latin typeface="Calibri"/>
                <a:ea typeface="Calibri"/>
                <a:cs typeface="Calibri"/>
              </a:rPr>
              <a:t>I have been curious and made suggestions for possible enquiries and have asked and responded to a range of questions during an enquiry.</a:t>
            </a:r>
            <a:endParaRPr lang="en-US" sz="1200" dirty="0">
              <a:solidFill>
                <a:srgbClr val="000000"/>
              </a:solidFill>
              <a:latin typeface="Calibri"/>
              <a:ea typeface="Calibri"/>
              <a:cs typeface="Calibri"/>
            </a:endParaRPr>
          </a:p>
          <a:p>
            <a:r>
              <a:rPr lang="en-US" sz="1200" dirty="0">
                <a:solidFill>
                  <a:srgbClr val="1F1F1F"/>
                </a:solidFill>
                <a:latin typeface="Calibri"/>
                <a:ea typeface="Calibri"/>
                <a:cs typeface="Calibri"/>
              </a:rPr>
              <a:t>I have experienced a range of stimuli, and had opportunities to participate in enquiries, both collaboratively and with growing independence.</a:t>
            </a:r>
            <a:endParaRPr lang="en-US" sz="1200" dirty="0">
              <a:solidFill>
                <a:srgbClr val="000000"/>
              </a:solidFill>
              <a:latin typeface="Calibri"/>
              <a:ea typeface="Calibri"/>
              <a:cs typeface="Calibri"/>
            </a:endParaRPr>
          </a:p>
          <a:p>
            <a:r>
              <a:rPr lang="en-US" sz="1200" dirty="0">
                <a:solidFill>
                  <a:srgbClr val="000000"/>
                </a:solidFill>
                <a:latin typeface="Calibri"/>
                <a:ea typeface="Calibri"/>
                <a:cs typeface="Calibri"/>
              </a:rPr>
              <a:t>I can collect and record information and data from given sources. I can then sort and group my findings using different criteria.</a:t>
            </a:r>
          </a:p>
          <a:p>
            <a:endParaRPr lang="en-US" sz="1200" dirty="0">
              <a:solidFill>
                <a:srgbClr val="000000"/>
              </a:solidFill>
              <a:latin typeface="Calibri"/>
              <a:ea typeface="Calibri"/>
              <a:cs typeface="Calibri"/>
            </a:endParaRPr>
          </a:p>
          <a:p>
            <a:endParaRPr lang="en-US" sz="1200" dirty="0">
              <a:solidFill>
                <a:srgbClr val="000000"/>
              </a:solidFill>
              <a:latin typeface="Calibri"/>
              <a:ea typeface="Calibri"/>
              <a:cs typeface="Calibri"/>
            </a:endParaRPr>
          </a:p>
          <a:p>
            <a:endParaRPr lang="en-US" sz="1200" dirty="0">
              <a:solidFill>
                <a:srgbClr val="000000"/>
              </a:solidFill>
              <a:latin typeface="Calibri"/>
              <a:ea typeface="Calibri"/>
              <a:cs typeface="Calibri"/>
            </a:endParaRPr>
          </a:p>
          <a:p>
            <a:r>
              <a:rPr lang="en-US" sz="1200" dirty="0">
                <a:solidFill>
                  <a:srgbClr val="000000"/>
                </a:solidFill>
                <a:latin typeface="Calibri"/>
                <a:ea typeface="Calibri"/>
                <a:cs typeface="Calibri"/>
              </a:rPr>
              <a:t>I can present what I have discovered in a variety of ways and draw simple conclusions.</a:t>
            </a:r>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r>
              <a:rPr lang="en-US" sz="1200" dirty="0">
                <a:solidFill>
                  <a:srgbClr val="1F1F1F"/>
                </a:solidFill>
                <a:latin typeface="Calibri"/>
                <a:ea typeface="Calibri"/>
                <a:cs typeface="Calibri"/>
              </a:rPr>
              <a:t>I can use my experiences, knowledge and beliefs to generate ideas and frame enquiries.</a:t>
            </a:r>
            <a:endParaRPr lang="en-US" sz="1200" dirty="0">
              <a:solidFill>
                <a:srgbClr val="000000"/>
              </a:solidFill>
              <a:latin typeface="Calibri"/>
              <a:ea typeface="Calibri"/>
              <a:cs typeface="Calibri"/>
            </a:endParaRPr>
          </a:p>
          <a:p>
            <a:pPr marL="285750" indent="-285750">
              <a:buFont typeface="Arial,Sans-Serif"/>
              <a:buChar char="•"/>
            </a:pPr>
            <a:endParaRPr lang="en-US" sz="1200" dirty="0">
              <a:solidFill>
                <a:srgbClr val="000000"/>
              </a:solidFill>
              <a:latin typeface="Calibri"/>
              <a:ea typeface="Calibri"/>
              <a:cs typeface="Calibri"/>
            </a:endParaRPr>
          </a:p>
          <a:p>
            <a:r>
              <a:rPr lang="en-US" sz="1200" dirty="0">
                <a:solidFill>
                  <a:srgbClr val="1F1F1F"/>
                </a:solidFill>
                <a:latin typeface="Calibri"/>
                <a:ea typeface="Calibri"/>
                <a:cs typeface="Calibri"/>
              </a:rPr>
              <a:t>I have actively engaged with a range of stimuli, and had opportunities to participate in enquiries, both collaboratively and independently.</a:t>
            </a:r>
            <a:endParaRPr lang="en-US" sz="1200" dirty="0">
              <a:solidFill>
                <a:srgbClr val="000000"/>
              </a:solidFill>
              <a:latin typeface="Calibri"/>
              <a:ea typeface="Calibri"/>
              <a:cs typeface="Calibri"/>
            </a:endParaRPr>
          </a:p>
          <a:p>
            <a:r>
              <a:rPr lang="en-US" sz="1200" dirty="0">
                <a:solidFill>
                  <a:srgbClr val="000000"/>
                </a:solidFill>
                <a:latin typeface="Calibri"/>
                <a:ea typeface="Calibri"/>
                <a:cs typeface="Calibri"/>
              </a:rPr>
              <a:t>I can use appropriate methods to gather information related to my enquiries and I am able to interpret the information obtained in the context of the enquiry question.</a:t>
            </a:r>
          </a:p>
          <a:p>
            <a:r>
              <a:rPr lang="en-US" sz="1200" dirty="0">
                <a:solidFill>
                  <a:srgbClr val="000000"/>
                </a:solidFill>
                <a:latin typeface="Calibri"/>
                <a:ea typeface="Calibri"/>
                <a:cs typeface="Calibri"/>
              </a:rPr>
              <a:t>I can </a:t>
            </a:r>
            <a:r>
              <a:rPr lang="en-US" sz="1200" dirty="0" err="1">
                <a:solidFill>
                  <a:srgbClr val="000000"/>
                </a:solidFill>
                <a:latin typeface="Calibri"/>
                <a:ea typeface="Calibri"/>
                <a:cs typeface="Calibri"/>
              </a:rPr>
              <a:t>analyse</a:t>
            </a:r>
            <a:r>
              <a:rPr lang="en-US" sz="1200" dirty="0">
                <a:solidFill>
                  <a:srgbClr val="000000"/>
                </a:solidFill>
                <a:latin typeface="Calibri"/>
                <a:ea typeface="Calibri"/>
                <a:cs typeface="Calibri"/>
              </a:rPr>
              <a:t> the usefulness and consider the reliability and validity of a range of evidence relating to my enquiry.</a:t>
            </a:r>
          </a:p>
          <a:p>
            <a:r>
              <a:rPr lang="en-US" sz="1200" dirty="0">
                <a:solidFill>
                  <a:srgbClr val="000000"/>
                </a:solidFill>
                <a:latin typeface="Calibri"/>
                <a:ea typeface="Calibri"/>
                <a:cs typeface="Calibri"/>
              </a:rPr>
              <a:t>I can present my findings in a variety of ways, drawing conclusions and making judgements based on the evidence used.</a:t>
            </a:r>
          </a:p>
          <a:p>
            <a:pPr marL="285750" indent="-285750">
              <a:buFont typeface="Arial,Sans-Serif"/>
              <a:buChar char="•"/>
            </a:pPr>
            <a:endParaRPr lang="en-US" sz="1200" dirty="0">
              <a:solidFill>
                <a:srgbClr val="000000"/>
              </a:solidFill>
              <a:latin typeface="Calibri"/>
              <a:ea typeface="Calibri"/>
              <a:cs typeface="Calibri"/>
            </a:endParaRPr>
          </a:p>
          <a:p>
            <a:r>
              <a:rPr lang="en-US" sz="1200" dirty="0">
                <a:solidFill>
                  <a:srgbClr val="000000"/>
                </a:solidFill>
                <a:latin typeface="Calibri"/>
                <a:ea typeface="Calibri"/>
                <a:cs typeface="Calibri"/>
              </a:rPr>
              <a:t>I can </a:t>
            </a:r>
            <a:r>
              <a:rPr lang="en-US" sz="1200" i="1" dirty="0">
                <a:solidFill>
                  <a:srgbClr val="000000"/>
                </a:solidFill>
                <a:latin typeface="Calibri"/>
                <a:ea typeface="Calibri"/>
                <a:cs typeface="Calibri"/>
              </a:rPr>
              <a:t>infer</a:t>
            </a:r>
            <a:r>
              <a:rPr lang="en-US" sz="1200" dirty="0">
                <a:solidFill>
                  <a:srgbClr val="000000"/>
                </a:solidFill>
                <a:latin typeface="Calibri"/>
                <a:ea typeface="Calibri"/>
                <a:cs typeface="Calibri"/>
              </a:rPr>
              <a:t> and compare people’s opinions, viewpoints and interpretations from sources and evidence.</a:t>
            </a:r>
          </a:p>
          <a:p>
            <a:r>
              <a:rPr lang="en-US" sz="1200" dirty="0">
                <a:solidFill>
                  <a:srgbClr val="000000"/>
                </a:solidFill>
                <a:latin typeface="Calibri"/>
                <a:ea typeface="Calibri"/>
                <a:cs typeface="Calibri"/>
              </a:rPr>
              <a:t>I can use evidence to explain how aspects of the past have been represented and interpreted in different ways.</a:t>
            </a:r>
            <a:endParaRPr lang="en-US"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r>
              <a:rPr lang="en-US" sz="1200" dirty="0">
                <a:solidFill>
                  <a:srgbClr val="1F1F1F"/>
                </a:solidFill>
                <a:latin typeface="Calibri"/>
                <a:ea typeface="Calibri"/>
                <a:cs typeface="Calibri"/>
              </a:rPr>
              <a:t>I can use my experiences, knowledge and beliefs to generate ideas independently and frame enquiries, using a range of research approaches when required. </a:t>
            </a:r>
            <a:endParaRPr lang="en-US" sz="1200" dirty="0">
              <a:solidFill>
                <a:srgbClr val="000000"/>
              </a:solidFill>
              <a:latin typeface="Calibri"/>
              <a:ea typeface="Calibri"/>
              <a:cs typeface="Calibri"/>
            </a:endParaRPr>
          </a:p>
          <a:p>
            <a:pPr marL="285750" indent="-285750">
              <a:buFont typeface="Arial,Sans-Serif"/>
              <a:buChar char="•"/>
            </a:pPr>
            <a:endParaRPr lang="en-US" sz="1200" dirty="0">
              <a:solidFill>
                <a:srgbClr val="000000"/>
              </a:solidFill>
              <a:latin typeface="Calibri"/>
              <a:ea typeface="Calibri"/>
              <a:cs typeface="Calibri"/>
            </a:endParaRPr>
          </a:p>
          <a:p>
            <a:r>
              <a:rPr lang="en-US" sz="1200" dirty="0">
                <a:solidFill>
                  <a:srgbClr val="000000"/>
                </a:solidFill>
                <a:latin typeface="Calibri"/>
                <a:ea typeface="Calibri"/>
                <a:cs typeface="Calibri"/>
              </a:rPr>
              <a:t>I can </a:t>
            </a:r>
            <a:r>
              <a:rPr lang="en-US" sz="1200" dirty="0" err="1">
                <a:solidFill>
                  <a:srgbClr val="000000"/>
                </a:solidFill>
                <a:latin typeface="Calibri"/>
                <a:ea typeface="Calibri"/>
                <a:cs typeface="Calibri"/>
              </a:rPr>
              <a:t>analyse</a:t>
            </a:r>
            <a:r>
              <a:rPr lang="en-US" sz="1200" dirty="0">
                <a:solidFill>
                  <a:srgbClr val="000000"/>
                </a:solidFill>
                <a:latin typeface="Calibri"/>
                <a:ea typeface="Calibri"/>
                <a:cs typeface="Calibri"/>
              </a:rPr>
              <a:t>, present and reflect on my findings, describing patterns and explaining relationships across data and sources.</a:t>
            </a:r>
          </a:p>
          <a:p>
            <a:r>
              <a:rPr lang="en-US" sz="1200" dirty="0">
                <a:solidFill>
                  <a:srgbClr val="000000"/>
                </a:solidFill>
                <a:latin typeface="Calibri"/>
                <a:ea typeface="Calibri"/>
                <a:cs typeface="Calibri"/>
              </a:rPr>
              <a:t>I can </a:t>
            </a:r>
            <a:r>
              <a:rPr lang="en-US" sz="1200" dirty="0" err="1">
                <a:solidFill>
                  <a:srgbClr val="000000"/>
                </a:solidFill>
                <a:latin typeface="Calibri"/>
                <a:ea typeface="Calibri"/>
                <a:cs typeface="Calibri"/>
              </a:rPr>
              <a:t>analyse</a:t>
            </a:r>
            <a:r>
              <a:rPr lang="en-US" sz="1200" dirty="0">
                <a:solidFill>
                  <a:srgbClr val="000000"/>
                </a:solidFill>
                <a:latin typeface="Calibri"/>
                <a:ea typeface="Calibri"/>
                <a:cs typeface="Calibri"/>
              </a:rPr>
              <a:t> the usefulness and consider the reliability and validity of a range of evidence relating to my enquiry.</a:t>
            </a:r>
          </a:p>
          <a:p>
            <a:r>
              <a:rPr lang="en-US" sz="1200" dirty="0">
                <a:solidFill>
                  <a:srgbClr val="000000"/>
                </a:solidFill>
                <a:latin typeface="Calibri"/>
                <a:ea typeface="Calibri"/>
                <a:cs typeface="Calibri"/>
              </a:rPr>
              <a:t>I can draw considered and reasoned conclusions to my enquiries, while understanding that other people may form different conclusions from the available evidence. </a:t>
            </a:r>
          </a:p>
          <a:p>
            <a:r>
              <a:rPr lang="en-US" sz="1200" dirty="0">
                <a:solidFill>
                  <a:srgbClr val="000000"/>
                </a:solidFill>
                <a:latin typeface="Calibri"/>
                <a:ea typeface="Calibri"/>
                <a:cs typeface="Calibri"/>
              </a:rPr>
              <a:t>I can </a:t>
            </a:r>
            <a:r>
              <a:rPr lang="en-US" sz="1200" i="1" dirty="0">
                <a:solidFill>
                  <a:srgbClr val="000000"/>
                </a:solidFill>
                <a:latin typeface="Calibri"/>
                <a:ea typeface="Calibri"/>
                <a:cs typeface="Calibri"/>
              </a:rPr>
              <a:t>infer</a:t>
            </a:r>
            <a:r>
              <a:rPr lang="en-US" sz="1200" dirty="0">
                <a:solidFill>
                  <a:srgbClr val="000000"/>
                </a:solidFill>
                <a:latin typeface="Calibri"/>
                <a:ea typeface="Calibri"/>
                <a:cs typeface="Calibri"/>
              </a:rPr>
              <a:t> and evaluate opinions, viewpoints and interpretations from a range of sources and evidence in order to develop my own informed judgements.</a:t>
            </a:r>
          </a:p>
          <a:p>
            <a:r>
              <a:rPr lang="en-US" sz="1200" dirty="0">
                <a:solidFill>
                  <a:srgbClr val="000000"/>
                </a:solidFill>
                <a:latin typeface="Calibri"/>
                <a:ea typeface="Calibri"/>
                <a:cs typeface="Calibri"/>
              </a:rPr>
              <a:t>I can explain, using a range of evidence, why people have different interpretations and that interpretations are influenced by the availability, validity and credibility of evidence.</a:t>
            </a:r>
            <a:endParaRPr lang="en-US" dirty="0"/>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a:xfrm>
            <a:off x="325821" y="342800"/>
            <a:ext cx="4190383" cy="3435281"/>
          </a:xfrm>
        </p:spPr>
        <p:txBody>
          <a:bodyPr lIns="180000" tIns="180000" rIns="180000" bIns="180000" anchor="t">
            <a:normAutofit/>
          </a:bodyPr>
          <a:lstStyle/>
          <a:p>
            <a:endParaRPr lang="en-US" sz="900" dirty="0"/>
          </a:p>
          <a:p>
            <a:r>
              <a:rPr lang="en-US" sz="1200" dirty="0">
                <a:latin typeface="Corbel"/>
              </a:rPr>
              <a:t>WW1 causes  - concepts learned EG Imperialism, alliances, militarism, nationalism.</a:t>
            </a:r>
            <a:endParaRPr lang="en-US" sz="1200" dirty="0">
              <a:solidFill>
                <a:srgbClr val="000000"/>
              </a:solidFill>
              <a:latin typeface="Corbel"/>
            </a:endParaRPr>
          </a:p>
          <a:p>
            <a:r>
              <a:rPr lang="en-US" sz="1200" dirty="0">
                <a:latin typeface="Corbel"/>
              </a:rPr>
              <a:t>Extended writing skills – Explain questions</a:t>
            </a:r>
            <a:endParaRPr lang="en-US" sz="1200" dirty="0">
              <a:solidFill>
                <a:srgbClr val="000000"/>
              </a:solidFill>
              <a:latin typeface="Corbel"/>
            </a:endParaRPr>
          </a:p>
          <a:p>
            <a:r>
              <a:rPr lang="en-US" sz="1200" dirty="0">
                <a:latin typeface="Corbel"/>
              </a:rPr>
              <a:t>Source handling skills 5Ws</a:t>
            </a:r>
            <a:endParaRPr lang="en-US"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xfrm>
            <a:off x="325821" y="5763"/>
            <a:ext cx="4190383" cy="410400"/>
          </a:xfrm>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fontScale="92500" lnSpcReduction="20000"/>
          </a:bodyPr>
          <a:lstStyle/>
          <a:p>
            <a:r>
              <a:rPr lang="en-US" sz="1100" dirty="0">
                <a:solidFill>
                  <a:srgbClr val="000000"/>
                </a:solidFill>
                <a:latin typeface="Corbel"/>
              </a:rPr>
              <a:t>To gain an understanding of the background to the problem of </a:t>
            </a:r>
            <a:r>
              <a:rPr lang="en-US" sz="1100">
                <a:solidFill>
                  <a:srgbClr val="000000"/>
                </a:solidFill>
                <a:latin typeface="Corbel"/>
              </a:rPr>
              <a:t>Defeating Japan in WW2.</a:t>
            </a:r>
          </a:p>
          <a:p>
            <a:r>
              <a:rPr lang="en-US" sz="1100" dirty="0">
                <a:solidFill>
                  <a:srgbClr val="000000"/>
                </a:solidFill>
                <a:latin typeface="Corbel"/>
              </a:rPr>
              <a:t>To work collaboratively to evaluate both sides to the arguments </a:t>
            </a:r>
            <a:r>
              <a:rPr lang="en-US" sz="1100">
                <a:solidFill>
                  <a:srgbClr val="000000"/>
                </a:solidFill>
                <a:latin typeface="Corbel"/>
              </a:rPr>
              <a:t>for dropping atom bombs on Japan to end WW2.</a:t>
            </a:r>
          </a:p>
          <a:p>
            <a:r>
              <a:rPr lang="en-US" sz="1100" dirty="0">
                <a:solidFill>
                  <a:srgbClr val="000000"/>
                </a:solidFill>
                <a:latin typeface="Corbel"/>
              </a:rPr>
              <a:t>To write an essay that evaluates both sides to the arguments for dropping atom bombs on Japan to end WW2.</a:t>
            </a:r>
          </a:p>
          <a:p>
            <a:r>
              <a:rPr lang="en-US" sz="1100" dirty="0">
                <a:solidFill>
                  <a:srgbClr val="000000"/>
                </a:solidFill>
                <a:latin typeface="Corbel"/>
              </a:rPr>
              <a:t>To compare the ideologies of the USA and USSR after WW2 and </a:t>
            </a:r>
            <a:r>
              <a:rPr lang="en-US" sz="1100" err="1">
                <a:solidFill>
                  <a:srgbClr val="000000"/>
                </a:solidFill>
                <a:latin typeface="Corbel"/>
              </a:rPr>
              <a:t>analyse</a:t>
            </a:r>
            <a:r>
              <a:rPr lang="en-US" sz="1100" dirty="0">
                <a:solidFill>
                  <a:srgbClr val="000000"/>
                </a:solidFill>
                <a:latin typeface="Corbel"/>
              </a:rPr>
              <a:t> </a:t>
            </a:r>
            <a:r>
              <a:rPr lang="en-US" sz="1100">
                <a:solidFill>
                  <a:srgbClr val="000000"/>
                </a:solidFill>
                <a:latin typeface="Corbel"/>
              </a:rPr>
              <a:t>the events that affected their relations and rivalry.</a:t>
            </a:r>
          </a:p>
          <a:p>
            <a:r>
              <a:rPr lang="en-US" sz="1100" dirty="0">
                <a:solidFill>
                  <a:srgbClr val="000000"/>
                </a:solidFill>
                <a:latin typeface="Corbel"/>
              </a:rPr>
              <a:t>To compare interpretations of the Truman Doctrine and the Marshall Plan and evaluate the impact of the policy of containment on US-Soviet relations</a:t>
            </a:r>
          </a:p>
          <a:p>
            <a:r>
              <a:rPr lang="en-US" sz="1100" dirty="0">
                <a:solidFill>
                  <a:srgbClr val="000000"/>
                </a:solidFill>
                <a:latin typeface="Corbel"/>
              </a:rPr>
              <a:t>To discuss the extent to which pop culture was used as a propaganda tool during the Cold War.</a:t>
            </a:r>
          </a:p>
          <a:p>
            <a:r>
              <a:rPr lang="en-US" sz="1100" dirty="0">
                <a:solidFill>
                  <a:srgbClr val="000000"/>
                </a:solidFill>
                <a:latin typeface="Corbel"/>
              </a:rPr>
              <a:t>To research different examples of proxy wars and present your findings to the class.</a:t>
            </a:r>
            <a:endParaRPr lang="en-US"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xfrm>
            <a:off x="4677446" y="-1063"/>
            <a:ext cx="5688660" cy="410400"/>
          </a:xfrm>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a:xfrm>
            <a:off x="4677446" y="349759"/>
            <a:ext cx="5688660" cy="2379361"/>
          </a:xfrm>
        </p:spPr>
        <p:txBody>
          <a:bodyPr lIns="180000" tIns="180000" rIns="180000" bIns="180000" numCol="2" anchor="t">
            <a:normAutofit/>
          </a:bodyPr>
          <a:lstStyle/>
          <a:p>
            <a:pPr marL="285750" indent="-285750">
              <a:buFont typeface="Arial" panose="020B0604020202020204" pitchFamily="34" charset="0"/>
              <a:buChar char="•"/>
            </a:pPr>
            <a:r>
              <a:rPr lang="en-US" sz="1300" b="1" dirty="0">
                <a:latin typeface="Segoe UI"/>
                <a:cs typeface="Segoe UI"/>
              </a:rPr>
              <a:t>DCF: Be able to investigate different proxy wars and present how </a:t>
            </a:r>
            <a:endParaRPr lang="en-US" sz="1300">
              <a:latin typeface="Segoe UI"/>
              <a:cs typeface="Segoe UI"/>
            </a:endParaRPr>
          </a:p>
          <a:p>
            <a:pPr marL="285750" indent="-285750">
              <a:buFont typeface="Arial" panose="020B0604020202020204" pitchFamily="34" charset="0"/>
              <a:buChar char="•"/>
            </a:pPr>
            <a:r>
              <a:rPr lang="en-US" sz="1300" b="1" dirty="0">
                <a:latin typeface="Segoe UI"/>
                <a:cs typeface="Segoe UI"/>
              </a:rPr>
              <a:t>Oracy: Present posters on proxy wars and respond to listeners questions </a:t>
            </a:r>
            <a:endParaRPr lang="en-US" sz="1300" b="1" dirty="0">
              <a:solidFill>
                <a:srgbClr val="000000"/>
              </a:solidFill>
              <a:latin typeface="Segoe UI"/>
              <a:cs typeface="Segoe UI"/>
            </a:endParaRPr>
          </a:p>
          <a:p>
            <a:pPr marL="285750" indent="-285750">
              <a:buFont typeface="Arial" panose="020B0604020202020204" pitchFamily="34" charset="0"/>
              <a:buChar char="•"/>
            </a:pPr>
            <a:r>
              <a:rPr lang="en-US" sz="1300" b="1" dirty="0">
                <a:latin typeface="Segoe UI"/>
                <a:cs typeface="Segoe UI"/>
              </a:rPr>
              <a:t>Writing : Explanation of the causes and consequences of proxy wars.  </a:t>
            </a:r>
          </a:p>
          <a:p>
            <a:pPr marL="285750" indent="-285750">
              <a:buFont typeface="Arial" panose="020B0604020202020204" pitchFamily="34" charset="0"/>
              <a:buChar char="•"/>
            </a:pPr>
            <a:r>
              <a:rPr lang="en-US" sz="1300" b="1" dirty="0">
                <a:latin typeface="Segoe UI"/>
                <a:cs typeface="Segoe UI"/>
              </a:rPr>
              <a:t>Writing: Evaluating the reliability of different popular culture propaganda sources.</a:t>
            </a:r>
            <a:endParaRPr lang="en-US"/>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r>
              <a:rPr lang="en-US" sz="1200" b="1" dirty="0">
                <a:solidFill>
                  <a:srgbClr val="000000"/>
                </a:solidFill>
                <a:latin typeface="Calibri"/>
                <a:ea typeface="Calibri"/>
                <a:cs typeface="Calibri"/>
              </a:rPr>
              <a:t>Atom bomb, </a:t>
            </a:r>
            <a:r>
              <a:rPr lang="en-US" sz="1200" b="1" err="1">
                <a:solidFill>
                  <a:srgbClr val="000000"/>
                </a:solidFill>
                <a:latin typeface="Calibri"/>
                <a:ea typeface="Calibri"/>
                <a:cs typeface="Calibri"/>
              </a:rPr>
              <a:t>Manhatten</a:t>
            </a:r>
            <a:r>
              <a:rPr lang="en-US" sz="1200" b="1" dirty="0">
                <a:solidFill>
                  <a:srgbClr val="000000"/>
                </a:solidFill>
                <a:latin typeface="Calibri"/>
                <a:ea typeface="Calibri"/>
                <a:cs typeface="Calibri"/>
              </a:rPr>
              <a:t> Project, Hiroshima, Nagasaki, Ideology, Trueman document, Marshall plan, Containment, USA, USSR</a:t>
            </a:r>
            <a:endParaRPr lang="en-US" sz="1200" b="1">
              <a:latin typeface="Calibri"/>
              <a:ea typeface="Calibri"/>
              <a:cs typeface="Calibri"/>
            </a:endParaRPr>
          </a:p>
          <a:p>
            <a:r>
              <a:rPr lang="en-US" sz="1200" b="1" dirty="0">
                <a:solidFill>
                  <a:srgbClr val="000000"/>
                </a:solidFill>
                <a:latin typeface="Calibri"/>
                <a:ea typeface="Calibri"/>
                <a:cs typeface="Calibri"/>
              </a:rPr>
              <a:t>Ideology, Trueman document, Marshall plan, Containment, USA, USSR, Space Race, Proxy Wars, Iron Curtain.</a:t>
            </a:r>
          </a:p>
          <a:p>
            <a:r>
              <a:rPr lang="en-US" sz="1200" b="1" dirty="0">
                <a:solidFill>
                  <a:srgbClr val="000000"/>
                </a:solidFill>
                <a:latin typeface="Corbel"/>
                <a:ea typeface="Calibri"/>
                <a:cs typeface="Calibri"/>
              </a:rPr>
              <a:t>Describe, Explain, Analyse, Evaluate, However, therefore.</a:t>
            </a:r>
            <a:endParaRPr lang="en-US" sz="1200"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lnSpcReduction="10000"/>
          </a:bodyPr>
          <a:lstStyle/>
          <a:p>
            <a:r>
              <a:rPr lang="en-US" sz="1200">
                <a:latin typeface="Calibri"/>
                <a:ea typeface="Calibri"/>
                <a:cs typeface="Calibri"/>
              </a:rPr>
              <a:t>Linking with English and R.S through extended writing skills.</a:t>
            </a:r>
          </a:p>
          <a:p>
            <a:r>
              <a:rPr lang="en-US" sz="1200" dirty="0">
                <a:latin typeface="Calibri"/>
                <a:ea typeface="Calibri"/>
                <a:cs typeface="Calibri"/>
              </a:rPr>
              <a:t>Linking building the atom bomb with </a:t>
            </a:r>
            <a:r>
              <a:rPr lang="en-US" sz="1200">
                <a:latin typeface="Calibri"/>
                <a:ea typeface="Calibri"/>
                <a:cs typeface="Calibri"/>
              </a:rPr>
              <a:t>science</a:t>
            </a:r>
            <a:r>
              <a:rPr lang="en-US" sz="1200" dirty="0">
                <a:latin typeface="Calibri"/>
                <a:ea typeface="Calibri"/>
                <a:cs typeface="Calibri"/>
              </a:rPr>
              <a:t> and technology.</a:t>
            </a:r>
          </a:p>
          <a:p>
            <a:r>
              <a:rPr lang="en-US" sz="1200" dirty="0">
                <a:latin typeface="Calibri"/>
                <a:ea typeface="Calibri"/>
                <a:cs typeface="Calibri"/>
              </a:rPr>
              <a:t>Linking Cold War to current world situations like the war in Ukraine and Russia </a:t>
            </a:r>
            <a:r>
              <a:rPr lang="en-US" sz="1200">
                <a:latin typeface="Calibri"/>
                <a:ea typeface="Calibri"/>
                <a:cs typeface="Calibri"/>
              </a:rPr>
              <a:t>versus NATO.</a:t>
            </a:r>
          </a:p>
          <a:p>
            <a:r>
              <a:rPr lang="en-US" sz="1200" dirty="0">
                <a:latin typeface="Calibri"/>
                <a:ea typeface="Calibri"/>
                <a:cs typeface="Calibri"/>
              </a:rPr>
              <a:t>Linking nuclear fusion with local industries including 'Air </a:t>
            </a:r>
            <a:r>
              <a:rPr lang="en-US" sz="1200" dirty="0" err="1">
                <a:latin typeface="Calibri"/>
                <a:ea typeface="Calibri"/>
                <a:cs typeface="Calibri"/>
              </a:rPr>
              <a:t>Bus'</a:t>
            </a:r>
            <a:r>
              <a:rPr lang="en-US" sz="1200" dirty="0">
                <a:latin typeface="Calibri"/>
                <a:ea typeface="Calibri"/>
                <a:cs typeface="Calibri"/>
              </a:rPr>
              <a:t> and the new nuclear </a:t>
            </a:r>
            <a:r>
              <a:rPr lang="en-US" sz="1200">
                <a:latin typeface="Calibri"/>
                <a:ea typeface="Calibri"/>
                <a:cs typeface="Calibri"/>
              </a:rPr>
              <a:t>manufacturing</a:t>
            </a:r>
            <a:r>
              <a:rPr lang="en-US" sz="1200" dirty="0">
                <a:latin typeface="Calibri"/>
                <a:ea typeface="Calibri"/>
                <a:cs typeface="Calibri"/>
              </a:rPr>
              <a:t> operation on Deeside.</a:t>
            </a:r>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5B19871-5CF5-4751-917E-048756547829}">
  <ds:schemaRefs>
    <ds:schemaRef ds:uri="http://schemas.microsoft.com/office/2006/documentManagement/types"/>
    <ds:schemaRef ds:uri="http://schemas.openxmlformats.org/package/2006/metadata/core-properties"/>
    <ds:schemaRef ds:uri="http://schemas.microsoft.com/office/2006/metadata/properties"/>
    <ds:schemaRef ds:uri="http://purl.org/dc/elements/1.1/"/>
    <ds:schemaRef ds:uri="dd53f9ed-aba7-4473-9642-666960874982"/>
    <ds:schemaRef ds:uri="http://purl.org/dc/terms/"/>
    <ds:schemaRef ds:uri="http://schemas.microsoft.com/office/infopath/2007/PartnerControls"/>
    <ds:schemaRef ds:uri="c9827502-ad03-49b1-85da-f0239239a6b1"/>
    <ds:schemaRef ds:uri="http://www.w3.org/XML/1998/namespace"/>
    <ds:schemaRef ds:uri="http://purl.org/dc/dcmitype/"/>
  </ds:schemaRefs>
</ds:datastoreItem>
</file>

<file path=customXml/itemProps2.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4703</TotalTime>
  <Words>116</Words>
  <Application>Microsoft Office PowerPoint</Application>
  <PresentationFormat>Custom</PresentationFormat>
  <Paragraphs>29</Paragraphs>
  <Slides>7</Slides>
  <Notes>0</Notes>
  <HiddenSlides>0</HiddenSlides>
  <MMClips>0</MMClip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210</cp:revision>
  <dcterms:created xsi:type="dcterms:W3CDTF">2024-02-26T09:08:58Z</dcterms:created>
  <dcterms:modified xsi:type="dcterms:W3CDTF">2024-07-01T09:29:32Z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