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6C322-2BB2-D706-36E6-F751CEEE684E}" v="10" dt="2024-07-04T22:59:16.069"/>
    <p1510:client id="{A1845BDF-62AB-E0BE-F767-DBC98E21CD1E}" v="271" dt="2024-07-05T00:55:21.771"/>
    <p1510:client id="{A57BE2F3-663C-E3B2-60DA-D5E0F9DE1822}" v="116" dt="2024-07-05T00:35:20.0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nda Farby" userId="S::miranda.farby@connahsquayhs.org.uk::da4d8a0c-0614-46ff-9baf-cbc0cae19baf" providerId="AD" clId="Web-{0716C322-2BB2-D706-36E6-F751CEEE684E}"/>
    <pc:docChg chg="modSld">
      <pc:chgData name="Miranda Farby" userId="S::miranda.farby@connahsquayhs.org.uk::da4d8a0c-0614-46ff-9baf-cbc0cae19baf" providerId="AD" clId="Web-{0716C322-2BB2-D706-36E6-F751CEEE684E}" dt="2024-07-04T22:59:16.069" v="10" actId="1076"/>
      <pc:docMkLst>
        <pc:docMk/>
      </pc:docMkLst>
      <pc:sldChg chg="modSp">
        <pc:chgData name="Miranda Farby" userId="S::miranda.farby@connahsquayhs.org.uk::da4d8a0c-0614-46ff-9baf-cbc0cae19baf" providerId="AD" clId="Web-{0716C322-2BB2-D706-36E6-F751CEEE684E}" dt="2024-07-04T22:56:37.873" v="4" actId="20577"/>
        <pc:sldMkLst>
          <pc:docMk/>
          <pc:sldMk cId="3686490725" sldId="289"/>
        </pc:sldMkLst>
        <pc:spChg chg="mod">
          <ac:chgData name="Miranda Farby" userId="S::miranda.farby@connahsquayhs.org.uk::da4d8a0c-0614-46ff-9baf-cbc0cae19baf" providerId="AD" clId="Web-{0716C322-2BB2-D706-36E6-F751CEEE684E}" dt="2024-07-04T22:56:08.856" v="1" actId="20577"/>
          <ac:spMkLst>
            <pc:docMk/>
            <pc:sldMk cId="3686490725" sldId="289"/>
            <ac:spMk id="4" creationId="{66E28811-6CF4-4835-F7D4-91B453BC0A64}"/>
          </ac:spMkLst>
        </pc:spChg>
        <pc:spChg chg="mod">
          <ac:chgData name="Miranda Farby" userId="S::miranda.farby@connahsquayhs.org.uk::da4d8a0c-0614-46ff-9baf-cbc0cae19baf" providerId="AD" clId="Web-{0716C322-2BB2-D706-36E6-F751CEEE684E}" dt="2024-07-04T22:56:37.873" v="4" actId="20577"/>
          <ac:spMkLst>
            <pc:docMk/>
            <pc:sldMk cId="3686490725" sldId="289"/>
            <ac:spMk id="8" creationId="{97EB6683-88F8-01FA-20AA-E88062DEF1CC}"/>
          </ac:spMkLst>
        </pc:spChg>
      </pc:sldChg>
      <pc:sldChg chg="addSp modSp">
        <pc:chgData name="Miranda Farby" userId="S::miranda.farby@connahsquayhs.org.uk::da4d8a0c-0614-46ff-9baf-cbc0cae19baf" providerId="AD" clId="Web-{0716C322-2BB2-D706-36E6-F751CEEE684E}" dt="2024-07-04T22:59:16.069" v="10" actId="1076"/>
        <pc:sldMkLst>
          <pc:docMk/>
          <pc:sldMk cId="3495639933" sldId="291"/>
        </pc:sldMkLst>
        <pc:spChg chg="mod">
          <ac:chgData name="Miranda Farby" userId="S::miranda.farby@connahsquayhs.org.uk::da4d8a0c-0614-46ff-9baf-cbc0cae19baf" providerId="AD" clId="Web-{0716C322-2BB2-D706-36E6-F751CEEE684E}" dt="2024-07-04T22:59:08.350" v="8" actId="20577"/>
          <ac:spMkLst>
            <pc:docMk/>
            <pc:sldMk cId="3495639933" sldId="291"/>
            <ac:spMk id="9" creationId="{FAC0EE1F-6170-8836-2429-E17EDAC6A750}"/>
          </ac:spMkLst>
        </pc:spChg>
        <pc:spChg chg="mod">
          <ac:chgData name="Miranda Farby" userId="S::miranda.farby@connahsquayhs.org.uk::da4d8a0c-0614-46ff-9baf-cbc0cae19baf" providerId="AD" clId="Web-{0716C322-2BB2-D706-36E6-F751CEEE684E}" dt="2024-07-04T22:58:34.410" v="7" actId="20577"/>
          <ac:spMkLst>
            <pc:docMk/>
            <pc:sldMk cId="3495639933" sldId="291"/>
            <ac:spMk id="11" creationId="{BE434E36-C7AA-5216-328F-AB4594226D84}"/>
          </ac:spMkLst>
        </pc:spChg>
        <pc:spChg chg="add mod">
          <ac:chgData name="Miranda Farby" userId="S::miranda.farby@connahsquayhs.org.uk::da4d8a0c-0614-46ff-9baf-cbc0cae19baf" providerId="AD" clId="Web-{0716C322-2BB2-D706-36E6-F751CEEE684E}" dt="2024-07-04T22:59:16.069" v="10" actId="1076"/>
          <ac:spMkLst>
            <pc:docMk/>
            <pc:sldMk cId="3495639933" sldId="291"/>
            <ac:spMk id="15" creationId="{1756A213-24FF-8EF2-74EA-084C49992958}"/>
          </ac:spMkLst>
        </pc:spChg>
      </pc:sldChg>
    </pc:docChg>
  </pc:docChgLst>
  <pc:docChgLst>
    <pc:chgData name="Carwyn Moller" userId="S::carwyn.moller@connahsquayhs.org.uk::6f00aff6-d581-4e2e-9048-f9f04f469276" providerId="AD" clId="Web-{7886853C-DFF3-E6F5-4164-C0F6C950D6BC}"/>
    <pc:docChg chg="modSld">
      <pc:chgData name="Carwyn Moller" userId="S::carwyn.moller@connahsquayhs.org.uk::6f00aff6-d581-4e2e-9048-f9f04f469276" providerId="AD" clId="Web-{7886853C-DFF3-E6F5-4164-C0F6C950D6BC}" dt="2024-07-01T11:30:59.876" v="24" actId="14100"/>
      <pc:docMkLst>
        <pc:docMk/>
      </pc:docMkLst>
      <pc:sldChg chg="modSp">
        <pc:chgData name="Carwyn Moller" userId="S::carwyn.moller@connahsquayhs.org.uk::6f00aff6-d581-4e2e-9048-f9f04f469276" providerId="AD" clId="Web-{7886853C-DFF3-E6F5-4164-C0F6C950D6BC}" dt="2024-07-01T11:27:12.649" v="8" actId="20577"/>
        <pc:sldMkLst>
          <pc:docMk/>
          <pc:sldMk cId="2784821086" sldId="288"/>
        </pc:sldMkLst>
        <pc:spChg chg="mod">
          <ac:chgData name="Carwyn Moller" userId="S::carwyn.moller@connahsquayhs.org.uk::6f00aff6-d581-4e2e-9048-f9f04f469276" providerId="AD" clId="Web-{7886853C-DFF3-E6F5-4164-C0F6C950D6BC}" dt="2024-07-01T11:27:04.086" v="0" actId="20577"/>
          <ac:spMkLst>
            <pc:docMk/>
            <pc:sldMk cId="2784821086" sldId="288"/>
            <ac:spMk id="2" creationId="{00000000-0000-0000-0000-000000000000}"/>
          </ac:spMkLst>
        </pc:spChg>
        <pc:spChg chg="mod">
          <ac:chgData name="Carwyn Moller" userId="S::carwyn.moller@connahsquayhs.org.uk::6f00aff6-d581-4e2e-9048-f9f04f469276" providerId="AD" clId="Web-{7886853C-DFF3-E6F5-4164-C0F6C950D6BC}" dt="2024-07-01T11:27:12.649" v="8" actId="20577"/>
          <ac:spMkLst>
            <pc:docMk/>
            <pc:sldMk cId="2784821086" sldId="288"/>
            <ac:spMk id="4" creationId="{00000000-0000-0000-0000-000000000000}"/>
          </ac:spMkLst>
        </pc:spChg>
      </pc:sldChg>
      <pc:sldChg chg="modSp">
        <pc:chgData name="Carwyn Moller" userId="S::carwyn.moller@connahsquayhs.org.uk::6f00aff6-d581-4e2e-9048-f9f04f469276" providerId="AD" clId="Web-{7886853C-DFF3-E6F5-4164-C0F6C950D6BC}" dt="2024-07-01T11:30:04.843" v="14" actId="20577"/>
        <pc:sldMkLst>
          <pc:docMk/>
          <pc:sldMk cId="216081477" sldId="290"/>
        </pc:sldMkLst>
        <pc:spChg chg="mod">
          <ac:chgData name="Carwyn Moller" userId="S::carwyn.moller@connahsquayhs.org.uk::6f00aff6-d581-4e2e-9048-f9f04f469276" providerId="AD" clId="Web-{7886853C-DFF3-E6F5-4164-C0F6C950D6BC}" dt="2024-07-01T11:29:05.965" v="10" actId="20577"/>
          <ac:spMkLst>
            <pc:docMk/>
            <pc:sldMk cId="216081477" sldId="290"/>
            <ac:spMk id="4" creationId="{DF4B6647-26ED-AE4F-C7C6-F118FCC94D72}"/>
          </ac:spMkLst>
        </pc:spChg>
        <pc:spChg chg="mod">
          <ac:chgData name="Carwyn Moller" userId="S::carwyn.moller@connahsquayhs.org.uk::6f00aff6-d581-4e2e-9048-f9f04f469276" providerId="AD" clId="Web-{7886853C-DFF3-E6F5-4164-C0F6C950D6BC}" dt="2024-07-01T11:30:04.843" v="14" actId="20577"/>
          <ac:spMkLst>
            <pc:docMk/>
            <pc:sldMk cId="216081477" sldId="290"/>
            <ac:spMk id="8" creationId="{D9F63377-DD1C-4BBD-5D28-6BF14622536D}"/>
          </ac:spMkLst>
        </pc:spChg>
      </pc:sldChg>
      <pc:sldChg chg="modSp">
        <pc:chgData name="Carwyn Moller" userId="S::carwyn.moller@connahsquayhs.org.uk::6f00aff6-d581-4e2e-9048-f9f04f469276" providerId="AD" clId="Web-{7886853C-DFF3-E6F5-4164-C0F6C950D6BC}" dt="2024-07-01T11:30:59.876" v="24" actId="14100"/>
        <pc:sldMkLst>
          <pc:docMk/>
          <pc:sldMk cId="2903779191" sldId="292"/>
        </pc:sldMkLst>
        <pc:spChg chg="mod">
          <ac:chgData name="Carwyn Moller" userId="S::carwyn.moller@connahsquayhs.org.uk::6f00aff6-d581-4e2e-9048-f9f04f469276" providerId="AD" clId="Web-{7886853C-DFF3-E6F5-4164-C0F6C950D6BC}" dt="2024-07-01T11:30:56.173" v="23" actId="14100"/>
          <ac:spMkLst>
            <pc:docMk/>
            <pc:sldMk cId="2903779191" sldId="292"/>
            <ac:spMk id="2" creationId="{7E6C883F-1227-F311-38A5-B4E17D09B7AB}"/>
          </ac:spMkLst>
        </pc:spChg>
        <pc:spChg chg="mod">
          <ac:chgData name="Carwyn Moller" userId="S::carwyn.moller@connahsquayhs.org.uk::6f00aff6-d581-4e2e-9048-f9f04f469276" providerId="AD" clId="Web-{7886853C-DFF3-E6F5-4164-C0F6C950D6BC}" dt="2024-07-01T11:30:50.032" v="21" actId="1076"/>
          <ac:spMkLst>
            <pc:docMk/>
            <pc:sldMk cId="2903779191" sldId="292"/>
            <ac:spMk id="3" creationId="{CC3244B6-E92F-B404-9AC4-5DA0BA144407}"/>
          </ac:spMkLst>
        </pc:spChg>
        <pc:spChg chg="mod">
          <ac:chgData name="Carwyn Moller" userId="S::carwyn.moller@connahsquayhs.org.uk::6f00aff6-d581-4e2e-9048-f9f04f469276" providerId="AD" clId="Web-{7886853C-DFF3-E6F5-4164-C0F6C950D6BC}" dt="2024-07-01T11:30:28.109" v="18" actId="20577"/>
          <ac:spMkLst>
            <pc:docMk/>
            <pc:sldMk cId="2903779191" sldId="292"/>
            <ac:spMk id="4" creationId="{235860F6-C416-1E2E-120E-314D539F4A7E}"/>
          </ac:spMkLst>
        </pc:spChg>
        <pc:spChg chg="mod">
          <ac:chgData name="Carwyn Moller" userId="S::carwyn.moller@connahsquayhs.org.uk::6f00aff6-d581-4e2e-9048-f9f04f469276" providerId="AD" clId="Web-{7886853C-DFF3-E6F5-4164-C0F6C950D6BC}" dt="2024-07-01T11:30:46.047" v="20" actId="1076"/>
          <ac:spMkLst>
            <pc:docMk/>
            <pc:sldMk cId="2903779191" sldId="292"/>
            <ac:spMk id="6" creationId="{560AD94C-42F5-B494-900B-09F8A0410E89}"/>
          </ac:spMkLst>
        </pc:spChg>
        <pc:spChg chg="mod">
          <ac:chgData name="Carwyn Moller" userId="S::carwyn.moller@connahsquayhs.org.uk::6f00aff6-d581-4e2e-9048-f9f04f469276" providerId="AD" clId="Web-{7886853C-DFF3-E6F5-4164-C0F6C950D6BC}" dt="2024-07-01T11:30:59.876" v="24" actId="14100"/>
          <ac:spMkLst>
            <pc:docMk/>
            <pc:sldMk cId="2903779191" sldId="292"/>
            <ac:spMk id="9" creationId="{E5C5155A-67AA-9F8F-5734-B567AC294D97}"/>
          </ac:spMkLst>
        </pc:spChg>
        <pc:spChg chg="mod">
          <ac:chgData name="Carwyn Moller" userId="S::carwyn.moller@connahsquayhs.org.uk::6f00aff6-d581-4e2e-9048-f9f04f469276" providerId="AD" clId="Web-{7886853C-DFF3-E6F5-4164-C0F6C950D6BC}" dt="2024-07-01T11:30:30.328" v="19" actId="20577"/>
          <ac:spMkLst>
            <pc:docMk/>
            <pc:sldMk cId="2903779191" sldId="292"/>
            <ac:spMk id="10" creationId="{59B49D29-3501-5F1D-BF03-49B083B72B1A}"/>
          </ac:spMkLst>
        </pc:spChg>
      </pc:sldChg>
    </pc:docChg>
  </pc:docChgLst>
  <pc:docChgLst>
    <pc:chgData name="Miranda Farby" userId="S::miranda.farby@connahsquayhs.org.uk::da4d8a0c-0614-46ff-9baf-cbc0cae19baf" providerId="AD" clId="Web-{A1845BDF-62AB-E0BE-F767-DBC98E21CD1E}"/>
    <pc:docChg chg="modSld">
      <pc:chgData name="Miranda Farby" userId="S::miranda.farby@connahsquayhs.org.uk::da4d8a0c-0614-46ff-9baf-cbc0cae19baf" providerId="AD" clId="Web-{A1845BDF-62AB-E0BE-F767-DBC98E21CD1E}" dt="2024-07-05T00:55:21.771" v="270" actId="20577"/>
      <pc:docMkLst>
        <pc:docMk/>
      </pc:docMkLst>
      <pc:sldChg chg="addSp modSp">
        <pc:chgData name="Miranda Farby" userId="S::miranda.farby@connahsquayhs.org.uk::da4d8a0c-0614-46ff-9baf-cbc0cae19baf" providerId="AD" clId="Web-{A1845BDF-62AB-E0BE-F767-DBC98E21CD1E}" dt="2024-07-05T00:45:51.731" v="89"/>
        <pc:sldMkLst>
          <pc:docMk/>
          <pc:sldMk cId="3785915959" sldId="282"/>
        </pc:sldMkLst>
        <pc:graphicFrameChg chg="add mod modGraphic">
          <ac:chgData name="Miranda Farby" userId="S::miranda.farby@connahsquayhs.org.uk::da4d8a0c-0614-46ff-9baf-cbc0cae19baf" providerId="AD" clId="Web-{A1845BDF-62AB-E0BE-F767-DBC98E21CD1E}" dt="2024-07-05T00:41:59.736" v="51"/>
          <ac:graphicFrameMkLst>
            <pc:docMk/>
            <pc:sldMk cId="3785915959" sldId="282"/>
            <ac:graphicFrameMk id="10" creationId="{67E01786-A0BF-4F23-E94B-A4E018534FF3}"/>
          </ac:graphicFrameMkLst>
        </pc:graphicFrameChg>
        <pc:graphicFrameChg chg="add mod modGraphic">
          <ac:chgData name="Miranda Farby" userId="S::miranda.farby@connahsquayhs.org.uk::da4d8a0c-0614-46ff-9baf-cbc0cae19baf" providerId="AD" clId="Web-{A1845BDF-62AB-E0BE-F767-DBC98E21CD1E}" dt="2024-07-05T00:41:53.314" v="39"/>
          <ac:graphicFrameMkLst>
            <pc:docMk/>
            <pc:sldMk cId="3785915959" sldId="282"/>
            <ac:graphicFrameMk id="12" creationId="{95528991-2F80-7165-F397-652986D21D60}"/>
          </ac:graphicFrameMkLst>
        </pc:graphicFrameChg>
        <pc:graphicFrameChg chg="add mod modGraphic">
          <ac:chgData name="Miranda Farby" userId="S::miranda.farby@connahsquayhs.org.uk::da4d8a0c-0614-46ff-9baf-cbc0cae19baf" providerId="AD" clId="Web-{A1845BDF-62AB-E0BE-F767-DBC98E21CD1E}" dt="2024-07-05T00:45:51.731" v="89"/>
          <ac:graphicFrameMkLst>
            <pc:docMk/>
            <pc:sldMk cId="3785915959" sldId="282"/>
            <ac:graphicFrameMk id="14" creationId="{790C7E46-A226-04C0-A15B-BD038E81A534}"/>
          </ac:graphicFrameMkLst>
        </pc:graphicFrameChg>
        <pc:graphicFrameChg chg="add mod modGraphic">
          <ac:chgData name="Miranda Farby" userId="S::miranda.farby@connahsquayhs.org.uk::da4d8a0c-0614-46ff-9baf-cbc0cae19baf" providerId="AD" clId="Web-{A1845BDF-62AB-E0BE-F767-DBC98E21CD1E}" dt="2024-07-05T00:43:24.005" v="67"/>
          <ac:graphicFrameMkLst>
            <pc:docMk/>
            <pc:sldMk cId="3785915959" sldId="282"/>
            <ac:graphicFrameMk id="16" creationId="{FD98CAF2-F838-C97F-1619-36FE2A84918B}"/>
          </ac:graphicFrameMkLst>
        </pc:graphicFrameChg>
        <pc:graphicFrameChg chg="add mod modGraphic">
          <ac:chgData name="Miranda Farby" userId="S::miranda.farby@connahsquayhs.org.uk::da4d8a0c-0614-46ff-9baf-cbc0cae19baf" providerId="AD" clId="Web-{A1845BDF-62AB-E0BE-F767-DBC98E21CD1E}" dt="2024-07-05T00:44:31.728" v="80"/>
          <ac:graphicFrameMkLst>
            <pc:docMk/>
            <pc:sldMk cId="3785915959" sldId="282"/>
            <ac:graphicFrameMk id="18" creationId="{3B69C4D6-9180-1E58-6AD8-330FCE9581DF}"/>
          </ac:graphicFrameMkLst>
        </pc:graphicFrameChg>
        <pc:graphicFrameChg chg="add mod modGraphic">
          <ac:chgData name="Miranda Farby" userId="S::miranda.farby@connahsquayhs.org.uk::da4d8a0c-0614-46ff-9baf-cbc0cae19baf" providerId="AD" clId="Web-{A1845BDF-62AB-E0BE-F767-DBC98E21CD1E}" dt="2024-07-05T00:45:44.027" v="88"/>
          <ac:graphicFrameMkLst>
            <pc:docMk/>
            <pc:sldMk cId="3785915959" sldId="282"/>
            <ac:graphicFrameMk id="20" creationId="{1140B24A-937E-5930-9850-DE3D3D52DE2D}"/>
          </ac:graphicFrameMkLst>
        </pc:graphicFrameChg>
      </pc:sldChg>
      <pc:sldChg chg="addSp delSp modSp">
        <pc:chgData name="Miranda Farby" userId="S::miranda.farby@connahsquayhs.org.uk::da4d8a0c-0614-46ff-9baf-cbc0cae19baf" providerId="AD" clId="Web-{A1845BDF-62AB-E0BE-F767-DBC98E21CD1E}" dt="2024-07-05T00:55:21.771" v="270" actId="20577"/>
        <pc:sldMkLst>
          <pc:docMk/>
          <pc:sldMk cId="2903779191" sldId="292"/>
        </pc:sldMkLst>
        <pc:spChg chg="add del mod">
          <ac:chgData name="Miranda Farby" userId="S::miranda.farby@connahsquayhs.org.uk::da4d8a0c-0614-46ff-9baf-cbc0cae19baf" providerId="AD" clId="Web-{A1845BDF-62AB-E0BE-F767-DBC98E21CD1E}" dt="2024-07-05T00:55:21.771" v="270" actId="20577"/>
          <ac:spMkLst>
            <pc:docMk/>
            <pc:sldMk cId="2903779191" sldId="292"/>
            <ac:spMk id="9" creationId="{E5C5155A-67AA-9F8F-5734-B567AC294D97}"/>
          </ac:spMkLst>
        </pc:spChg>
        <pc:spChg chg="mod">
          <ac:chgData name="Miranda Farby" userId="S::miranda.farby@connahsquayhs.org.uk::da4d8a0c-0614-46ff-9baf-cbc0cae19baf" providerId="AD" clId="Web-{A1845BDF-62AB-E0BE-F767-DBC98E21CD1E}" dt="2024-07-05T00:54:20.659" v="256" actId="20577"/>
          <ac:spMkLst>
            <pc:docMk/>
            <pc:sldMk cId="2903779191" sldId="292"/>
            <ac:spMk id="10" creationId="{59B49D29-3501-5F1D-BF03-49B083B72B1A}"/>
          </ac:spMkLst>
        </pc:spChg>
        <pc:spChg chg="mod">
          <ac:chgData name="Miranda Farby" userId="S::miranda.farby@connahsquayhs.org.uk::da4d8a0c-0614-46ff-9baf-cbc0cae19baf" providerId="AD" clId="Web-{A1845BDF-62AB-E0BE-F767-DBC98E21CD1E}" dt="2024-07-05T00:54:45.129" v="258" actId="20577"/>
          <ac:spMkLst>
            <pc:docMk/>
            <pc:sldMk cId="2903779191" sldId="292"/>
            <ac:spMk id="11" creationId="{73CA8E55-50A9-4198-412B-A239F349004B}"/>
          </ac:spMkLst>
        </pc:spChg>
        <pc:spChg chg="add del mod">
          <ac:chgData name="Miranda Farby" userId="S::miranda.farby@connahsquayhs.org.uk::da4d8a0c-0614-46ff-9baf-cbc0cae19baf" providerId="AD" clId="Web-{A1845BDF-62AB-E0BE-F767-DBC98E21CD1E}" dt="2024-07-05T00:54:52.676" v="260"/>
          <ac:spMkLst>
            <pc:docMk/>
            <pc:sldMk cId="2903779191" sldId="292"/>
            <ac:spMk id="13" creationId="{A66201ED-2754-174E-FA31-A11AB36180DC}"/>
          </ac:spMkLst>
        </pc:spChg>
      </pc:sldChg>
    </pc:docChg>
  </pc:docChgLst>
  <pc:docChgLst>
    <pc:chgData name="Miranda Farby" userId="S::miranda.farby@connahsquayhs.org.uk::da4d8a0c-0614-46ff-9baf-cbc0cae19baf" providerId="AD" clId="Web-{A57BE2F3-663C-E3B2-60DA-D5E0F9DE1822}"/>
    <pc:docChg chg="modSld">
      <pc:chgData name="Miranda Farby" userId="S::miranda.farby@connahsquayhs.org.uk::da4d8a0c-0614-46ff-9baf-cbc0cae19baf" providerId="AD" clId="Web-{A57BE2F3-663C-E3B2-60DA-D5E0F9DE1822}" dt="2024-07-05T00:35:20.044" v="120" actId="20577"/>
      <pc:docMkLst>
        <pc:docMk/>
      </pc:docMkLst>
      <pc:sldChg chg="modSp">
        <pc:chgData name="Miranda Farby" userId="S::miranda.farby@connahsquayhs.org.uk::da4d8a0c-0614-46ff-9baf-cbc0cae19baf" providerId="AD" clId="Web-{A57BE2F3-663C-E3B2-60DA-D5E0F9DE1822}" dt="2024-07-05T00:21:29.662" v="55" actId="20577"/>
        <pc:sldMkLst>
          <pc:docMk/>
          <pc:sldMk cId="3495639933" sldId="291"/>
        </pc:sldMkLst>
        <pc:spChg chg="mod">
          <ac:chgData name="Miranda Farby" userId="S::miranda.farby@connahsquayhs.org.uk::da4d8a0c-0614-46ff-9baf-cbc0cae19baf" providerId="AD" clId="Web-{A57BE2F3-663C-E3B2-60DA-D5E0F9DE1822}" dt="2024-07-05T00:01:19.980" v="1" actId="20577"/>
          <ac:spMkLst>
            <pc:docMk/>
            <pc:sldMk cId="3495639933" sldId="291"/>
            <ac:spMk id="2" creationId="{C65EE8F8-148F-B99E-40FA-43CE497387F7}"/>
          </ac:spMkLst>
        </pc:spChg>
        <pc:spChg chg="mod">
          <ac:chgData name="Miranda Farby" userId="S::miranda.farby@connahsquayhs.org.uk::da4d8a0c-0614-46ff-9baf-cbc0cae19baf" providerId="AD" clId="Web-{A57BE2F3-663C-E3B2-60DA-D5E0F9DE1822}" dt="2024-07-05T00:15:25.834" v="4" actId="20577"/>
          <ac:spMkLst>
            <pc:docMk/>
            <pc:sldMk cId="3495639933" sldId="291"/>
            <ac:spMk id="4" creationId="{74C831F6-864D-BABA-AF92-E2DAAB3A976C}"/>
          </ac:spMkLst>
        </pc:spChg>
        <pc:spChg chg="mod">
          <ac:chgData name="Miranda Farby" userId="S::miranda.farby@connahsquayhs.org.uk::da4d8a0c-0614-46ff-9baf-cbc0cae19baf" providerId="AD" clId="Web-{A57BE2F3-663C-E3B2-60DA-D5E0F9DE1822}" dt="2024-07-05T00:17:59.842" v="37" actId="20577"/>
          <ac:spMkLst>
            <pc:docMk/>
            <pc:sldMk cId="3495639933" sldId="291"/>
            <ac:spMk id="6" creationId="{BBFAC2B0-088A-A742-E984-08816EB2A534}"/>
          </ac:spMkLst>
        </pc:spChg>
        <pc:spChg chg="mod">
          <ac:chgData name="Miranda Farby" userId="S::miranda.farby@connahsquayhs.org.uk::da4d8a0c-0614-46ff-9baf-cbc0cae19baf" providerId="AD" clId="Web-{A57BE2F3-663C-E3B2-60DA-D5E0F9DE1822}" dt="2024-07-05T00:21:29.662" v="55" actId="20577"/>
          <ac:spMkLst>
            <pc:docMk/>
            <pc:sldMk cId="3495639933" sldId="291"/>
            <ac:spMk id="11" creationId="{BE434E36-C7AA-5216-328F-AB4594226D84}"/>
          </ac:spMkLst>
        </pc:spChg>
        <pc:spChg chg="mod">
          <ac:chgData name="Miranda Farby" userId="S::miranda.farby@connahsquayhs.org.uk::da4d8a0c-0614-46ff-9baf-cbc0cae19baf" providerId="AD" clId="Web-{A57BE2F3-663C-E3B2-60DA-D5E0F9DE1822}" dt="2024-07-05T00:01:22.589" v="2"/>
          <ac:spMkLst>
            <pc:docMk/>
            <pc:sldMk cId="3495639933" sldId="291"/>
            <ac:spMk id="13" creationId="{12040E28-C6F5-B532-A029-B5A6A5E6B1EC}"/>
          </ac:spMkLst>
        </pc:spChg>
      </pc:sldChg>
      <pc:sldChg chg="modSp">
        <pc:chgData name="Miranda Farby" userId="S::miranda.farby@connahsquayhs.org.uk::da4d8a0c-0614-46ff-9baf-cbc0cae19baf" providerId="AD" clId="Web-{A57BE2F3-663C-E3B2-60DA-D5E0F9DE1822}" dt="2024-07-05T00:35:20.044" v="120" actId="20577"/>
        <pc:sldMkLst>
          <pc:docMk/>
          <pc:sldMk cId="2903779191" sldId="292"/>
        </pc:sldMkLst>
        <pc:spChg chg="mod">
          <ac:chgData name="Miranda Farby" userId="S::miranda.farby@connahsquayhs.org.uk::da4d8a0c-0614-46ff-9baf-cbc0cae19baf" providerId="AD" clId="Web-{A57BE2F3-663C-E3B2-60DA-D5E0F9DE1822}" dt="2024-07-05T00:27:12.280" v="94" actId="20577"/>
          <ac:spMkLst>
            <pc:docMk/>
            <pc:sldMk cId="2903779191" sldId="292"/>
            <ac:spMk id="2" creationId="{7E6C883F-1227-F311-38A5-B4E17D09B7AB}"/>
          </ac:spMkLst>
        </pc:spChg>
        <pc:spChg chg="mod">
          <ac:chgData name="Miranda Farby" userId="S::miranda.farby@connahsquayhs.org.uk::da4d8a0c-0614-46ff-9baf-cbc0cae19baf" providerId="AD" clId="Web-{A57BE2F3-663C-E3B2-60DA-D5E0F9DE1822}" dt="2024-07-05T00:35:20.044" v="120" actId="20577"/>
          <ac:spMkLst>
            <pc:docMk/>
            <pc:sldMk cId="2903779191" sldId="292"/>
            <ac:spMk id="4" creationId="{235860F6-C416-1E2E-120E-314D539F4A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Prisoners of Geography</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GB" sz="1400" dirty="0">
                <a:solidFill>
                  <a:srgbClr val="000000"/>
                </a:solidFill>
                <a:latin typeface="Calibri Light"/>
                <a:cs typeface="Calibri Light"/>
              </a:rPr>
              <a:t>Our natural world is diverse and dynamic, influenced by processes and human actions.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10000"/>
          </a:bodyPr>
          <a:lstStyle/>
          <a:p>
            <a:endParaRPr lang="en-US" sz="900"/>
          </a:p>
          <a:p>
            <a:r>
              <a:rPr lang="en-US" sz="1200" dirty="0">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sz="1200" dirty="0" err="1">
                <a:solidFill>
                  <a:schemeClr val="tx1"/>
                </a:solidFill>
                <a:latin typeface="Arial"/>
                <a:cs typeface="Arial"/>
              </a:rPr>
              <a:t>cynefin</a:t>
            </a:r>
            <a:r>
              <a:rPr lang="en-US" sz="1200" dirty="0">
                <a:solidFill>
                  <a:schemeClr val="tx1"/>
                </a:solidFill>
                <a:latin typeface="Arial"/>
                <a:cs typeface="Arial"/>
              </a:rPr>
              <a:t>.</a:t>
            </a:r>
          </a:p>
          <a:p>
            <a:r>
              <a:rPr lang="en-US" sz="1200"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sz="1200" dirty="0">
              <a:solidFill>
                <a:srgbClr val="000000"/>
              </a:solidFill>
              <a:latin typeface="Arial"/>
              <a:cs typeface="Arial"/>
            </a:endParaRPr>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nSpc>
                <a:spcPct val="107000"/>
              </a:lnSpc>
              <a:spcBef>
                <a:spcPts val="0"/>
              </a:spcBef>
              <a:spcAft>
                <a:spcPts val="800"/>
              </a:spcAft>
            </a:pPr>
            <a:r>
              <a:rPr lang="en-GB" sz="1200" b="1" dirty="0">
                <a:solidFill>
                  <a:srgbClr val="000000"/>
                </a:solidFill>
                <a:latin typeface="Calibri"/>
                <a:cs typeface="Calibri"/>
              </a:rPr>
              <a:t>Listening:</a:t>
            </a:r>
            <a:r>
              <a:rPr lang="en-GB" sz="1200" dirty="0">
                <a:solidFill>
                  <a:srgbClr val="000000"/>
                </a:solidFill>
                <a:latin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200" b="1" dirty="0">
                <a:solidFill>
                  <a:srgbClr val="000000"/>
                </a:solidFill>
                <a:latin typeface="Calibri"/>
                <a:cs typeface="Calibri"/>
              </a:rPr>
              <a:t>Reading:</a:t>
            </a:r>
            <a:r>
              <a:rPr lang="en-GB" sz="1200" dirty="0">
                <a:solidFill>
                  <a:srgbClr val="000000"/>
                </a:solidFill>
                <a:latin typeface="Calibri"/>
                <a:cs typeface="Calibri"/>
              </a:rPr>
              <a:t> I can distinguish between facts/evidence to make decisions location information, using different sources.  </a:t>
            </a:r>
          </a:p>
          <a:p>
            <a:pPr>
              <a:lnSpc>
                <a:spcPct val="107000"/>
              </a:lnSpc>
              <a:spcBef>
                <a:spcPts val="0"/>
              </a:spcBef>
              <a:spcAft>
                <a:spcPts val="800"/>
              </a:spcAft>
            </a:pPr>
            <a:r>
              <a:rPr lang="en-GB" sz="1200" b="1" dirty="0">
                <a:solidFill>
                  <a:srgbClr val="000000"/>
                </a:solidFill>
                <a:latin typeface="Calibri"/>
                <a:cs typeface="Calibri"/>
              </a:rPr>
              <a:t>Speaking</a:t>
            </a:r>
            <a:r>
              <a:rPr lang="en-GB" sz="1200" dirty="0">
                <a:solidFill>
                  <a:srgbClr val="000000"/>
                </a:solidFill>
                <a:latin typeface="Calibri"/>
                <a:cs typeface="Calibri"/>
              </a:rPr>
              <a:t>: I can respond to others' points of view with confidence and sensitivity, summarising and evaluating what I have heard, read or seen.  </a:t>
            </a:r>
          </a:p>
          <a:p>
            <a:pPr>
              <a:lnSpc>
                <a:spcPct val="107000"/>
              </a:lnSpc>
              <a:spcBef>
                <a:spcPts val="0"/>
              </a:spcBef>
              <a:spcAft>
                <a:spcPts val="800"/>
              </a:spcAft>
            </a:pPr>
            <a:r>
              <a:rPr lang="en-GB" sz="1200" b="1" dirty="0">
                <a:solidFill>
                  <a:srgbClr val="000000"/>
                </a:solidFill>
                <a:latin typeface="Calibri"/>
                <a:cs typeface="Calibri"/>
              </a:rPr>
              <a:t>Writing</a:t>
            </a:r>
            <a:r>
              <a:rPr lang="en-GB" sz="12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dirty="0"/>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62500" lnSpcReduction="20000"/>
          </a:bodyPr>
          <a:lstStyle/>
          <a:p>
            <a:pPr fontAlgn="base"/>
            <a:r>
              <a:rPr lang="en-GB" sz="900"/>
              <a:t>. </a:t>
            </a:r>
            <a:r>
              <a:rPr lang="en-US" b="1"/>
              <a:t>Personal effectiveness</a:t>
            </a:r>
            <a:r>
              <a:rPr lang="en-US"/>
              <a:t>​</a:t>
            </a:r>
          </a:p>
          <a:p>
            <a:pPr fontAlgn="base"/>
            <a:r>
              <a:rPr lang="en-US"/>
              <a:t>Encouraging teamwork and being a reliable contributor by </a:t>
            </a:r>
            <a:r>
              <a:rPr lang="en-US" err="1"/>
              <a:t>organising</a:t>
            </a:r>
            <a:r>
              <a:rPr lang="en-US"/>
              <a:t> and carrying out enquiries.​</a:t>
            </a:r>
          </a:p>
          <a:p>
            <a:pPr fontAlgn="base"/>
            <a:r>
              <a:rPr lang="en-US"/>
              <a:t>Evaluating, justifying and expressing considered responses in a variety of ways​</a:t>
            </a:r>
          </a:p>
          <a:p>
            <a:pPr fontAlgn="base"/>
            <a:r>
              <a:rPr lang="en-US" b="1"/>
              <a:t>Creativity and innovation</a:t>
            </a:r>
            <a:r>
              <a:rPr lang="en-US"/>
              <a:t>​</a:t>
            </a:r>
          </a:p>
          <a:p>
            <a:pPr fontAlgn="base"/>
            <a:r>
              <a:rPr lang="en-US"/>
              <a:t>Encouraging the presentation of information and findings in creative and innovative ways, and imagining possible futures based on the evidence.​</a:t>
            </a:r>
          </a:p>
          <a:p>
            <a:pPr fontAlgn="base"/>
            <a:r>
              <a:rPr lang="en-US" b="1"/>
              <a:t>Planning and </a:t>
            </a:r>
            <a:r>
              <a:rPr lang="en-US" b="1" err="1"/>
              <a:t>organising</a:t>
            </a:r>
            <a:r>
              <a:rPr lang="en-US"/>
              <a:t>​</a:t>
            </a:r>
          </a:p>
          <a:p>
            <a:pPr fontAlgn="base"/>
            <a:r>
              <a:rPr lang="en-US"/>
              <a:t>Encouraging the planning and </a:t>
            </a:r>
            <a:r>
              <a:rPr lang="en-US" err="1"/>
              <a:t>organising</a:t>
            </a:r>
            <a:r>
              <a:rPr lang="en-US"/>
              <a:t> of investigations, setting aims, objectives and success criteria, gathering and </a:t>
            </a:r>
            <a:r>
              <a:rPr lang="en-US" err="1"/>
              <a:t>utilising</a:t>
            </a:r>
            <a:r>
              <a:rPr lang="en-US"/>
              <a:t> a range of evidence, and reflecting on methods.​</a:t>
            </a:r>
          </a:p>
          <a:p>
            <a:pPr fontAlgn="base"/>
            <a:r>
              <a:rPr lang="en-US" b="1"/>
              <a:t>Critical thinking and problem-solving</a:t>
            </a:r>
            <a:r>
              <a:rPr lang="en-US"/>
              <a:t>​</a:t>
            </a:r>
          </a:p>
          <a:p>
            <a:pPr fontAlgn="base"/>
            <a:r>
              <a:rPr lang="en-US"/>
              <a:t>Developing the ability to think analytically and understand the past and present as well as to imagine possible futures.</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marL="285750" indent="-285750">
              <a:lnSpc>
                <a:spcPct val="100000"/>
              </a:lnSpc>
              <a:spcBef>
                <a:spcPts val="0"/>
              </a:spcBef>
              <a:buFont typeface="Arial,Sans-Serif"/>
              <a:buChar char="•"/>
            </a:pPr>
            <a:r>
              <a:rPr lang="en-GB" sz="1300" dirty="0">
                <a:solidFill>
                  <a:srgbClr val="000000"/>
                </a:solidFill>
                <a:latin typeface="Calibri Light"/>
                <a:cs typeface="Calibri Light"/>
              </a:rPr>
              <a:t>challenges all learners by encouraging them to recognise the importance of sustained effort in meeting expectations that are high but achievable for them through teaching a challenging topic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employing a blend of approaches including direct teaching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regularly reinforces the cross-curricular skills of literacy (unit is based upon a book ‘Prisoners of Geography’), numeracy and digital competence, and provides opportunities to practise them though use of </a:t>
            </a:r>
            <a:r>
              <a:rPr lang="en-GB" sz="1300" dirty="0" err="1">
                <a:solidFill>
                  <a:srgbClr val="000000"/>
                </a:solidFill>
                <a:latin typeface="Calibri Light"/>
                <a:cs typeface="Calibri Light"/>
              </a:rPr>
              <a:t>chromebooks</a:t>
            </a:r>
            <a:r>
              <a:rPr lang="en-GB" sz="1300" dirty="0">
                <a:solidFill>
                  <a:srgbClr val="000000"/>
                </a:solidFill>
                <a:latin typeface="Calibri Light"/>
                <a:cs typeface="Calibri Light"/>
              </a:rPr>
              <a:t>, literacy self-check &amp; PEEL paragraph, use of contours lines &amp; mapping</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Encouraging learners to take responsibility for their own learning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US" sz="1200" dirty="0">
                <a:solidFill>
                  <a:srgbClr val="000000"/>
                </a:solidFill>
                <a:latin typeface="Calibri"/>
                <a:cs typeface="Calibri"/>
              </a:rPr>
              <a:t>Make connections: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dirty="0">
                <a:solidFill>
                  <a:srgbClr val="000000"/>
                </a:solidFill>
                <a:latin typeface="Calibri"/>
                <a:cs typeface="Calibri"/>
              </a:rPr>
              <a:t>Create authentic contexts for learning: use international examples to enhance discussions on geopolitics from Tibet to Europe. </a:t>
            </a:r>
            <a:endParaRPr lang="en-US" dirty="0"/>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solidFill>
                  <a:srgbClr val="000000"/>
                </a:solidFill>
                <a:latin typeface="Calibri Light"/>
                <a:ea typeface="Calibri Light"/>
                <a:cs typeface="Calibri Light"/>
              </a:rPr>
              <a:t>Learners will have the opportunity to understand and explain the range of factors that affect the interrelationships between humans and physical processes in both Europe and Asia</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dirty="0">
                <a:solidFill>
                  <a:srgbClr val="000000"/>
                </a:solidFill>
                <a:latin typeface="Calibri Light"/>
                <a:ea typeface="Calibri Light"/>
                <a:cs typeface="Calibri Light"/>
              </a:rPr>
              <a:t>Learners have various opportunities to develop a breadth of knowledge about the world looking at the advantages and disadvantages that a country’s geography can bring them.</a:t>
            </a: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ea typeface="Calibri Light"/>
                <a:cs typeface="Calibri Light"/>
              </a:rPr>
              <a:t>Learners have the opportunity to understand how international relations work now &amp; in the pas looking at why Europe is wealthy or not.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fontAlgn="base"/>
            <a:r>
              <a:rPr lang="en-US" sz="1100" dirty="0">
                <a:latin typeface="MASSILIA VF"/>
              </a:rPr>
              <a:t>As they move through the continuum of learning, learners have an increased understanding of the defining features of history and geography and how these can be brought together to provide different lenses through which to view issues and address questions or problems.​</a:t>
            </a:r>
          </a:p>
          <a:p>
            <a:pPr fontAlgn="base"/>
            <a:endParaRPr lang="en-US" sz="1100" dirty="0">
              <a:latin typeface="MASSILIA VF"/>
            </a:endParaRPr>
          </a:p>
          <a:p>
            <a:pPr fontAlgn="base"/>
            <a:r>
              <a:rPr lang="en-US" sz="1100" dirty="0">
                <a:latin typeface="MASSILIA VF"/>
              </a:rPr>
              <a:t>Looking at change and continuity, considering how landscape affects the growth and </a:t>
            </a:r>
            <a:r>
              <a:rPr lang="en-US" sz="1100">
                <a:latin typeface="MASSILIA VF"/>
              </a:rPr>
              <a:t>successfulness</a:t>
            </a:r>
            <a:r>
              <a:rPr lang="en-US" sz="1100" dirty="0">
                <a:latin typeface="MASSILIA VF"/>
              </a:rPr>
              <a:t> of different countries.</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latin typeface="MASSILIA VF"/>
              </a:rPr>
              <a:t>As they progress, learners will be continually refining and developing a growing sophistication of key disciplinary skills, such as extended writing relating to enquiry such as framing questions and using evidence to construct and support an answer.</a:t>
            </a:r>
          </a:p>
          <a:p>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MASSILIA VF"/>
              </a:rPr>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'Empire and Slave Trade', 'Industrial Revolution' and year 7 'Timeline Challenge'.  Learners will also continue to develop their extended writing and source handling skills.</a:t>
            </a:r>
          </a:p>
          <a:p>
            <a:pPr>
              <a:lnSpc>
                <a:spcPct val="100000"/>
              </a:lnSpc>
              <a:spcBef>
                <a:spcPts val="0"/>
              </a:spcBef>
            </a:pPr>
            <a:r>
              <a:rPr lang="en-US" sz="1200" dirty="0">
                <a:solidFill>
                  <a:srgbClr val="000000"/>
                </a:solidFill>
                <a:latin typeface="Calibri Light"/>
                <a:cs typeface="Calibri Light"/>
              </a:rPr>
              <a:t>-Connections to other curriculum areas (History of Europe, China &amp; Tibet) and links are encouraged to be identified with learners. </a:t>
            </a:r>
          </a:p>
          <a:p>
            <a:pPr>
              <a:lnSpc>
                <a:spcPct val="100000"/>
              </a:lnSpc>
              <a:spcBef>
                <a:spcPts val="0"/>
              </a:spcBef>
            </a:pPr>
            <a:r>
              <a:rPr lang="en-US" sz="1200" dirty="0">
                <a:solidFill>
                  <a:srgbClr val="000000"/>
                </a:solidFill>
                <a:latin typeface="Calibri Light"/>
                <a:cs typeface="Calibri Light"/>
              </a:rPr>
              <a:t>- Discussion and links to English e.g. PEEL, Based on a book, </a:t>
            </a:r>
            <a:endParaRPr lang="en-US" sz="12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rtl="0"/>
            <a:r>
              <a:rPr lang="en-US" sz="1000" baseline="0">
                <a:latin typeface="Calibri"/>
                <a:ea typeface="Segoe UI"/>
                <a:cs typeface="Segoe UI"/>
              </a:rPr>
              <a:t>Key Skills learners first come into contact with are</a:t>
            </a:r>
            <a:r>
              <a:rPr lang="en-US" sz="1000">
                <a:latin typeface="Calibri"/>
                <a:ea typeface="Segoe UI"/>
                <a:cs typeface="Segoe UI"/>
              </a:rPr>
              <a:t>​</a:t>
            </a:r>
          </a:p>
          <a:p>
            <a:pPr marL="171450" lvl="0" indent="-171450" rtl="0">
              <a:buFont typeface="Arial,Sans-Serif"/>
              <a:buChar char="•"/>
            </a:pPr>
            <a:r>
              <a:rPr lang="en-US" sz="1000" baseline="0">
                <a:latin typeface="Calibri"/>
                <a:ea typeface="Arial"/>
                <a:cs typeface="Arial"/>
              </a:rPr>
              <a:t>Elevation, height on maps &amp; contour lines</a:t>
            </a:r>
            <a:r>
              <a:rPr lang="en-US" sz="1000">
                <a:latin typeface="Calibri"/>
                <a:ea typeface="Arial"/>
                <a:cs typeface="Arial"/>
              </a:rPr>
              <a:t>​</a:t>
            </a:r>
          </a:p>
          <a:p>
            <a:pPr marL="171450" lvl="0" indent="-171450" rtl="0">
              <a:buFont typeface="Arial,Sans-Serif"/>
              <a:buChar char="•"/>
            </a:pPr>
            <a:r>
              <a:rPr lang="en-US" sz="1000" baseline="0">
                <a:latin typeface="Calibri"/>
                <a:ea typeface="Arial"/>
                <a:cs typeface="Arial"/>
              </a:rPr>
              <a:t>Key features of landscapes that can be advantages &amp; disadvantages</a:t>
            </a:r>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
        <p:nvSpPr>
          <p:cNvPr id="15" name="Rectangle 14">
            <a:extLst>
              <a:ext uri="{FF2B5EF4-FFF2-40B4-BE49-F238E27FC236}">
                <a16:creationId xmlns:a16="http://schemas.microsoft.com/office/drawing/2014/main" id="{1756A213-24FF-8EF2-74EA-084C49992958}"/>
              </a:ext>
            </a:extLst>
          </p:cNvPr>
          <p:cNvSpPr/>
          <p:nvPr/>
        </p:nvSpPr>
        <p:spPr>
          <a:xfrm>
            <a:off x="114266" y="6536803"/>
            <a:ext cx="3630169" cy="101566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Tx/>
              <a:buChar char="-"/>
            </a:pPr>
            <a:r>
              <a:rPr lang="en-US" sz="1000" dirty="0"/>
              <a:t>Discussion and evaluation of evidence and being able to make a judgment in the form of a conclusion in an extended writing piece.</a:t>
            </a:r>
          </a:p>
          <a:p>
            <a:pPr marL="171450" indent="-171450">
              <a:buFontTx/>
              <a:buChar char="-"/>
            </a:pPr>
            <a:r>
              <a:rPr lang="en-US" sz="1000" dirty="0">
                <a:solidFill>
                  <a:srgbClr val="222222"/>
                </a:solidFill>
                <a:effectLst/>
                <a:ea typeface="Calibri" panose="020F0502020204030204" pitchFamily="34" charset="0"/>
                <a:cs typeface="Times New Roman" panose="02020603050405020304" pitchFamily="18" charset="0"/>
              </a:rPr>
              <a:t>collaborative work to encourage understanding of evidence and change over time.</a:t>
            </a:r>
            <a:endParaRPr lang="en-GB" sz="1000" dirty="0">
              <a:solidFill>
                <a:srgbClr val="222222"/>
              </a:solidFill>
              <a:effectLst/>
              <a:ea typeface="Calibri" panose="020F0502020204030204" pitchFamily="34" charset="0"/>
              <a:cs typeface="Times New Roman" panose="02020603050405020304" pitchFamily="18" charset="0"/>
            </a:endParaRPr>
          </a:p>
          <a:p>
            <a:endParaRPr lang="en-GB" sz="1000" dirty="0">
              <a:solidFill>
                <a:schemeClr val="tx1"/>
              </a:solidFill>
            </a:endParaRP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0" name="Table 9">
            <a:extLst>
              <a:ext uri="{FF2B5EF4-FFF2-40B4-BE49-F238E27FC236}">
                <a16:creationId xmlns:a16="http://schemas.microsoft.com/office/drawing/2014/main" id="{67E01786-A0BF-4F23-E94B-A4E018534FF3}"/>
              </a:ext>
            </a:extLst>
          </p:cNvPr>
          <p:cNvGraphicFramePr>
            <a:graphicFrameLocks noGrp="1"/>
          </p:cNvGraphicFramePr>
          <p:nvPr>
            <p:extLst>
              <p:ext uri="{D42A27DB-BD31-4B8C-83A1-F6EECF244321}">
                <p14:modId xmlns:p14="http://schemas.microsoft.com/office/powerpoint/2010/main" val="1034328192"/>
              </p:ext>
            </p:extLst>
          </p:nvPr>
        </p:nvGraphicFramePr>
        <p:xfrm>
          <a:off x="317578" y="1601962"/>
          <a:ext cx="3246604" cy="2934002"/>
        </p:xfrm>
        <a:graphic>
          <a:graphicData uri="http://schemas.openxmlformats.org/drawingml/2006/table">
            <a:tbl>
              <a:tblPr bandRow="1">
                <a:tableStyleId>{5C22544A-7EE6-4342-B048-85BDC9FD1C3A}</a:tableStyleId>
              </a:tblPr>
              <a:tblGrid>
                <a:gridCol w="3246604">
                  <a:extLst>
                    <a:ext uri="{9D8B030D-6E8A-4147-A177-3AD203B41FA5}">
                      <a16:colId xmlns:a16="http://schemas.microsoft.com/office/drawing/2014/main" val="2570800377"/>
                    </a:ext>
                  </a:extLst>
                </a:gridCol>
              </a:tblGrid>
              <a:tr h="877608">
                <a:tc>
                  <a:txBody>
                    <a:bodyPr/>
                    <a:lstStyle/>
                    <a:p>
                      <a:r>
                        <a:rPr lang="en-US" sz="1400" dirty="0">
                          <a:effectLst/>
                        </a:rPr>
                        <a:t>I have been curious and made suggestions for possible enquiries and have asked and responded to a range of questions during an enquiry.</a:t>
                      </a:r>
                    </a:p>
                  </a:txBody>
                  <a:tcPr anchor="ctr">
                    <a:lnL>
                      <a:noFill/>
                    </a:lnL>
                    <a:lnR>
                      <a:noFill/>
                    </a:lnR>
                    <a:lnT>
                      <a:noFill/>
                    </a:lnT>
                    <a:lnB>
                      <a:noFill/>
                    </a:lnB>
                    <a:noFill/>
                  </a:tcPr>
                </a:tc>
                <a:extLst>
                  <a:ext uri="{0D108BD9-81ED-4DB2-BD59-A6C34878D82A}">
                    <a16:rowId xmlns:a16="http://schemas.microsoft.com/office/drawing/2014/main" val="1512560815"/>
                  </a:ext>
                </a:extLst>
              </a:tr>
              <a:tr h="1044242">
                <a:tc>
                  <a:txBody>
                    <a:bodyPr/>
                    <a:lstStyle/>
                    <a:p>
                      <a:r>
                        <a:rPr lang="en-US" sz="1400" dirty="0">
                          <a:effectLst/>
                        </a:rPr>
                        <a:t>I have experienced a range of stimuli, and had opportunities to participate in enquiries, both collaboratively and with growing independence.</a:t>
                      </a:r>
                    </a:p>
                  </a:txBody>
                  <a:tcPr anchor="ctr">
                    <a:lnL>
                      <a:noFill/>
                    </a:lnL>
                    <a:lnR>
                      <a:noFill/>
                    </a:lnR>
                    <a:lnT>
                      <a:noFill/>
                    </a:lnT>
                    <a:lnB>
                      <a:noFill/>
                    </a:lnB>
                    <a:noFill/>
                  </a:tcPr>
                </a:tc>
                <a:extLst>
                  <a:ext uri="{0D108BD9-81ED-4DB2-BD59-A6C34878D82A}">
                    <a16:rowId xmlns:a16="http://schemas.microsoft.com/office/drawing/2014/main" val="1058992237"/>
                  </a:ext>
                </a:extLst>
              </a:tr>
              <a:tr h="877608">
                <a:tc>
                  <a:txBody>
                    <a:bodyPr/>
                    <a:lstStyle/>
                    <a:p>
                      <a:r>
                        <a:rPr lang="en-US" sz="1400" dirty="0">
                          <a:effectLst/>
                        </a:rPr>
                        <a:t>I can collect and record information and data from given sources. I can then sort and group my findings using different criteria.</a:t>
                      </a:r>
                    </a:p>
                  </a:txBody>
                  <a:tcPr anchor="ctr">
                    <a:lnL>
                      <a:noFill/>
                    </a:lnL>
                    <a:lnR>
                      <a:noFill/>
                    </a:lnR>
                    <a:lnT>
                      <a:noFill/>
                    </a:lnT>
                    <a:lnB>
                      <a:noFill/>
                    </a:lnB>
                    <a:noFill/>
                  </a:tcPr>
                </a:tc>
                <a:extLst>
                  <a:ext uri="{0D108BD9-81ED-4DB2-BD59-A6C34878D82A}">
                    <a16:rowId xmlns:a16="http://schemas.microsoft.com/office/drawing/2014/main" val="852340374"/>
                  </a:ext>
                </a:extLst>
              </a:tr>
            </a:tbl>
          </a:graphicData>
        </a:graphic>
      </p:graphicFrame>
      <p:graphicFrame>
        <p:nvGraphicFramePr>
          <p:cNvPr id="12" name="Table 11">
            <a:extLst>
              <a:ext uri="{FF2B5EF4-FFF2-40B4-BE49-F238E27FC236}">
                <a16:creationId xmlns:a16="http://schemas.microsoft.com/office/drawing/2014/main" id="{95528991-2F80-7165-F397-652986D21D60}"/>
              </a:ext>
            </a:extLst>
          </p:cNvPr>
          <p:cNvGraphicFramePr>
            <a:graphicFrameLocks noGrp="1"/>
          </p:cNvGraphicFramePr>
          <p:nvPr>
            <p:extLst>
              <p:ext uri="{D42A27DB-BD31-4B8C-83A1-F6EECF244321}">
                <p14:modId xmlns:p14="http://schemas.microsoft.com/office/powerpoint/2010/main" val="1010401518"/>
              </p:ext>
            </p:extLst>
          </p:nvPr>
        </p:nvGraphicFramePr>
        <p:xfrm>
          <a:off x="3784478" y="1549005"/>
          <a:ext cx="3184146" cy="2178342"/>
        </p:xfrm>
        <a:graphic>
          <a:graphicData uri="http://schemas.openxmlformats.org/drawingml/2006/table">
            <a:tbl>
              <a:tblPr bandRow="1">
                <a:tableStyleId>{5C22544A-7EE6-4342-B048-85BDC9FD1C3A}</a:tableStyleId>
              </a:tblPr>
              <a:tblGrid>
                <a:gridCol w="3184146">
                  <a:extLst>
                    <a:ext uri="{9D8B030D-6E8A-4147-A177-3AD203B41FA5}">
                      <a16:colId xmlns:a16="http://schemas.microsoft.com/office/drawing/2014/main" val="4262151838"/>
                    </a:ext>
                  </a:extLst>
                </a:gridCol>
              </a:tblGrid>
              <a:tr h="806742">
                <a:tc>
                  <a:txBody>
                    <a:bodyPr/>
                    <a:lstStyle/>
                    <a:p>
                      <a:r>
                        <a:rPr lang="en-US" sz="1400" dirty="0">
                          <a:effectLst/>
                        </a:rPr>
                        <a:t>I can use my experiences, knowledge and beliefs to generate ideas and frame enquiries.</a:t>
                      </a:r>
                    </a:p>
                  </a:txBody>
                  <a:tcPr anchor="ctr">
                    <a:lnL>
                      <a:noFill/>
                    </a:lnL>
                    <a:lnR>
                      <a:noFill/>
                    </a:lnR>
                    <a:lnT>
                      <a:noFill/>
                    </a:lnT>
                    <a:lnB>
                      <a:noFill/>
                    </a:lnB>
                    <a:noFill/>
                  </a:tcPr>
                </a:tc>
                <a:extLst>
                  <a:ext uri="{0D108BD9-81ED-4DB2-BD59-A6C34878D82A}">
                    <a16:rowId xmlns:a16="http://schemas.microsoft.com/office/drawing/2014/main" val="3263948190"/>
                  </a:ext>
                </a:extLst>
              </a:tr>
              <a:tr h="1190278">
                <a:tc>
                  <a:txBody>
                    <a:bodyPr/>
                    <a:lstStyle/>
                    <a:p>
                      <a:r>
                        <a:rPr lang="en-US" sz="1400" dirty="0">
                          <a:effectLst/>
                        </a:rPr>
                        <a:t>I have actively engaged with a range of stimuli, and had opportunities to participate in enquiries, both collaboratively and independently.</a:t>
                      </a:r>
                      <a:br>
                        <a:rPr lang="en-US" sz="1400" dirty="0">
                          <a:effectLst/>
                        </a:rPr>
                      </a:br>
                      <a:br>
                        <a:rPr lang="en-US" sz="1400" dirty="0">
                          <a:effectLst/>
                        </a:rPr>
                      </a:br>
                      <a:endParaRPr lang="en-US" sz="1400" dirty="0">
                        <a:effectLst/>
                      </a:endParaRPr>
                    </a:p>
                  </a:txBody>
                  <a:tcPr anchor="ctr">
                    <a:lnL>
                      <a:noFill/>
                    </a:lnL>
                    <a:lnR>
                      <a:noFill/>
                    </a:lnR>
                    <a:lnT>
                      <a:noFill/>
                    </a:lnT>
                    <a:lnB>
                      <a:noFill/>
                    </a:lnB>
                    <a:noFill/>
                  </a:tcPr>
                </a:tc>
                <a:extLst>
                  <a:ext uri="{0D108BD9-81ED-4DB2-BD59-A6C34878D82A}">
                    <a16:rowId xmlns:a16="http://schemas.microsoft.com/office/drawing/2014/main" val="865656666"/>
                  </a:ext>
                </a:extLst>
              </a:tr>
            </a:tbl>
          </a:graphicData>
        </a:graphic>
      </p:graphicFrame>
      <p:graphicFrame>
        <p:nvGraphicFramePr>
          <p:cNvPr id="14" name="Table 13">
            <a:extLst>
              <a:ext uri="{FF2B5EF4-FFF2-40B4-BE49-F238E27FC236}">
                <a16:creationId xmlns:a16="http://schemas.microsoft.com/office/drawing/2014/main" id="{790C7E46-A226-04C0-A15B-BD038E81A534}"/>
              </a:ext>
            </a:extLst>
          </p:cNvPr>
          <p:cNvGraphicFramePr>
            <a:graphicFrameLocks noGrp="1"/>
          </p:cNvGraphicFramePr>
          <p:nvPr>
            <p:extLst>
              <p:ext uri="{D42A27DB-BD31-4B8C-83A1-F6EECF244321}">
                <p14:modId xmlns:p14="http://schemas.microsoft.com/office/powerpoint/2010/main" val="3593963842"/>
              </p:ext>
            </p:extLst>
          </p:nvPr>
        </p:nvGraphicFramePr>
        <p:xfrm>
          <a:off x="7171983" y="1575483"/>
          <a:ext cx="3204937" cy="3009563"/>
        </p:xfrm>
        <a:graphic>
          <a:graphicData uri="http://schemas.openxmlformats.org/drawingml/2006/table">
            <a:tbl>
              <a:tblPr bandRow="1">
                <a:tableStyleId>{5C22544A-7EE6-4342-B048-85BDC9FD1C3A}</a:tableStyleId>
              </a:tblPr>
              <a:tblGrid>
                <a:gridCol w="3204937">
                  <a:extLst>
                    <a:ext uri="{9D8B030D-6E8A-4147-A177-3AD203B41FA5}">
                      <a16:colId xmlns:a16="http://schemas.microsoft.com/office/drawing/2014/main" val="1830707893"/>
                    </a:ext>
                  </a:extLst>
                </a:gridCol>
              </a:tblGrid>
              <a:tr h="868324">
                <a:tc>
                  <a:txBody>
                    <a:bodyPr/>
                    <a:lstStyle/>
                    <a:p>
                      <a:r>
                        <a:rPr lang="en-US" sz="1400" dirty="0">
                          <a:effectLst/>
                        </a:rPr>
                        <a:t>I can </a:t>
                      </a:r>
                      <a:r>
                        <a:rPr lang="en-US" sz="1400" err="1">
                          <a:effectLst/>
                        </a:rPr>
                        <a:t>analyse</a:t>
                      </a:r>
                      <a:r>
                        <a:rPr lang="en-US" sz="1400" dirty="0">
                          <a:effectLst/>
                        </a:rPr>
                        <a:t>, present and reflect on my findings, describing patterns and explaining relationships across data and sources.</a:t>
                      </a:r>
                    </a:p>
                  </a:txBody>
                  <a:tcPr anchor="ctr">
                    <a:lnL>
                      <a:noFill/>
                    </a:lnL>
                    <a:lnR>
                      <a:noFill/>
                    </a:lnR>
                    <a:lnT>
                      <a:noFill/>
                    </a:lnT>
                    <a:lnB>
                      <a:noFill/>
                    </a:lnB>
                    <a:noFill/>
                  </a:tcPr>
                </a:tc>
                <a:extLst>
                  <a:ext uri="{0D108BD9-81ED-4DB2-BD59-A6C34878D82A}">
                    <a16:rowId xmlns:a16="http://schemas.microsoft.com/office/drawing/2014/main" val="604839545"/>
                  </a:ext>
                </a:extLst>
              </a:tr>
              <a:tr h="868324">
                <a:tc>
                  <a:txBody>
                    <a:bodyPr/>
                    <a:lstStyle/>
                    <a:p>
                      <a:r>
                        <a:rPr lang="en-US" sz="1400" dirty="0">
                          <a:effectLst/>
                        </a:rPr>
                        <a:t>I can reflect on the approaches I have taken to enquiries and identify areas of improvement for future enquires.</a:t>
                      </a:r>
                    </a:p>
                  </a:txBody>
                  <a:tcPr anchor="ctr">
                    <a:lnL>
                      <a:noFill/>
                    </a:lnL>
                    <a:lnR>
                      <a:noFill/>
                    </a:lnR>
                    <a:lnT>
                      <a:noFill/>
                    </a:lnT>
                    <a:lnB>
                      <a:noFill/>
                    </a:lnB>
                    <a:noFill/>
                  </a:tcPr>
                </a:tc>
                <a:extLst>
                  <a:ext uri="{0D108BD9-81ED-4DB2-BD59-A6C34878D82A}">
                    <a16:rowId xmlns:a16="http://schemas.microsoft.com/office/drawing/2014/main" val="3600100130"/>
                  </a:ext>
                </a:extLst>
              </a:tr>
              <a:tr h="1196359">
                <a:tc>
                  <a:txBody>
                    <a:bodyPr/>
                    <a:lstStyle/>
                    <a:p>
                      <a:r>
                        <a:rPr lang="en-US" sz="1400" dirty="0">
                          <a:effectLst/>
                        </a:rPr>
                        <a:t>I can draw considered and reasoned conclusions to my enquiries, while understanding that other people may form different conclusions from the available evidence. </a:t>
                      </a:r>
                    </a:p>
                  </a:txBody>
                  <a:tcPr anchor="ctr">
                    <a:lnL>
                      <a:noFill/>
                    </a:lnL>
                    <a:lnR>
                      <a:noFill/>
                    </a:lnR>
                    <a:lnT>
                      <a:noFill/>
                    </a:lnT>
                    <a:lnB>
                      <a:noFill/>
                    </a:lnB>
                    <a:noFill/>
                  </a:tcPr>
                </a:tc>
                <a:extLst>
                  <a:ext uri="{0D108BD9-81ED-4DB2-BD59-A6C34878D82A}">
                    <a16:rowId xmlns:a16="http://schemas.microsoft.com/office/drawing/2014/main" val="2850299608"/>
                  </a:ext>
                </a:extLst>
              </a:tr>
            </a:tbl>
          </a:graphicData>
        </a:graphic>
      </p:graphicFrame>
      <p:graphicFrame>
        <p:nvGraphicFramePr>
          <p:cNvPr id="16" name="Table 15">
            <a:extLst>
              <a:ext uri="{FF2B5EF4-FFF2-40B4-BE49-F238E27FC236}">
                <a16:creationId xmlns:a16="http://schemas.microsoft.com/office/drawing/2014/main" id="{FD98CAF2-F838-C97F-1619-36FE2A84918B}"/>
              </a:ext>
            </a:extLst>
          </p:cNvPr>
          <p:cNvGraphicFramePr>
            <a:graphicFrameLocks noGrp="1"/>
          </p:cNvGraphicFramePr>
          <p:nvPr>
            <p:extLst>
              <p:ext uri="{D42A27DB-BD31-4B8C-83A1-F6EECF244321}">
                <p14:modId xmlns:p14="http://schemas.microsoft.com/office/powerpoint/2010/main" val="2990376437"/>
              </p:ext>
            </p:extLst>
          </p:nvPr>
        </p:nvGraphicFramePr>
        <p:xfrm>
          <a:off x="330811" y="4699973"/>
          <a:ext cx="3184147" cy="2781894"/>
        </p:xfrm>
        <a:graphic>
          <a:graphicData uri="http://schemas.openxmlformats.org/drawingml/2006/table">
            <a:tbl>
              <a:tblPr bandRow="1">
                <a:tableStyleId>{5C22544A-7EE6-4342-B048-85BDC9FD1C3A}</a:tableStyleId>
              </a:tblPr>
              <a:tblGrid>
                <a:gridCol w="3184147">
                  <a:extLst>
                    <a:ext uri="{9D8B030D-6E8A-4147-A177-3AD203B41FA5}">
                      <a16:colId xmlns:a16="http://schemas.microsoft.com/office/drawing/2014/main" val="1682891847"/>
                    </a:ext>
                  </a:extLst>
                </a:gridCol>
              </a:tblGrid>
              <a:tr h="830288">
                <a:tc>
                  <a:txBody>
                    <a:bodyPr/>
                    <a:lstStyle/>
                    <a:p>
                      <a:r>
                        <a:rPr lang="en-US" sz="1400" dirty="0">
                          <a:effectLst/>
                        </a:rPr>
                        <a:t>I can describe how people and the natural world may impact on each other.</a:t>
                      </a:r>
                    </a:p>
                  </a:txBody>
                  <a:tcPr anchor="ctr">
                    <a:lnL>
                      <a:noFill/>
                    </a:lnL>
                    <a:lnR>
                      <a:noFill/>
                    </a:lnR>
                    <a:lnT>
                      <a:noFill/>
                    </a:lnT>
                    <a:lnB>
                      <a:noFill/>
                    </a:lnB>
                    <a:noFill/>
                  </a:tcPr>
                </a:tc>
                <a:extLst>
                  <a:ext uri="{0D108BD9-81ED-4DB2-BD59-A6C34878D82A}">
                    <a16:rowId xmlns:a16="http://schemas.microsoft.com/office/drawing/2014/main" val="1676540334"/>
                  </a:ext>
                </a:extLst>
              </a:tr>
              <a:tr h="736881">
                <a:tc>
                  <a:txBody>
                    <a:bodyPr/>
                    <a:lstStyle/>
                    <a:p>
                      <a:r>
                        <a:rPr lang="en-US" sz="1400" dirty="0">
                          <a:effectLst/>
                        </a:rPr>
                        <a:t>I can describe how places, spaces, environments and landscapes are important to different people and for different reasons.</a:t>
                      </a:r>
                    </a:p>
                  </a:txBody>
                  <a:tcPr anchor="ctr">
                    <a:lnL>
                      <a:noFill/>
                    </a:lnL>
                    <a:lnR>
                      <a:noFill/>
                    </a:lnR>
                    <a:lnT>
                      <a:noFill/>
                    </a:lnT>
                    <a:lnB>
                      <a:noFill/>
                    </a:lnB>
                    <a:noFill/>
                  </a:tcPr>
                </a:tc>
                <a:extLst>
                  <a:ext uri="{0D108BD9-81ED-4DB2-BD59-A6C34878D82A}">
                    <a16:rowId xmlns:a16="http://schemas.microsoft.com/office/drawing/2014/main" val="2901552159"/>
                  </a:ext>
                </a:extLst>
              </a:tr>
              <a:tr h="1006726">
                <a:tc>
                  <a:txBody>
                    <a:bodyPr/>
                    <a:lstStyle/>
                    <a:p>
                      <a:r>
                        <a:rPr lang="en-US" sz="1400" dirty="0">
                          <a:effectLst/>
                        </a:rPr>
                        <a:t>I can describe how and where some places and environments are similar, and others are different.</a:t>
                      </a:r>
                    </a:p>
                  </a:txBody>
                  <a:tcPr anchor="ctr">
                    <a:lnL>
                      <a:noFill/>
                    </a:lnL>
                    <a:lnR>
                      <a:noFill/>
                    </a:lnR>
                    <a:lnT>
                      <a:noFill/>
                    </a:lnT>
                    <a:lnB>
                      <a:noFill/>
                    </a:lnB>
                    <a:noFill/>
                  </a:tcPr>
                </a:tc>
                <a:extLst>
                  <a:ext uri="{0D108BD9-81ED-4DB2-BD59-A6C34878D82A}">
                    <a16:rowId xmlns:a16="http://schemas.microsoft.com/office/drawing/2014/main" val="1597635977"/>
                  </a:ext>
                </a:extLst>
              </a:tr>
            </a:tbl>
          </a:graphicData>
        </a:graphic>
      </p:graphicFrame>
      <p:graphicFrame>
        <p:nvGraphicFramePr>
          <p:cNvPr id="18" name="Table 17">
            <a:extLst>
              <a:ext uri="{FF2B5EF4-FFF2-40B4-BE49-F238E27FC236}">
                <a16:creationId xmlns:a16="http://schemas.microsoft.com/office/drawing/2014/main" id="{3B69C4D6-9180-1E58-6AD8-330FCE9581DF}"/>
              </a:ext>
            </a:extLst>
          </p:cNvPr>
          <p:cNvGraphicFramePr>
            <a:graphicFrameLocks noGrp="1"/>
          </p:cNvGraphicFramePr>
          <p:nvPr>
            <p:extLst>
              <p:ext uri="{D42A27DB-BD31-4B8C-83A1-F6EECF244321}">
                <p14:modId xmlns:p14="http://schemas.microsoft.com/office/powerpoint/2010/main" val="3933290458"/>
              </p:ext>
            </p:extLst>
          </p:nvPr>
        </p:nvGraphicFramePr>
        <p:xfrm>
          <a:off x="3691851" y="3455473"/>
          <a:ext cx="3225724" cy="3801978"/>
        </p:xfrm>
        <a:graphic>
          <a:graphicData uri="http://schemas.openxmlformats.org/drawingml/2006/table">
            <a:tbl>
              <a:tblPr bandRow="1">
                <a:tableStyleId>{5C22544A-7EE6-4342-B048-85BDC9FD1C3A}</a:tableStyleId>
              </a:tblPr>
              <a:tblGrid>
                <a:gridCol w="3225724">
                  <a:extLst>
                    <a:ext uri="{9D8B030D-6E8A-4147-A177-3AD203B41FA5}">
                      <a16:colId xmlns:a16="http://schemas.microsoft.com/office/drawing/2014/main" val="1816910641"/>
                    </a:ext>
                  </a:extLst>
                </a:gridCol>
              </a:tblGrid>
              <a:tr h="1188118">
                <a:tc>
                  <a:txBody>
                    <a:bodyPr/>
                    <a:lstStyle/>
                    <a:p>
                      <a:r>
                        <a:rPr lang="en-US" sz="1600" dirty="0">
                          <a:effectLst/>
                        </a:rPr>
                        <a:t>I can describe and give simple explanations about the impact of human actions on the natural world in the past and present.</a:t>
                      </a:r>
                    </a:p>
                  </a:txBody>
                  <a:tcPr anchor="ctr">
                    <a:lnL>
                      <a:noFill/>
                    </a:lnL>
                    <a:lnR>
                      <a:noFill/>
                    </a:lnR>
                    <a:lnT>
                      <a:noFill/>
                    </a:lnT>
                    <a:lnB>
                      <a:noFill/>
                    </a:lnB>
                    <a:noFill/>
                  </a:tcPr>
                </a:tc>
                <a:extLst>
                  <a:ext uri="{0D108BD9-81ED-4DB2-BD59-A6C34878D82A}">
                    <a16:rowId xmlns:a16="http://schemas.microsoft.com/office/drawing/2014/main" val="1309787376"/>
                  </a:ext>
                </a:extLst>
              </a:tr>
              <a:tr h="1383310">
                <a:tc>
                  <a:txBody>
                    <a:bodyPr/>
                    <a:lstStyle/>
                    <a:p>
                      <a:r>
                        <a:rPr lang="en-US" sz="1600" dirty="0">
                          <a:effectLst/>
                        </a:rPr>
                        <a:t>I can describe and give simple explanations about the impact that physical processes have had on people, places and landscapes in the past and present.</a:t>
                      </a:r>
                    </a:p>
                  </a:txBody>
                  <a:tcPr anchor="ctr">
                    <a:lnL>
                      <a:noFill/>
                    </a:lnL>
                    <a:lnR>
                      <a:noFill/>
                    </a:lnR>
                    <a:lnT>
                      <a:noFill/>
                    </a:lnT>
                    <a:lnB>
                      <a:noFill/>
                    </a:lnB>
                    <a:noFill/>
                  </a:tcPr>
                </a:tc>
                <a:extLst>
                  <a:ext uri="{0D108BD9-81ED-4DB2-BD59-A6C34878D82A}">
                    <a16:rowId xmlns:a16="http://schemas.microsoft.com/office/drawing/2014/main" val="2150024081"/>
                  </a:ext>
                </a:extLst>
              </a:tr>
              <a:tr h="1230550">
                <a:tc>
                  <a:txBody>
                    <a:bodyPr/>
                    <a:lstStyle/>
                    <a:p>
                      <a:r>
                        <a:rPr lang="en-US" sz="1600" dirty="0">
                          <a:effectLst/>
                        </a:rPr>
                        <a:t>I can describe spatial patterns of places, environments and landforms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3878836536"/>
                  </a:ext>
                </a:extLst>
              </a:tr>
            </a:tbl>
          </a:graphicData>
        </a:graphic>
      </p:graphicFrame>
      <p:graphicFrame>
        <p:nvGraphicFramePr>
          <p:cNvPr id="20" name="Table 19">
            <a:extLst>
              <a:ext uri="{FF2B5EF4-FFF2-40B4-BE49-F238E27FC236}">
                <a16:creationId xmlns:a16="http://schemas.microsoft.com/office/drawing/2014/main" id="{1140B24A-937E-5930-9850-DE3D3D52DE2D}"/>
              </a:ext>
            </a:extLst>
          </p:cNvPr>
          <p:cNvGraphicFramePr>
            <a:graphicFrameLocks noGrp="1"/>
          </p:cNvGraphicFramePr>
          <p:nvPr>
            <p:extLst>
              <p:ext uri="{D42A27DB-BD31-4B8C-83A1-F6EECF244321}">
                <p14:modId xmlns:p14="http://schemas.microsoft.com/office/powerpoint/2010/main" val="3680634215"/>
              </p:ext>
            </p:extLst>
          </p:nvPr>
        </p:nvGraphicFramePr>
        <p:xfrm>
          <a:off x="7211680" y="4607297"/>
          <a:ext cx="3204989" cy="2640466"/>
        </p:xfrm>
        <a:graphic>
          <a:graphicData uri="http://schemas.openxmlformats.org/drawingml/2006/table">
            <a:tbl>
              <a:tblPr bandRow="1">
                <a:tableStyleId>{5C22544A-7EE6-4342-B048-85BDC9FD1C3A}</a:tableStyleId>
              </a:tblPr>
              <a:tblGrid>
                <a:gridCol w="3204989">
                  <a:extLst>
                    <a:ext uri="{9D8B030D-6E8A-4147-A177-3AD203B41FA5}">
                      <a16:colId xmlns:a16="http://schemas.microsoft.com/office/drawing/2014/main" val="4163481609"/>
                    </a:ext>
                  </a:extLst>
                </a:gridCol>
              </a:tblGrid>
              <a:tr h="848722">
                <a:tc>
                  <a:txBody>
                    <a:bodyPr/>
                    <a:lstStyle/>
                    <a:p>
                      <a:pPr fontAlgn="t"/>
                      <a:r>
                        <a:rPr lang="en-US" sz="1100">
                          <a:effectLst/>
                          <a:latin typeface="Calibri" panose="020F0502020204030204" pitchFamily="34" charset="0"/>
                        </a:rPr>
                        <a:t>I can understand and explain how human actions affect the physical processes that shape places, spaces, environments and landforms over time.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1607847"/>
                  </a:ext>
                </a:extLst>
              </a:tr>
              <a:tr h="754419">
                <a:tc>
                  <a:txBody>
                    <a:bodyPr/>
                    <a:lstStyle/>
                    <a:p>
                      <a:pPr fontAlgn="t"/>
                      <a:r>
                        <a:rPr lang="en-US" sz="1100">
                          <a:effectLst/>
                          <a:latin typeface="Calibri" panose="020F0502020204030204" pitchFamily="34" charset="0"/>
                        </a:rPr>
                        <a:t>I can understand and explain the range of factors that affect the </a:t>
                      </a:r>
                      <a:r>
                        <a:rPr lang="en-US" sz="1100" i="1">
                          <a:effectLst/>
                          <a:latin typeface="Calibri" panose="020F0502020204030204" pitchFamily="34" charset="0"/>
                        </a:rPr>
                        <a:t>interrelationships</a:t>
                      </a:r>
                      <a:r>
                        <a:rPr lang="en-US" sz="1100">
                          <a:effectLst/>
                          <a:latin typeface="Calibri" panose="020F0502020204030204" pitchFamily="34" charset="0"/>
                        </a:rPr>
                        <a:t> between humans and physical processes.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8787648"/>
                  </a:ext>
                </a:extLst>
              </a:tr>
              <a:tr h="1037325">
                <a:tc>
                  <a:txBody>
                    <a:bodyPr/>
                    <a:lstStyle/>
                    <a:p>
                      <a:pPr fontAlgn="t"/>
                      <a:r>
                        <a:rPr lang="en-US" sz="1100">
                          <a:effectLst/>
                          <a:latin typeface="Calibri" panose="020F0502020204030204" pitchFamily="34" charset="0"/>
                        </a:rPr>
                        <a:t>I can describe and explain why spatial patterns of places, environments and landforms may change over time in my locality and in Wales, as well as in the wider world.</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78908550"/>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342800"/>
            <a:ext cx="4190383" cy="3435281"/>
          </a:xfrm>
        </p:spPr>
        <p:txBody>
          <a:bodyPr lIns="180000" tIns="180000" rIns="180000" bIns="180000" anchor="t">
            <a:normAutofit/>
          </a:bodyPr>
          <a:lstStyle/>
          <a:p>
            <a:pPr fontAlgn="base"/>
            <a:r>
              <a:rPr lang="en-US" dirty="0">
                <a:latin typeface="MASSILIA VF"/>
              </a:rPr>
              <a:t>Continents from where in the world</a:t>
            </a:r>
          </a:p>
          <a:p>
            <a:r>
              <a:rPr lang="en-US" dirty="0">
                <a:latin typeface="MASSILIA VF"/>
              </a:rPr>
              <a:t>PEEL from other Humanities subjects and English</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5763"/>
            <a:ext cx="4190383" cy="410400"/>
          </a:xfrm>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fontScale="85000" lnSpcReduction="20000"/>
          </a:bodyPr>
          <a:lstStyle/>
          <a:p>
            <a:pPr fontAlgn="base"/>
            <a:r>
              <a:rPr lang="en-US" sz="1100" dirty="0">
                <a:solidFill>
                  <a:srgbClr val="444444"/>
                </a:solidFill>
                <a:highlight>
                  <a:srgbClr val="DDEBF7"/>
                </a:highlight>
                <a:latin typeface="MASSILIA VF"/>
              </a:rPr>
              <a:t>To explain why Tibet is so important to China</a:t>
            </a:r>
            <a:endParaRPr lang="en-US" dirty="0">
              <a:latin typeface="MASSILIA VF"/>
            </a:endParaRPr>
          </a:p>
          <a:p>
            <a:r>
              <a:rPr lang="en-US" sz="1100" dirty="0">
                <a:solidFill>
                  <a:srgbClr val="444444"/>
                </a:solidFill>
                <a:highlight>
                  <a:srgbClr val="DDEBF7"/>
                </a:highlight>
                <a:latin typeface="MASSILIA VF"/>
              </a:rPr>
              <a:t>To explore how physical and human geography makes the USA so </a:t>
            </a:r>
            <a:r>
              <a:rPr lang="en-US" sz="1100">
                <a:solidFill>
                  <a:srgbClr val="444444"/>
                </a:solidFill>
                <a:highlight>
                  <a:srgbClr val="DDEBF7"/>
                </a:highlight>
                <a:latin typeface="MASSILIA VF"/>
              </a:rPr>
              <a:t>powerful</a:t>
            </a:r>
          </a:p>
          <a:p>
            <a:r>
              <a:rPr lang="en-US" sz="1100" dirty="0">
                <a:solidFill>
                  <a:srgbClr val="444444"/>
                </a:solidFill>
                <a:highlight>
                  <a:srgbClr val="DDEBF7"/>
                </a:highlight>
                <a:latin typeface="MASSILIA VF"/>
              </a:rPr>
              <a:t>To evaluate how the geography of Europe has made the continent </a:t>
            </a:r>
            <a:r>
              <a:rPr lang="en-US" sz="1100">
                <a:solidFill>
                  <a:srgbClr val="444444"/>
                </a:solidFill>
                <a:highlight>
                  <a:srgbClr val="DDEBF7"/>
                </a:highlight>
                <a:latin typeface="MASSILIA VF"/>
              </a:rPr>
              <a:t>so wealthy</a:t>
            </a:r>
          </a:p>
          <a:p>
            <a:r>
              <a:rPr lang="en-US" sz="1100">
                <a:solidFill>
                  <a:srgbClr val="444444"/>
                </a:solidFill>
                <a:highlight>
                  <a:srgbClr val="DDEBF7"/>
                </a:highlight>
              </a:rPr>
              <a:t>To identify why all of Europe isn't wealthy</a:t>
            </a:r>
          </a:p>
          <a:p>
            <a:r>
              <a:rPr lang="en-US" sz="1100" dirty="0">
                <a:solidFill>
                  <a:srgbClr val="444444"/>
                </a:solidFill>
                <a:highlight>
                  <a:srgbClr val="DDEBF7"/>
                </a:highlight>
                <a:latin typeface="MASSILIA VF"/>
              </a:rPr>
              <a:t>To explain how the division of Africa by Europeans has caused </a:t>
            </a:r>
            <a:r>
              <a:rPr lang="en-US" sz="1100">
                <a:solidFill>
                  <a:srgbClr val="444444"/>
                </a:solidFill>
                <a:highlight>
                  <a:srgbClr val="DDEBF7"/>
                </a:highlight>
                <a:latin typeface="MASSILIA VF"/>
              </a:rPr>
              <a:t>many problems for Africa</a:t>
            </a:r>
          </a:p>
          <a:p>
            <a:r>
              <a:rPr lang="en-US" sz="1100" dirty="0">
                <a:solidFill>
                  <a:srgbClr val="444444"/>
                </a:solidFill>
                <a:highlight>
                  <a:srgbClr val="DDEBF7"/>
                </a:highlight>
                <a:latin typeface="MASSILIA VF"/>
              </a:rPr>
              <a:t>To express how the division of Africa affects individuals in one </a:t>
            </a:r>
            <a:r>
              <a:rPr lang="en-US" sz="1100">
                <a:solidFill>
                  <a:srgbClr val="444444"/>
                </a:solidFill>
                <a:highlight>
                  <a:srgbClr val="DDEBF7"/>
                </a:highlight>
                <a:latin typeface="MASSILIA VF"/>
              </a:rPr>
              <a:t>ethnic group</a:t>
            </a:r>
          </a:p>
          <a:p>
            <a:r>
              <a:rPr lang="en-US" sz="1100">
                <a:solidFill>
                  <a:srgbClr val="444444"/>
                </a:solidFill>
                <a:highlight>
                  <a:srgbClr val="DDEBF7"/>
                </a:highlight>
              </a:rPr>
              <a:t>To understand and identify the key places in Italy</a:t>
            </a:r>
          </a:p>
          <a:p>
            <a:r>
              <a:rPr lang="en-US" sz="1100" dirty="0">
                <a:solidFill>
                  <a:srgbClr val="444444"/>
                </a:solidFill>
                <a:highlight>
                  <a:srgbClr val="DDEBF7"/>
                </a:highlight>
                <a:latin typeface="MASSILIA VF"/>
              </a:rPr>
              <a:t>To understand and demonstrate the variety of environments that exist in </a:t>
            </a:r>
            <a:r>
              <a:rPr lang="en-US" sz="1100">
                <a:solidFill>
                  <a:srgbClr val="444444"/>
                </a:solidFill>
                <a:highlight>
                  <a:srgbClr val="DDEBF7"/>
                </a:highlight>
                <a:latin typeface="MASSILIA VF"/>
              </a:rPr>
              <a:t>Italy</a:t>
            </a:r>
          </a:p>
          <a:p>
            <a:r>
              <a:rPr lang="en-US" sz="1200">
                <a:solidFill>
                  <a:srgbClr val="444444"/>
                </a:solidFill>
                <a:highlight>
                  <a:srgbClr val="DDEBF7"/>
                </a:highlight>
              </a:rPr>
              <a:t>To evaluate and explain some of the different causes of migration in Italy</a:t>
            </a:r>
          </a:p>
          <a:p>
            <a:r>
              <a:rPr lang="en-US" sz="1200" dirty="0">
                <a:solidFill>
                  <a:srgbClr val="444444"/>
                </a:solidFill>
                <a:highlight>
                  <a:srgbClr val="DDEBF7"/>
                </a:highlight>
                <a:latin typeface="MASSILIA VF"/>
              </a:rPr>
              <a:t>To evaluate and justify some solutions to the key problems facing the </a:t>
            </a:r>
            <a:r>
              <a:rPr lang="en-US" sz="1200" dirty="0" err="1">
                <a:solidFill>
                  <a:srgbClr val="444444"/>
                </a:solidFill>
                <a:highlight>
                  <a:srgbClr val="DDEBF7"/>
                </a:highlight>
                <a:latin typeface="MASSILIA VF"/>
              </a:rPr>
              <a:t>Mezzogiorno</a:t>
            </a:r>
            <a:r>
              <a:rPr lang="en-US" sz="1200" dirty="0">
                <a:solidFill>
                  <a:srgbClr val="444444"/>
                </a:solidFill>
                <a:highlight>
                  <a:srgbClr val="DDEBF7"/>
                </a:highlight>
                <a:latin typeface="MASSILIA VF"/>
              </a:rPr>
              <a:t> region</a:t>
            </a:r>
            <a:endParaRPr lang="en-US" dirty="0">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063"/>
            <a:ext cx="5688660" cy="410400"/>
          </a:xfrm>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49759"/>
            <a:ext cx="5688660" cy="2365566"/>
          </a:xfrm>
        </p:spPr>
        <p:txBody>
          <a:bodyPr lIns="180000" tIns="180000" rIns="180000" bIns="180000" numCol="2" anchor="t">
            <a:normAutofit/>
          </a:bodyPr>
          <a:lstStyle/>
          <a:p>
            <a:pPr fontAlgn="base"/>
            <a:r>
              <a:rPr lang="en-US" sz="1600" b="1" dirty="0">
                <a:latin typeface="MASSILIA VF"/>
              </a:rPr>
              <a:t>Oracy: Present topics and ideas clearly and respond to </a:t>
            </a:r>
            <a:r>
              <a:rPr lang="en-US" sz="1600" b="1">
                <a:latin typeface="MASSILIA VF"/>
              </a:rPr>
              <a:t>listeners questions</a:t>
            </a:r>
            <a:r>
              <a:rPr lang="en-US" sz="1600">
                <a:latin typeface="MASSILIA VF"/>
              </a:rPr>
              <a:t>​</a:t>
            </a:r>
            <a:endParaRPr lang="en-US"/>
          </a:p>
          <a:p>
            <a:pPr fontAlgn="base"/>
            <a:r>
              <a:rPr lang="en-US" sz="1600" dirty="0">
                <a:latin typeface="MASSILIA VF"/>
              </a:rPr>
              <a:t>Oracy: work collaboratively in pair or team - agree actions and/or reach consensus​</a:t>
            </a:r>
          </a:p>
          <a:p>
            <a:pPr fontAlgn="base"/>
            <a:r>
              <a:rPr lang="en-US" sz="1600" b="1" dirty="0">
                <a:latin typeface="MASSILIA VF"/>
              </a:rPr>
              <a:t>Reading: </a:t>
            </a:r>
            <a:r>
              <a:rPr lang="en-US" sz="1600" dirty="0">
                <a:latin typeface="MASSILIA VF"/>
              </a:rPr>
              <a:t>Actively read a text with fluency and </a:t>
            </a:r>
            <a:r>
              <a:rPr lang="en-US" sz="1600" dirty="0" err="1">
                <a:latin typeface="MASSILIA VF"/>
              </a:rPr>
              <a:t>summarise</a:t>
            </a:r>
            <a:r>
              <a:rPr lang="en-US" sz="1600" dirty="0">
                <a:latin typeface="MASSILIA VF"/>
              </a:rPr>
              <a:t> key points of a text​</a:t>
            </a:r>
          </a:p>
          <a:p>
            <a:pPr fontAlgn="base"/>
            <a:r>
              <a:rPr lang="en-US" sz="1600" dirty="0">
                <a:latin typeface="MASSILIA VF"/>
              </a:rPr>
              <a:t>Writing : Explanation, hypothesis, analysis, evaluation and making a judgement.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Geopolitics, coastal, mountain range, cultural, tourist, migration, push and pull factors.</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600" dirty="0">
                <a:latin typeface="MASSILIA VF"/>
              </a:rPr>
              <a:t>Based on the book 'Prisoners of Geography' by Tim Marshall which deals with geopolitics and even hints  why the war in Ukraine began.</a:t>
            </a:r>
          </a:p>
          <a:p>
            <a:r>
              <a:rPr lang="en-US" sz="1600">
                <a:latin typeface="MASSILIA VF"/>
              </a:rPr>
              <a:t>Real life explanations of why some places are more successful </a:t>
            </a:r>
            <a:r>
              <a:rPr lang="en-US" sz="1600" dirty="0">
                <a:latin typeface="MASSILIA VF"/>
              </a:rPr>
              <a:t>than others links the history and geography of places.</a:t>
            </a:r>
            <a:endParaRPr lang="en-US" sz="16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276</cp:revision>
  <dcterms:created xsi:type="dcterms:W3CDTF">2024-02-26T09:08:58Z</dcterms:created>
  <dcterms:modified xsi:type="dcterms:W3CDTF">2024-07-05T00:55:26Z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