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9" r:id="rId9"/>
    <p:sldId id="290" r:id="rId10"/>
    <p:sldId id="291" r:id="rId11"/>
    <p:sldId id="293" r:id="rId12"/>
    <p:sldId id="292"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16C322-2BB2-D706-36E6-F751CEEE684E}" v="10" dt="2024-07-04T22:59:16.069"/>
    <p1510:client id="{3D6ACD72-D076-4E6A-53E4-AF364A3DA659}" v="786" dt="2024-07-05T01:32:20.207"/>
    <p1510:client id="{A57BE2F3-663C-E3B2-60DA-D5E0F9DE1822}" v="116" dt="2024-07-05T00:35:20.0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anda Farby" userId="S::miranda.farby@connahsquayhs.org.uk::da4d8a0c-0614-46ff-9baf-cbc0cae19baf" providerId="AD" clId="Web-{3D6ACD72-D076-4E6A-53E4-AF364A3DA659}"/>
    <pc:docChg chg="addSld delSld modSld">
      <pc:chgData name="Miranda Farby" userId="S::miranda.farby@connahsquayhs.org.uk::da4d8a0c-0614-46ff-9baf-cbc0cae19baf" providerId="AD" clId="Web-{3D6ACD72-D076-4E6A-53E4-AF364A3DA659}" dt="2024-07-05T01:32:20.207" v="738" actId="20577"/>
      <pc:docMkLst>
        <pc:docMk/>
      </pc:docMkLst>
      <pc:sldChg chg="del">
        <pc:chgData name="Miranda Farby" userId="S::miranda.farby@connahsquayhs.org.uk::da4d8a0c-0614-46ff-9baf-cbc0cae19baf" providerId="AD" clId="Web-{3D6ACD72-D076-4E6A-53E4-AF364A3DA659}" dt="2024-07-05T00:46:48.882" v="9"/>
        <pc:sldMkLst>
          <pc:docMk/>
          <pc:sldMk cId="3785915959" sldId="282"/>
        </pc:sldMkLst>
      </pc:sldChg>
      <pc:sldChg chg="modSp">
        <pc:chgData name="Miranda Farby" userId="S::miranda.farby@connahsquayhs.org.uk::da4d8a0c-0614-46ff-9baf-cbc0cae19baf" providerId="AD" clId="Web-{3D6ACD72-D076-4E6A-53E4-AF364A3DA659}" dt="2024-07-05T00:35:53.301" v="5" actId="20577"/>
        <pc:sldMkLst>
          <pc:docMk/>
          <pc:sldMk cId="2784821086" sldId="288"/>
        </pc:sldMkLst>
        <pc:spChg chg="mod">
          <ac:chgData name="Miranda Farby" userId="S::miranda.farby@connahsquayhs.org.uk::da4d8a0c-0614-46ff-9baf-cbc0cae19baf" providerId="AD" clId="Web-{3D6ACD72-D076-4E6A-53E4-AF364A3DA659}" dt="2024-07-05T00:35:53.301" v="5" actId="20577"/>
          <ac:spMkLst>
            <pc:docMk/>
            <pc:sldMk cId="2784821086" sldId="288"/>
            <ac:spMk id="4" creationId="{00000000-0000-0000-0000-000000000000}"/>
          </ac:spMkLst>
        </pc:spChg>
      </pc:sldChg>
      <pc:sldChg chg="modSp">
        <pc:chgData name="Miranda Farby" userId="S::miranda.farby@connahsquayhs.org.uk::da4d8a0c-0614-46ff-9baf-cbc0cae19baf" providerId="AD" clId="Web-{3D6ACD72-D076-4E6A-53E4-AF364A3DA659}" dt="2024-07-05T00:36:21.255" v="7" actId="20577"/>
        <pc:sldMkLst>
          <pc:docMk/>
          <pc:sldMk cId="3686490725" sldId="289"/>
        </pc:sldMkLst>
        <pc:spChg chg="mod">
          <ac:chgData name="Miranda Farby" userId="S::miranda.farby@connahsquayhs.org.uk::da4d8a0c-0614-46ff-9baf-cbc0cae19baf" providerId="AD" clId="Web-{3D6ACD72-D076-4E6A-53E4-AF364A3DA659}" dt="2024-07-05T00:36:21.255" v="7" actId="20577"/>
          <ac:spMkLst>
            <pc:docMk/>
            <pc:sldMk cId="3686490725" sldId="289"/>
            <ac:spMk id="6" creationId="{25C07CEA-84F6-8C26-6F95-D4919D0C9E00}"/>
          </ac:spMkLst>
        </pc:spChg>
      </pc:sldChg>
      <pc:sldChg chg="modSp">
        <pc:chgData name="Miranda Farby" userId="S::miranda.farby@connahsquayhs.org.uk::da4d8a0c-0614-46ff-9baf-cbc0cae19baf" providerId="AD" clId="Web-{3D6ACD72-D076-4E6A-53E4-AF364A3DA659}" dt="2024-07-05T01:32:20.207" v="738" actId="20577"/>
        <pc:sldMkLst>
          <pc:docMk/>
          <pc:sldMk cId="216081477" sldId="290"/>
        </pc:sldMkLst>
        <pc:spChg chg="mod">
          <ac:chgData name="Miranda Farby" userId="S::miranda.farby@connahsquayhs.org.uk::da4d8a0c-0614-46ff-9baf-cbc0cae19baf" providerId="AD" clId="Web-{3D6ACD72-D076-4E6A-53E4-AF364A3DA659}" dt="2024-07-05T01:32:20.207" v="738" actId="20577"/>
          <ac:spMkLst>
            <pc:docMk/>
            <pc:sldMk cId="216081477" sldId="290"/>
            <ac:spMk id="4" creationId="{DF4B6647-26ED-AE4F-C7C6-F118FCC94D72}"/>
          </ac:spMkLst>
        </pc:spChg>
        <pc:spChg chg="mod">
          <ac:chgData name="Miranda Farby" userId="S::miranda.farby@connahsquayhs.org.uk::da4d8a0c-0614-46ff-9baf-cbc0cae19baf" providerId="AD" clId="Web-{3D6ACD72-D076-4E6A-53E4-AF364A3DA659}" dt="2024-07-05T01:30:30.921" v="687" actId="20577"/>
          <ac:spMkLst>
            <pc:docMk/>
            <pc:sldMk cId="216081477" sldId="290"/>
            <ac:spMk id="8" creationId="{D9F63377-DD1C-4BBD-5D28-6BF14622536D}"/>
          </ac:spMkLst>
        </pc:spChg>
      </pc:sldChg>
      <pc:sldChg chg="modSp">
        <pc:chgData name="Miranda Farby" userId="S::miranda.farby@connahsquayhs.org.uk::da4d8a0c-0614-46ff-9baf-cbc0cae19baf" providerId="AD" clId="Web-{3D6ACD72-D076-4E6A-53E4-AF364A3DA659}" dt="2024-07-05T01:25:59.377" v="598" actId="20577"/>
        <pc:sldMkLst>
          <pc:docMk/>
          <pc:sldMk cId="3495639933" sldId="291"/>
        </pc:sldMkLst>
        <pc:spChg chg="mod">
          <ac:chgData name="Miranda Farby" userId="S::miranda.farby@connahsquayhs.org.uk::da4d8a0c-0614-46ff-9baf-cbc0cae19baf" providerId="AD" clId="Web-{3D6ACD72-D076-4E6A-53E4-AF364A3DA659}" dt="2024-07-05T01:09:16.956" v="162" actId="20577"/>
          <ac:spMkLst>
            <pc:docMk/>
            <pc:sldMk cId="3495639933" sldId="291"/>
            <ac:spMk id="2" creationId="{C65EE8F8-148F-B99E-40FA-43CE497387F7}"/>
          </ac:spMkLst>
        </pc:spChg>
        <pc:spChg chg="mod">
          <ac:chgData name="Miranda Farby" userId="S::miranda.farby@connahsquayhs.org.uk::da4d8a0c-0614-46ff-9baf-cbc0cae19baf" providerId="AD" clId="Web-{3D6ACD72-D076-4E6A-53E4-AF364A3DA659}" dt="2024-07-05T01:21:52.392" v="506" actId="20577"/>
          <ac:spMkLst>
            <pc:docMk/>
            <pc:sldMk cId="3495639933" sldId="291"/>
            <ac:spMk id="4" creationId="{74C831F6-864D-BABA-AF92-E2DAAB3A976C}"/>
          </ac:spMkLst>
        </pc:spChg>
        <pc:spChg chg="mod">
          <ac:chgData name="Miranda Farby" userId="S::miranda.farby@connahsquayhs.org.uk::da4d8a0c-0614-46ff-9baf-cbc0cae19baf" providerId="AD" clId="Web-{3D6ACD72-D076-4E6A-53E4-AF364A3DA659}" dt="2024-07-05T01:23:02.848" v="530" actId="20577"/>
          <ac:spMkLst>
            <pc:docMk/>
            <pc:sldMk cId="3495639933" sldId="291"/>
            <ac:spMk id="6" creationId="{BBFAC2B0-088A-A742-E984-08816EB2A534}"/>
          </ac:spMkLst>
        </pc:spChg>
        <pc:spChg chg="mod">
          <ac:chgData name="Miranda Farby" userId="S::miranda.farby@connahsquayhs.org.uk::da4d8a0c-0614-46ff-9baf-cbc0cae19baf" providerId="AD" clId="Web-{3D6ACD72-D076-4E6A-53E4-AF364A3DA659}" dt="2024-07-05T01:15:19.913" v="339" actId="20577"/>
          <ac:spMkLst>
            <pc:docMk/>
            <pc:sldMk cId="3495639933" sldId="291"/>
            <ac:spMk id="9" creationId="{FAC0EE1F-6170-8836-2429-E17EDAC6A750}"/>
          </ac:spMkLst>
        </pc:spChg>
        <pc:spChg chg="mod">
          <ac:chgData name="Miranda Farby" userId="S::miranda.farby@connahsquayhs.org.uk::da4d8a0c-0614-46ff-9baf-cbc0cae19baf" providerId="AD" clId="Web-{3D6ACD72-D076-4E6A-53E4-AF364A3DA659}" dt="2024-07-05T01:21:49.986" v="505" actId="20577"/>
          <ac:spMkLst>
            <pc:docMk/>
            <pc:sldMk cId="3495639933" sldId="291"/>
            <ac:spMk id="11" creationId="{BE434E36-C7AA-5216-328F-AB4594226D84}"/>
          </ac:spMkLst>
        </pc:spChg>
        <pc:spChg chg="mod">
          <ac:chgData name="Miranda Farby" userId="S::miranda.farby@connahsquayhs.org.uk::da4d8a0c-0614-46ff-9baf-cbc0cae19baf" providerId="AD" clId="Web-{3D6ACD72-D076-4E6A-53E4-AF364A3DA659}" dt="2024-07-05T01:25:59.377" v="598" actId="20577"/>
          <ac:spMkLst>
            <pc:docMk/>
            <pc:sldMk cId="3495639933" sldId="291"/>
            <ac:spMk id="13" creationId="{12040E28-C6F5-B532-A029-B5A6A5E6B1EC}"/>
          </ac:spMkLst>
        </pc:spChg>
        <pc:spChg chg="mod">
          <ac:chgData name="Miranda Farby" userId="S::miranda.farby@connahsquayhs.org.uk::da4d8a0c-0614-46ff-9baf-cbc0cae19baf" providerId="AD" clId="Web-{3D6ACD72-D076-4E6A-53E4-AF364A3DA659}" dt="2024-07-05T01:17:05.311" v="409" actId="20577"/>
          <ac:spMkLst>
            <pc:docMk/>
            <pc:sldMk cId="3495639933" sldId="291"/>
            <ac:spMk id="15" creationId="{1756A213-24FF-8EF2-74EA-084C49992958}"/>
          </ac:spMkLst>
        </pc:spChg>
      </pc:sldChg>
      <pc:sldChg chg="addSp delSp modSp">
        <pc:chgData name="Miranda Farby" userId="S::miranda.farby@connahsquayhs.org.uk::da4d8a0c-0614-46ff-9baf-cbc0cae19baf" providerId="AD" clId="Web-{3D6ACD72-D076-4E6A-53E4-AF364A3DA659}" dt="2024-07-05T01:29:00.668" v="677" actId="20577"/>
        <pc:sldMkLst>
          <pc:docMk/>
          <pc:sldMk cId="2903779191" sldId="292"/>
        </pc:sldMkLst>
        <pc:spChg chg="mod">
          <ac:chgData name="Miranda Farby" userId="S::miranda.farby@connahsquayhs.org.uk::da4d8a0c-0614-46ff-9baf-cbc0cae19baf" providerId="AD" clId="Web-{3D6ACD72-D076-4E6A-53E4-AF364A3DA659}" dt="2024-07-05T01:28:34.120" v="668" actId="20577"/>
          <ac:spMkLst>
            <pc:docMk/>
            <pc:sldMk cId="2903779191" sldId="292"/>
            <ac:spMk id="2" creationId="{7E6C883F-1227-F311-38A5-B4E17D09B7AB}"/>
          </ac:spMkLst>
        </pc:spChg>
        <pc:spChg chg="mod">
          <ac:chgData name="Miranda Farby" userId="S::miranda.farby@connahsquayhs.org.uk::da4d8a0c-0614-46ff-9baf-cbc0cae19baf" providerId="AD" clId="Web-{3D6ACD72-D076-4E6A-53E4-AF364A3DA659}" dt="2024-07-05T01:05:57.463" v="67" actId="20577"/>
          <ac:spMkLst>
            <pc:docMk/>
            <pc:sldMk cId="2903779191" sldId="292"/>
            <ac:spMk id="4" creationId="{235860F6-C416-1E2E-120E-314D539F4A7E}"/>
          </ac:spMkLst>
        </pc:spChg>
        <pc:spChg chg="mod">
          <ac:chgData name="Miranda Farby" userId="S::miranda.farby@connahsquayhs.org.uk::da4d8a0c-0614-46ff-9baf-cbc0cae19baf" providerId="AD" clId="Web-{3D6ACD72-D076-4E6A-53E4-AF364A3DA659}" dt="2024-07-05T01:00:30.731" v="13" actId="20577"/>
          <ac:spMkLst>
            <pc:docMk/>
            <pc:sldMk cId="2903779191" sldId="292"/>
            <ac:spMk id="9" creationId="{E5C5155A-67AA-9F8F-5734-B567AC294D97}"/>
          </ac:spMkLst>
        </pc:spChg>
        <pc:spChg chg="mod">
          <ac:chgData name="Miranda Farby" userId="S::miranda.farby@connahsquayhs.org.uk::da4d8a0c-0614-46ff-9baf-cbc0cae19baf" providerId="AD" clId="Web-{3D6ACD72-D076-4E6A-53E4-AF364A3DA659}" dt="2024-07-05T01:29:00.668" v="677" actId="20577"/>
          <ac:spMkLst>
            <pc:docMk/>
            <pc:sldMk cId="2903779191" sldId="292"/>
            <ac:spMk id="10" creationId="{59B49D29-3501-5F1D-BF03-49B083B72B1A}"/>
          </ac:spMkLst>
        </pc:spChg>
        <pc:spChg chg="mod">
          <ac:chgData name="Miranda Farby" userId="S::miranda.farby@connahsquayhs.org.uk::da4d8a0c-0614-46ff-9baf-cbc0cae19baf" providerId="AD" clId="Web-{3D6ACD72-D076-4E6A-53E4-AF364A3DA659}" dt="2024-07-05T01:28:15.479" v="650" actId="20577"/>
          <ac:spMkLst>
            <pc:docMk/>
            <pc:sldMk cId="2903779191" sldId="292"/>
            <ac:spMk id="11" creationId="{73CA8E55-50A9-4198-412B-A239F349004B}"/>
          </ac:spMkLst>
        </pc:spChg>
        <pc:graphicFrameChg chg="add del mod">
          <ac:chgData name="Miranda Farby" userId="S::miranda.farby@connahsquayhs.org.uk::da4d8a0c-0614-46ff-9baf-cbc0cae19baf" providerId="AD" clId="Web-{3D6ACD72-D076-4E6A-53E4-AF364A3DA659}" dt="2024-07-05T01:02:04.876" v="22"/>
          <ac:graphicFrameMkLst>
            <pc:docMk/>
            <pc:sldMk cId="2903779191" sldId="292"/>
            <ac:graphicFrameMk id="13" creationId="{356E4945-CB8F-795A-8D31-00C53FEDAC41}"/>
          </ac:graphicFrameMkLst>
        </pc:graphicFrameChg>
        <pc:graphicFrameChg chg="add del mod modGraphic">
          <ac:chgData name="Miranda Farby" userId="S::miranda.farby@connahsquayhs.org.uk::da4d8a0c-0614-46ff-9baf-cbc0cae19baf" providerId="AD" clId="Web-{3D6ACD72-D076-4E6A-53E4-AF364A3DA659}" dt="2024-07-05T01:02:23.080" v="27"/>
          <ac:graphicFrameMkLst>
            <pc:docMk/>
            <pc:sldMk cId="2903779191" sldId="292"/>
            <ac:graphicFrameMk id="15" creationId="{B66869A4-5F90-31E3-A9A9-D6913FC5E6D8}"/>
          </ac:graphicFrameMkLst>
        </pc:graphicFrameChg>
        <pc:graphicFrameChg chg="add del mod modGraphic">
          <ac:chgData name="Miranda Farby" userId="S::miranda.farby@connahsquayhs.org.uk::da4d8a0c-0614-46ff-9baf-cbc0cae19baf" providerId="AD" clId="Web-{3D6ACD72-D076-4E6A-53E4-AF364A3DA659}" dt="2024-07-05T01:26:20.456" v="599"/>
          <ac:graphicFrameMkLst>
            <pc:docMk/>
            <pc:sldMk cId="2903779191" sldId="292"/>
            <ac:graphicFrameMk id="17" creationId="{7A71911A-3BBB-839E-CBBA-5965D6B3EC73}"/>
          </ac:graphicFrameMkLst>
        </pc:graphicFrameChg>
        <pc:graphicFrameChg chg="add del mod">
          <ac:chgData name="Miranda Farby" userId="S::miranda.farby@connahsquayhs.org.uk::da4d8a0c-0614-46ff-9baf-cbc0cae19baf" providerId="AD" clId="Web-{3D6ACD72-D076-4E6A-53E4-AF364A3DA659}" dt="2024-07-05T01:03:20.769" v="42"/>
          <ac:graphicFrameMkLst>
            <pc:docMk/>
            <pc:sldMk cId="2903779191" sldId="292"/>
            <ac:graphicFrameMk id="19" creationId="{4A325461-80EC-D529-ECAE-4811B25E14A8}"/>
          </ac:graphicFrameMkLst>
        </pc:graphicFrameChg>
        <pc:graphicFrameChg chg="add del mod">
          <ac:chgData name="Miranda Farby" userId="S::miranda.farby@connahsquayhs.org.uk::da4d8a0c-0614-46ff-9baf-cbc0cae19baf" providerId="AD" clId="Web-{3D6ACD72-D076-4E6A-53E4-AF364A3DA659}" dt="2024-07-05T01:04:37.257" v="50"/>
          <ac:graphicFrameMkLst>
            <pc:docMk/>
            <pc:sldMk cId="2903779191" sldId="292"/>
            <ac:graphicFrameMk id="21" creationId="{53CFD8D8-757A-7268-BD6C-1434AD1499A8}"/>
          </ac:graphicFrameMkLst>
        </pc:graphicFrameChg>
        <pc:graphicFrameChg chg="add del mod">
          <ac:chgData name="Miranda Farby" userId="S::miranda.farby@connahsquayhs.org.uk::da4d8a0c-0614-46ff-9baf-cbc0cae19baf" providerId="AD" clId="Web-{3D6ACD72-D076-4E6A-53E4-AF364A3DA659}" dt="2024-07-05T01:04:31.475" v="49"/>
          <ac:graphicFrameMkLst>
            <pc:docMk/>
            <pc:sldMk cId="2903779191" sldId="292"/>
            <ac:graphicFrameMk id="23" creationId="{29FA0546-AF81-0323-0E76-B145FCC1CDE4}"/>
          </ac:graphicFrameMkLst>
        </pc:graphicFrameChg>
        <pc:graphicFrameChg chg="add del mod">
          <ac:chgData name="Miranda Farby" userId="S::miranda.farby@connahsquayhs.org.uk::da4d8a0c-0614-46ff-9baf-cbc0cae19baf" providerId="AD" clId="Web-{3D6ACD72-D076-4E6A-53E4-AF364A3DA659}" dt="2024-07-05T01:06:02.447" v="68"/>
          <ac:graphicFrameMkLst>
            <pc:docMk/>
            <pc:sldMk cId="2903779191" sldId="292"/>
            <ac:graphicFrameMk id="25" creationId="{8BF5C7DE-B044-4546-A5E7-B335C416456C}"/>
          </ac:graphicFrameMkLst>
        </pc:graphicFrameChg>
      </pc:sldChg>
      <pc:sldChg chg="add">
        <pc:chgData name="Miranda Farby" userId="S::miranda.farby@connahsquayhs.org.uk::da4d8a0c-0614-46ff-9baf-cbc0cae19baf" providerId="AD" clId="Web-{3D6ACD72-D076-4E6A-53E4-AF364A3DA659}" dt="2024-07-05T00:46:45.210" v="8"/>
        <pc:sldMkLst>
          <pc:docMk/>
          <pc:sldMk cId="2913577672" sldId="29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7</a:t>
            </a:r>
            <a:endParaRPr lang="en-GB" dirty="0"/>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New Zealand</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GB" sz="1400" dirty="0">
                <a:solidFill>
                  <a:srgbClr val="000000"/>
                </a:solidFill>
                <a:latin typeface="Calibri Light"/>
                <a:cs typeface="Calibri Light"/>
              </a:rPr>
              <a:t>Our natural world is diverse and dynamic, influenced by processes and human actions.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pPr fontAlgn="base"/>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10000"/>
          </a:bodyPr>
          <a:lstStyle/>
          <a:p>
            <a:endParaRPr lang="en-US" sz="900"/>
          </a:p>
          <a:p>
            <a:r>
              <a:rPr lang="en-US" sz="1200" dirty="0">
                <a:solidFill>
                  <a:srgbClr val="1F1F1F"/>
                </a:solidFill>
                <a:latin typeface="Arial"/>
                <a:cs typeface="Arial"/>
              </a:rPr>
              <a:t>Experiencing the wonder of the natural world can contribute to learners’ spiritual development and well-being, and can help to cultivate in them a sense of place and sense of belonging, as embodied in the Welsh word </a:t>
            </a:r>
            <a:r>
              <a:rPr lang="en-US" sz="1200" dirty="0" err="1">
                <a:solidFill>
                  <a:schemeClr val="tx1"/>
                </a:solidFill>
                <a:latin typeface="Arial"/>
                <a:cs typeface="Arial"/>
              </a:rPr>
              <a:t>cynefin</a:t>
            </a:r>
            <a:r>
              <a:rPr lang="en-US" sz="1200" dirty="0">
                <a:solidFill>
                  <a:schemeClr val="tx1"/>
                </a:solidFill>
                <a:latin typeface="Arial"/>
                <a:cs typeface="Arial"/>
              </a:rPr>
              <a:t>.</a:t>
            </a:r>
          </a:p>
          <a:p>
            <a:r>
              <a:rPr lang="en-US" sz="1200" dirty="0">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sz="1200" dirty="0">
              <a:solidFill>
                <a:srgbClr val="000000"/>
              </a:solidFill>
              <a:latin typeface="Arial"/>
              <a:cs typeface="Arial"/>
            </a:endParaRPr>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68649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a:normAutofit lnSpcReduction="10000"/>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pPr>
              <a:lnSpc>
                <a:spcPct val="107000"/>
              </a:lnSpc>
              <a:spcBef>
                <a:spcPts val="0"/>
              </a:spcBef>
              <a:spcAft>
                <a:spcPts val="800"/>
              </a:spcAft>
            </a:pPr>
            <a:r>
              <a:rPr lang="en-GB" sz="1200" b="1" dirty="0">
                <a:solidFill>
                  <a:srgbClr val="000000"/>
                </a:solidFill>
                <a:latin typeface="Calibri"/>
                <a:cs typeface="Calibri"/>
              </a:rPr>
              <a:t>Listening:</a:t>
            </a:r>
            <a:r>
              <a:rPr lang="en-GB" sz="1200" dirty="0">
                <a:solidFill>
                  <a:srgbClr val="000000"/>
                </a:solidFill>
                <a:latin typeface="Calibri"/>
                <a:cs typeface="Calibri"/>
              </a:rPr>
              <a:t> I can listen to gain different people's views and ideas on various subjects, using them to arrive at my own conclusions.  </a:t>
            </a:r>
          </a:p>
          <a:p>
            <a:pPr>
              <a:lnSpc>
                <a:spcPct val="107000"/>
              </a:lnSpc>
              <a:spcBef>
                <a:spcPts val="0"/>
              </a:spcBef>
              <a:spcAft>
                <a:spcPts val="800"/>
              </a:spcAft>
            </a:pPr>
            <a:r>
              <a:rPr lang="en-GB" sz="1200" b="1" dirty="0">
                <a:solidFill>
                  <a:srgbClr val="000000"/>
                </a:solidFill>
                <a:latin typeface="Calibri"/>
                <a:cs typeface="Calibri"/>
              </a:rPr>
              <a:t>Reading:</a:t>
            </a:r>
            <a:r>
              <a:rPr lang="en-GB" sz="1200" dirty="0">
                <a:solidFill>
                  <a:srgbClr val="000000"/>
                </a:solidFill>
                <a:latin typeface="Calibri"/>
                <a:cs typeface="Calibri"/>
              </a:rPr>
              <a:t> I can distinguish between facts/evidence to make decisions location information, using different sources.  </a:t>
            </a:r>
          </a:p>
          <a:p>
            <a:pPr>
              <a:lnSpc>
                <a:spcPct val="107000"/>
              </a:lnSpc>
              <a:spcBef>
                <a:spcPts val="0"/>
              </a:spcBef>
              <a:spcAft>
                <a:spcPts val="800"/>
              </a:spcAft>
            </a:pPr>
            <a:r>
              <a:rPr lang="en-GB" sz="1200" b="1" dirty="0">
                <a:solidFill>
                  <a:srgbClr val="000000"/>
                </a:solidFill>
                <a:latin typeface="Calibri"/>
                <a:cs typeface="Calibri"/>
              </a:rPr>
              <a:t>Speaking</a:t>
            </a:r>
            <a:r>
              <a:rPr lang="en-GB" sz="1200" dirty="0">
                <a:solidFill>
                  <a:srgbClr val="000000"/>
                </a:solidFill>
                <a:latin typeface="Calibri"/>
                <a:cs typeface="Calibri"/>
              </a:rPr>
              <a:t>: I can respond to others' points of view with confidence and sensitivity, summarising and evaluating what I have heard, read or seen.  </a:t>
            </a:r>
          </a:p>
          <a:p>
            <a:pPr>
              <a:lnSpc>
                <a:spcPct val="107000"/>
              </a:lnSpc>
              <a:spcBef>
                <a:spcPts val="0"/>
              </a:spcBef>
              <a:spcAft>
                <a:spcPts val="800"/>
              </a:spcAft>
            </a:pPr>
            <a:r>
              <a:rPr lang="en-GB" sz="1200" b="1" dirty="0">
                <a:solidFill>
                  <a:srgbClr val="000000"/>
                </a:solidFill>
                <a:latin typeface="Calibri"/>
                <a:cs typeface="Calibri"/>
              </a:rPr>
              <a:t>Writing</a:t>
            </a:r>
            <a:r>
              <a:rPr lang="en-GB" sz="12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a:t>
            </a:r>
            <a:r>
              <a:rPr lang="en-GB" sz="1200">
                <a:solidFill>
                  <a:srgbClr val="000000"/>
                </a:solidFill>
                <a:latin typeface="Calibri"/>
                <a:cs typeface="Calibri"/>
              </a:rPr>
              <a:t>purposes, e.g. to successfully describe, explain, persuade, discuss. </a:t>
            </a:r>
            <a:endParaRPr lang="en-US">
              <a:cs typeface="Calibri"/>
            </a:endParaRPr>
          </a:p>
          <a:p>
            <a:pPr>
              <a:lnSpc>
                <a:spcPct val="107000"/>
              </a:lnSpc>
              <a:spcBef>
                <a:spcPts val="0"/>
              </a:spcBef>
              <a:spcAft>
                <a:spcPts val="800"/>
              </a:spcAft>
            </a:pPr>
            <a:r>
              <a:rPr lang="en-US" dirty="0">
                <a:latin typeface="MASSILIA VF"/>
              </a:rPr>
              <a:t>Oracy: listening to and considering the opinions of others to make decisions to improve areas.</a:t>
            </a:r>
            <a:endParaRPr lang="en-US" dirty="0"/>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fontScale="62500" lnSpcReduction="20000"/>
          </a:bodyPr>
          <a:lstStyle/>
          <a:p>
            <a:pPr fontAlgn="base"/>
            <a:r>
              <a:rPr lang="en-GB" sz="900"/>
              <a:t>. </a:t>
            </a:r>
            <a:r>
              <a:rPr lang="en-US" b="1"/>
              <a:t>Personal effectiveness</a:t>
            </a:r>
            <a:r>
              <a:rPr lang="en-US"/>
              <a:t>​</a:t>
            </a:r>
          </a:p>
          <a:p>
            <a:pPr fontAlgn="base"/>
            <a:r>
              <a:rPr lang="en-US"/>
              <a:t>Encouraging teamwork and being a reliable contributor by </a:t>
            </a:r>
            <a:r>
              <a:rPr lang="en-US" err="1"/>
              <a:t>organising</a:t>
            </a:r>
            <a:r>
              <a:rPr lang="en-US"/>
              <a:t> and carrying out enquiries.​</a:t>
            </a:r>
          </a:p>
          <a:p>
            <a:pPr fontAlgn="base"/>
            <a:r>
              <a:rPr lang="en-US"/>
              <a:t>Evaluating, justifying and expressing considered responses in a variety of ways​</a:t>
            </a:r>
          </a:p>
          <a:p>
            <a:pPr fontAlgn="base"/>
            <a:r>
              <a:rPr lang="en-US" b="1"/>
              <a:t>Creativity and innovation</a:t>
            </a:r>
            <a:r>
              <a:rPr lang="en-US"/>
              <a:t>​</a:t>
            </a:r>
          </a:p>
          <a:p>
            <a:pPr fontAlgn="base"/>
            <a:r>
              <a:rPr lang="en-US"/>
              <a:t>Encouraging the presentation of information and findings in creative and innovative ways, and imagining possible futures based on the evidence.​</a:t>
            </a:r>
          </a:p>
          <a:p>
            <a:pPr fontAlgn="base"/>
            <a:r>
              <a:rPr lang="en-US" b="1"/>
              <a:t>Planning and </a:t>
            </a:r>
            <a:r>
              <a:rPr lang="en-US" b="1" err="1"/>
              <a:t>organising</a:t>
            </a:r>
            <a:r>
              <a:rPr lang="en-US"/>
              <a:t>​</a:t>
            </a:r>
          </a:p>
          <a:p>
            <a:pPr fontAlgn="base"/>
            <a:r>
              <a:rPr lang="en-US"/>
              <a:t>Encouraging the planning and </a:t>
            </a:r>
            <a:r>
              <a:rPr lang="en-US" err="1"/>
              <a:t>organising</a:t>
            </a:r>
            <a:r>
              <a:rPr lang="en-US"/>
              <a:t> of investigations, setting aims, objectives and success criteria, gathering and </a:t>
            </a:r>
            <a:r>
              <a:rPr lang="en-US" err="1"/>
              <a:t>utilising</a:t>
            </a:r>
            <a:r>
              <a:rPr lang="en-US"/>
              <a:t> a range of evidence, and reflecting on methods.​</a:t>
            </a:r>
          </a:p>
          <a:p>
            <a:pPr fontAlgn="base"/>
            <a:r>
              <a:rPr lang="en-US" b="1"/>
              <a:t>Critical thinking and problem-solving</a:t>
            </a:r>
            <a:r>
              <a:rPr lang="en-US"/>
              <a:t>​</a:t>
            </a:r>
          </a:p>
          <a:p>
            <a:pPr fontAlgn="base"/>
            <a:r>
              <a:rPr lang="en-US"/>
              <a:t>Developing the ability to think analytically and understand the past and present as well as to imagine possible futures.</a:t>
            </a:r>
          </a:p>
          <a:p>
            <a:endParaRPr lang="en-GB" sz="90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285750" indent="-285750">
              <a:lnSpc>
                <a:spcPct val="100000"/>
              </a:lnSpc>
              <a:spcBef>
                <a:spcPts val="0"/>
              </a:spcBef>
              <a:buFont typeface="Arial,Sans-Serif"/>
              <a:buChar char="•"/>
            </a:pPr>
            <a:r>
              <a:rPr lang="en-GB" sz="1300" dirty="0">
                <a:solidFill>
                  <a:srgbClr val="000000"/>
                </a:solidFill>
                <a:latin typeface="Calibri Light"/>
                <a:cs typeface="Calibri Light"/>
              </a:rPr>
              <a:t>challenges all learners by encouraging them to recognise the importance of sustained effort in meeting expectations that are high but achievable for them through teaching a challenging topic </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GB" sz="1300" dirty="0">
                <a:solidFill>
                  <a:srgbClr val="000000"/>
                </a:solidFill>
                <a:latin typeface="Calibri Light"/>
                <a:cs typeface="Calibri Light"/>
              </a:rPr>
              <a:t>employing a blend of approaches including direct teaching </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GB" sz="1300" dirty="0">
                <a:solidFill>
                  <a:srgbClr val="000000"/>
                </a:solidFill>
                <a:latin typeface="Calibri Light"/>
                <a:cs typeface="Calibri Light"/>
              </a:rPr>
              <a:t>regularly reinforces the cross-curricular skills of literacy, numeracy and digital competence, and provides opportunities to practise them though use of </a:t>
            </a:r>
            <a:r>
              <a:rPr lang="en-GB" sz="1300" dirty="0" err="1">
                <a:solidFill>
                  <a:srgbClr val="000000"/>
                </a:solidFill>
                <a:latin typeface="Calibri Light"/>
                <a:cs typeface="Calibri Light"/>
              </a:rPr>
              <a:t>chromebooks</a:t>
            </a:r>
            <a:r>
              <a:rPr lang="en-GB" sz="1300" dirty="0">
                <a:solidFill>
                  <a:srgbClr val="000000"/>
                </a:solidFill>
                <a:latin typeface="Calibri Light"/>
                <a:cs typeface="Calibri Light"/>
              </a:rPr>
              <a:t> &amp; PEEL paragraph, </a:t>
            </a:r>
            <a:endParaRPr lang="en-US" sz="1300" dirty="0">
              <a:solidFill>
                <a:srgbClr val="000000"/>
              </a:solidFill>
              <a:latin typeface="Calibri Light"/>
              <a:cs typeface="Calibri Light"/>
            </a:endParaRPr>
          </a:p>
          <a:p>
            <a:pPr marL="285750" indent="-285750">
              <a:lnSpc>
                <a:spcPct val="100000"/>
              </a:lnSpc>
              <a:spcBef>
                <a:spcPts val="0"/>
              </a:spcBef>
              <a:buFont typeface="Arial,Sans-Serif"/>
              <a:buChar char="•"/>
            </a:pPr>
            <a:r>
              <a:rPr lang="en-GB" sz="1300" dirty="0">
                <a:solidFill>
                  <a:srgbClr val="000000"/>
                </a:solidFill>
                <a:latin typeface="Calibri Light"/>
                <a:cs typeface="Calibri Light"/>
              </a:rPr>
              <a:t>Encouraging learners to take responsibility for their own learning </a:t>
            </a:r>
            <a:endParaRPr lang="en-US" sz="1300">
              <a:solidFill>
                <a:srgbClr val="000000"/>
              </a:solidFill>
              <a:latin typeface="Calibri Light"/>
              <a:cs typeface="Calibri Light"/>
            </a:endParaRPr>
          </a:p>
          <a:p>
            <a:pPr marL="285750" indent="-285750">
              <a:lnSpc>
                <a:spcPct val="100000"/>
              </a:lnSpc>
              <a:spcBef>
                <a:spcPts val="0"/>
              </a:spcBef>
              <a:buFont typeface="Arial,Sans-Serif"/>
              <a:buChar char="•"/>
            </a:pPr>
            <a:r>
              <a:rPr lang="en-US" sz="1200" dirty="0">
                <a:solidFill>
                  <a:srgbClr val="000000"/>
                </a:solidFill>
                <a:latin typeface="Calibri"/>
                <a:cs typeface="Calibri"/>
              </a:rPr>
              <a:t>Make connections: learners should be able to make links between other subject areas and draw on knowledge to inform and improve their own work.  </a:t>
            </a:r>
          </a:p>
          <a:p>
            <a:pPr marL="285750" indent="-285750">
              <a:lnSpc>
                <a:spcPct val="100000"/>
              </a:lnSpc>
              <a:spcBef>
                <a:spcPts val="0"/>
              </a:spcBef>
              <a:buFont typeface="Arial,Sans-Serif"/>
              <a:buChar char="•"/>
            </a:pPr>
            <a:endParaRPr lang="en-US" sz="1200" dirty="0">
              <a:solidFill>
                <a:srgbClr val="000000"/>
              </a:solidFill>
              <a:latin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1608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dirty="0">
                <a:solidFill>
                  <a:srgbClr val="000000"/>
                </a:solidFill>
                <a:latin typeface="Calibri Light"/>
                <a:ea typeface="Calibri Light"/>
                <a:cs typeface="Calibri Light"/>
              </a:rPr>
              <a:t>Learners will have the opportunity to understand and explain the range of geographical features of New Zealand and will interpret maps, text and photos to investigate issues on New Zealand. </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a:xfrm>
            <a:off x="3556005" y="1546211"/>
            <a:ext cx="3414762" cy="2540060"/>
          </a:xfrm>
        </p:spPr>
        <p:txBody>
          <a:bodyPr lIns="180000" tIns="180000" rIns="180000" bIns="180000" anchor="t">
            <a:noAutofit/>
          </a:bodyPr>
          <a:lstStyle/>
          <a:p>
            <a:pPr>
              <a:lnSpc>
                <a:spcPct val="100000"/>
              </a:lnSpc>
              <a:spcBef>
                <a:spcPts val="0"/>
              </a:spcBef>
            </a:pPr>
            <a:r>
              <a:rPr lang="en-US" sz="1100" dirty="0">
                <a:solidFill>
                  <a:srgbClr val="000000"/>
                </a:solidFill>
                <a:latin typeface="Calibri Light"/>
                <a:ea typeface="Calibri Light"/>
                <a:cs typeface="Calibri Light"/>
              </a:rPr>
              <a:t>Learners have various opportunities to develop a breadth of knowledge about the world looking at the advantages and disadvantages that a country’s geography can bring them.</a:t>
            </a:r>
          </a:p>
          <a:p>
            <a:pPr>
              <a:lnSpc>
                <a:spcPct val="100000"/>
              </a:lnSpc>
              <a:spcBef>
                <a:spcPts val="0"/>
              </a:spcBef>
            </a:pPr>
            <a:endParaRPr lang="en-US" sz="1100" dirty="0">
              <a:solidFill>
                <a:srgbClr val="000000"/>
              </a:solidFill>
              <a:latin typeface="Calibri Light"/>
              <a:ea typeface="Calibri Light"/>
              <a:cs typeface="Calibri Light"/>
            </a:endParaRPr>
          </a:p>
          <a:p>
            <a:pPr>
              <a:lnSpc>
                <a:spcPct val="100000"/>
              </a:lnSpc>
              <a:spcBef>
                <a:spcPts val="0"/>
              </a:spcBef>
            </a:pPr>
            <a:r>
              <a:rPr lang="en-US" sz="1100" dirty="0">
                <a:solidFill>
                  <a:srgbClr val="000000"/>
                </a:solidFill>
                <a:latin typeface="Calibri Light"/>
                <a:cs typeface="Calibri Light"/>
              </a:rPr>
              <a:t>Learners will have the opportunity to see the impact of human </a:t>
            </a:r>
            <a:r>
              <a:rPr lang="en-US" sz="1100" dirty="0" err="1">
                <a:solidFill>
                  <a:srgbClr val="000000"/>
                </a:solidFill>
                <a:latin typeface="Calibri Light"/>
                <a:cs typeface="Calibri Light"/>
              </a:rPr>
              <a:t>colonisation</a:t>
            </a:r>
            <a:r>
              <a:rPr lang="en-US" sz="1100" dirty="0">
                <a:solidFill>
                  <a:srgbClr val="000000"/>
                </a:solidFill>
                <a:latin typeface="Calibri Light"/>
                <a:cs typeface="Calibri Light"/>
              </a:rPr>
              <a:t> on a remote place, as well as the negative impacts of tourism &amp; that climate change reaches  everywhere on the planet.</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a:latin typeface="MASSILIA VF"/>
              </a:rPr>
              <a:t>Learners will be able to focus on one particular country as a case study to develop their curiosity and wonder for that country through its geography including features such as glaciation and climate change.</a:t>
            </a:r>
            <a:endParaRPr lang="en-US" dirty="0"/>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MASSILIA VF"/>
              </a:rPr>
              <a:t>As learners progress, they will be able to make links within and between periods and places, identifying similarities and differences, changes and continuities, and use the understanding of concepts to identify connections between new and previous learning. For example in History  year 7 'Timeline Challenge'.  Learners will also continue to develop their location and descriptive skills.</a:t>
            </a:r>
          </a:p>
          <a:p>
            <a:pPr>
              <a:lnSpc>
                <a:spcPct val="100000"/>
              </a:lnSpc>
              <a:spcBef>
                <a:spcPts val="0"/>
              </a:spcBef>
            </a:pPr>
            <a:r>
              <a:rPr lang="en-US" sz="1200" dirty="0">
                <a:solidFill>
                  <a:srgbClr val="000000"/>
                </a:solidFill>
                <a:latin typeface="Calibri Light"/>
                <a:cs typeface="Calibri Light"/>
              </a:rPr>
              <a:t>-Connections to other curriculum areas (History of Europe,) and links are encouraged to be identified with learners.</a:t>
            </a:r>
          </a:p>
          <a:p>
            <a:pPr>
              <a:lnSpc>
                <a:spcPct val="100000"/>
              </a:lnSpc>
              <a:spcBef>
                <a:spcPts val="0"/>
              </a:spcBef>
            </a:pPr>
            <a:r>
              <a:rPr lang="en-US" dirty="0">
                <a:latin typeface="MASSILIA VF"/>
              </a:rPr>
              <a:t>Migration of Welsh settlers</a:t>
            </a:r>
            <a:endParaRPr lang="en-US" dirty="0"/>
          </a:p>
          <a:p>
            <a:pPr>
              <a:lnSpc>
                <a:spcPct val="100000"/>
              </a:lnSpc>
              <a:spcBef>
                <a:spcPts val="0"/>
              </a:spcBef>
            </a:pPr>
            <a:endParaRPr lang="en-US" sz="1200" dirty="0">
              <a:solidFill>
                <a:srgbClr val="000000"/>
              </a:solidFill>
              <a:latin typeface="Calibri Light"/>
              <a:cs typeface="Calibri Ligh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r>
              <a:rPr lang="en-US" sz="1000" dirty="0">
                <a:latin typeface="Calibri"/>
                <a:cs typeface="Segoe UI"/>
              </a:rPr>
              <a:t>A significant number of the earliest European migrants to NZ were Welsh.</a:t>
            </a:r>
          </a:p>
          <a:p>
            <a:r>
              <a:rPr lang="en-US" sz="1000" dirty="0">
                <a:latin typeface="Calibri"/>
                <a:cs typeface="Segoe UI"/>
              </a:rPr>
              <a:t>Sheep farming common in both countries.</a:t>
            </a: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
        <p:nvSpPr>
          <p:cNvPr id="15" name="Rectangle 14">
            <a:extLst>
              <a:ext uri="{FF2B5EF4-FFF2-40B4-BE49-F238E27FC236}">
                <a16:creationId xmlns:a16="http://schemas.microsoft.com/office/drawing/2014/main" id="{1756A213-24FF-8EF2-74EA-084C49992958}"/>
              </a:ext>
            </a:extLst>
          </p:cNvPr>
          <p:cNvSpPr/>
          <p:nvPr/>
        </p:nvSpPr>
        <p:spPr>
          <a:xfrm>
            <a:off x="550936" y="4736251"/>
            <a:ext cx="3193499" cy="1661993"/>
          </a:xfrm>
          <a:prstGeom prst="rect">
            <a:avLst/>
          </a:prstGeom>
        </p:spPr>
        <p:txBody>
          <a:bodyPr wrap="square" lIns="91440" tIns="45720" rIns="91440" bIns="4572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71450" indent="-171450">
              <a:buFontTx/>
              <a:buChar char="-"/>
            </a:pPr>
            <a:r>
              <a:rPr lang="en-US" sz="1100" dirty="0"/>
              <a:t>Di</a:t>
            </a:r>
            <a:r>
              <a:rPr lang="en-US" dirty="0"/>
              <a:t>s</a:t>
            </a:r>
            <a:r>
              <a:rPr lang="en-US" sz="1400" dirty="0"/>
              <a:t>cussion and evaluation of evidence and being able to make a judgment in the form of a conclusion and write a formal letter .</a:t>
            </a:r>
            <a:endParaRPr lang="en-US" sz="1400" dirty="0">
              <a:cs typeface="Calibri"/>
            </a:endParaRPr>
          </a:p>
          <a:p>
            <a:pPr marL="171450" indent="-171450">
              <a:buFont typeface="Arial"/>
              <a:buChar char="•"/>
            </a:pPr>
            <a:r>
              <a:rPr lang="en-US" sz="1400" dirty="0">
                <a:solidFill>
                  <a:srgbClr val="222222"/>
                </a:solidFill>
                <a:effectLst/>
                <a:ea typeface="Calibri" panose="020F0502020204030204" pitchFamily="34" charset="0"/>
                <a:cs typeface="Times New Roman"/>
              </a:rPr>
              <a:t>collaborative work to encourage understanding </a:t>
            </a:r>
            <a:r>
              <a:rPr lang="en-US" sz="1400" dirty="0">
                <a:solidFill>
                  <a:srgbClr val="222222"/>
                </a:solidFill>
                <a:ea typeface="Calibri" panose="020F0502020204030204" pitchFamily="34" charset="0"/>
                <a:cs typeface="Times New Roman"/>
              </a:rPr>
              <a:t>of the environment and human impacts.</a:t>
            </a:r>
            <a:endParaRPr lang="en-GB" sz="1400" dirty="0">
              <a:solidFill>
                <a:srgbClr val="222222"/>
              </a:solidFill>
              <a:cs typeface="Times New Roman"/>
            </a:endParaRPr>
          </a:p>
        </p:txBody>
      </p:sp>
    </p:spTree>
    <p:extLst>
      <p:ext uri="{BB962C8B-B14F-4D97-AF65-F5344CB8AC3E}">
        <p14:creationId xmlns:p14="http://schemas.microsoft.com/office/powerpoint/2010/main" val="349563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0" name="Table 9">
            <a:extLst>
              <a:ext uri="{FF2B5EF4-FFF2-40B4-BE49-F238E27FC236}">
                <a16:creationId xmlns:a16="http://schemas.microsoft.com/office/drawing/2014/main" id="{67E01786-A0BF-4F23-E94B-A4E018534FF3}"/>
              </a:ext>
            </a:extLst>
          </p:cNvPr>
          <p:cNvGraphicFramePr>
            <a:graphicFrameLocks noGrp="1"/>
          </p:cNvGraphicFramePr>
          <p:nvPr/>
        </p:nvGraphicFramePr>
        <p:xfrm>
          <a:off x="317578" y="1601962"/>
          <a:ext cx="3246604" cy="2934002"/>
        </p:xfrm>
        <a:graphic>
          <a:graphicData uri="http://schemas.openxmlformats.org/drawingml/2006/table">
            <a:tbl>
              <a:tblPr bandRow="1">
                <a:tableStyleId>{5C22544A-7EE6-4342-B048-85BDC9FD1C3A}</a:tableStyleId>
              </a:tblPr>
              <a:tblGrid>
                <a:gridCol w="3246604">
                  <a:extLst>
                    <a:ext uri="{9D8B030D-6E8A-4147-A177-3AD203B41FA5}">
                      <a16:colId xmlns:a16="http://schemas.microsoft.com/office/drawing/2014/main" val="2570800377"/>
                    </a:ext>
                  </a:extLst>
                </a:gridCol>
              </a:tblGrid>
              <a:tr h="877608">
                <a:tc>
                  <a:txBody>
                    <a:bodyPr/>
                    <a:lstStyle/>
                    <a:p>
                      <a:r>
                        <a:rPr lang="en-US" sz="1400" dirty="0">
                          <a:effectLst/>
                        </a:rPr>
                        <a:t>I have been curious and made suggestions for possible enquiries and have asked and responded to a range of questions during an enquiry.</a:t>
                      </a:r>
                    </a:p>
                  </a:txBody>
                  <a:tcPr anchor="ctr">
                    <a:lnL>
                      <a:noFill/>
                    </a:lnL>
                    <a:lnR>
                      <a:noFill/>
                    </a:lnR>
                    <a:lnT>
                      <a:noFill/>
                    </a:lnT>
                    <a:lnB>
                      <a:noFill/>
                    </a:lnB>
                    <a:noFill/>
                  </a:tcPr>
                </a:tc>
                <a:extLst>
                  <a:ext uri="{0D108BD9-81ED-4DB2-BD59-A6C34878D82A}">
                    <a16:rowId xmlns:a16="http://schemas.microsoft.com/office/drawing/2014/main" val="1512560815"/>
                  </a:ext>
                </a:extLst>
              </a:tr>
              <a:tr h="1044242">
                <a:tc>
                  <a:txBody>
                    <a:bodyPr/>
                    <a:lstStyle/>
                    <a:p>
                      <a:r>
                        <a:rPr lang="en-US" sz="1400" dirty="0">
                          <a:effectLst/>
                        </a:rPr>
                        <a:t>I have experienced a range of stimuli, and had opportunities to participate in enquiries, both collaboratively and with growing independence.</a:t>
                      </a:r>
                    </a:p>
                  </a:txBody>
                  <a:tcPr anchor="ctr">
                    <a:lnL>
                      <a:noFill/>
                    </a:lnL>
                    <a:lnR>
                      <a:noFill/>
                    </a:lnR>
                    <a:lnT>
                      <a:noFill/>
                    </a:lnT>
                    <a:lnB>
                      <a:noFill/>
                    </a:lnB>
                    <a:noFill/>
                  </a:tcPr>
                </a:tc>
                <a:extLst>
                  <a:ext uri="{0D108BD9-81ED-4DB2-BD59-A6C34878D82A}">
                    <a16:rowId xmlns:a16="http://schemas.microsoft.com/office/drawing/2014/main" val="1058992237"/>
                  </a:ext>
                </a:extLst>
              </a:tr>
              <a:tr h="877608">
                <a:tc>
                  <a:txBody>
                    <a:bodyPr/>
                    <a:lstStyle/>
                    <a:p>
                      <a:r>
                        <a:rPr lang="en-US" sz="1400" dirty="0">
                          <a:effectLst/>
                        </a:rPr>
                        <a:t>I can collect and record information and data from given sources. I can then sort and group my findings using different criteria.</a:t>
                      </a:r>
                    </a:p>
                  </a:txBody>
                  <a:tcPr anchor="ctr">
                    <a:lnL>
                      <a:noFill/>
                    </a:lnL>
                    <a:lnR>
                      <a:noFill/>
                    </a:lnR>
                    <a:lnT>
                      <a:noFill/>
                    </a:lnT>
                    <a:lnB>
                      <a:noFill/>
                    </a:lnB>
                    <a:noFill/>
                  </a:tcPr>
                </a:tc>
                <a:extLst>
                  <a:ext uri="{0D108BD9-81ED-4DB2-BD59-A6C34878D82A}">
                    <a16:rowId xmlns:a16="http://schemas.microsoft.com/office/drawing/2014/main" val="852340374"/>
                  </a:ext>
                </a:extLst>
              </a:tr>
            </a:tbl>
          </a:graphicData>
        </a:graphic>
      </p:graphicFrame>
      <p:graphicFrame>
        <p:nvGraphicFramePr>
          <p:cNvPr id="12" name="Table 11">
            <a:extLst>
              <a:ext uri="{FF2B5EF4-FFF2-40B4-BE49-F238E27FC236}">
                <a16:creationId xmlns:a16="http://schemas.microsoft.com/office/drawing/2014/main" id="{95528991-2F80-7165-F397-652986D21D60}"/>
              </a:ext>
            </a:extLst>
          </p:cNvPr>
          <p:cNvGraphicFramePr>
            <a:graphicFrameLocks noGrp="1"/>
          </p:cNvGraphicFramePr>
          <p:nvPr/>
        </p:nvGraphicFramePr>
        <p:xfrm>
          <a:off x="3784478" y="1549005"/>
          <a:ext cx="3184146" cy="2178342"/>
        </p:xfrm>
        <a:graphic>
          <a:graphicData uri="http://schemas.openxmlformats.org/drawingml/2006/table">
            <a:tbl>
              <a:tblPr bandRow="1">
                <a:tableStyleId>{5C22544A-7EE6-4342-B048-85BDC9FD1C3A}</a:tableStyleId>
              </a:tblPr>
              <a:tblGrid>
                <a:gridCol w="3184146">
                  <a:extLst>
                    <a:ext uri="{9D8B030D-6E8A-4147-A177-3AD203B41FA5}">
                      <a16:colId xmlns:a16="http://schemas.microsoft.com/office/drawing/2014/main" val="4262151838"/>
                    </a:ext>
                  </a:extLst>
                </a:gridCol>
              </a:tblGrid>
              <a:tr h="806742">
                <a:tc>
                  <a:txBody>
                    <a:bodyPr/>
                    <a:lstStyle/>
                    <a:p>
                      <a:r>
                        <a:rPr lang="en-US" sz="1400" dirty="0">
                          <a:effectLst/>
                        </a:rPr>
                        <a:t>I can use my experiences, knowledge and beliefs to generate ideas and frame enquiries.</a:t>
                      </a:r>
                    </a:p>
                  </a:txBody>
                  <a:tcPr anchor="ctr">
                    <a:lnL>
                      <a:noFill/>
                    </a:lnL>
                    <a:lnR>
                      <a:noFill/>
                    </a:lnR>
                    <a:lnT>
                      <a:noFill/>
                    </a:lnT>
                    <a:lnB>
                      <a:noFill/>
                    </a:lnB>
                    <a:noFill/>
                  </a:tcPr>
                </a:tc>
                <a:extLst>
                  <a:ext uri="{0D108BD9-81ED-4DB2-BD59-A6C34878D82A}">
                    <a16:rowId xmlns:a16="http://schemas.microsoft.com/office/drawing/2014/main" val="3263948190"/>
                  </a:ext>
                </a:extLst>
              </a:tr>
              <a:tr h="1190278">
                <a:tc>
                  <a:txBody>
                    <a:bodyPr/>
                    <a:lstStyle/>
                    <a:p>
                      <a:r>
                        <a:rPr lang="en-US" sz="1400" dirty="0">
                          <a:effectLst/>
                        </a:rPr>
                        <a:t>I have actively engaged with a range of stimuli, and had opportunities to participate in enquiries, both collaboratively and independently.</a:t>
                      </a:r>
                      <a:br>
                        <a:rPr lang="en-US" sz="1400" dirty="0">
                          <a:effectLst/>
                        </a:rPr>
                      </a:br>
                      <a:br>
                        <a:rPr lang="en-US" sz="1400" dirty="0">
                          <a:effectLst/>
                        </a:rPr>
                      </a:br>
                      <a:endParaRPr lang="en-US" sz="1400" dirty="0">
                        <a:effectLst/>
                      </a:endParaRPr>
                    </a:p>
                  </a:txBody>
                  <a:tcPr anchor="ctr">
                    <a:lnL>
                      <a:noFill/>
                    </a:lnL>
                    <a:lnR>
                      <a:noFill/>
                    </a:lnR>
                    <a:lnT>
                      <a:noFill/>
                    </a:lnT>
                    <a:lnB>
                      <a:noFill/>
                    </a:lnB>
                    <a:noFill/>
                  </a:tcPr>
                </a:tc>
                <a:extLst>
                  <a:ext uri="{0D108BD9-81ED-4DB2-BD59-A6C34878D82A}">
                    <a16:rowId xmlns:a16="http://schemas.microsoft.com/office/drawing/2014/main" val="865656666"/>
                  </a:ext>
                </a:extLst>
              </a:tr>
            </a:tbl>
          </a:graphicData>
        </a:graphic>
      </p:graphicFrame>
      <p:graphicFrame>
        <p:nvGraphicFramePr>
          <p:cNvPr id="14" name="Table 13">
            <a:extLst>
              <a:ext uri="{FF2B5EF4-FFF2-40B4-BE49-F238E27FC236}">
                <a16:creationId xmlns:a16="http://schemas.microsoft.com/office/drawing/2014/main" id="{790C7E46-A226-04C0-A15B-BD038E81A534}"/>
              </a:ext>
            </a:extLst>
          </p:cNvPr>
          <p:cNvGraphicFramePr>
            <a:graphicFrameLocks noGrp="1"/>
          </p:cNvGraphicFramePr>
          <p:nvPr/>
        </p:nvGraphicFramePr>
        <p:xfrm>
          <a:off x="7171983" y="1575483"/>
          <a:ext cx="3204937" cy="3009563"/>
        </p:xfrm>
        <a:graphic>
          <a:graphicData uri="http://schemas.openxmlformats.org/drawingml/2006/table">
            <a:tbl>
              <a:tblPr bandRow="1">
                <a:tableStyleId>{5C22544A-7EE6-4342-B048-85BDC9FD1C3A}</a:tableStyleId>
              </a:tblPr>
              <a:tblGrid>
                <a:gridCol w="3204937">
                  <a:extLst>
                    <a:ext uri="{9D8B030D-6E8A-4147-A177-3AD203B41FA5}">
                      <a16:colId xmlns:a16="http://schemas.microsoft.com/office/drawing/2014/main" val="1830707893"/>
                    </a:ext>
                  </a:extLst>
                </a:gridCol>
              </a:tblGrid>
              <a:tr h="868324">
                <a:tc>
                  <a:txBody>
                    <a:bodyPr/>
                    <a:lstStyle/>
                    <a:p>
                      <a:r>
                        <a:rPr lang="en-US" sz="1400" dirty="0">
                          <a:effectLst/>
                        </a:rPr>
                        <a:t>I can </a:t>
                      </a:r>
                      <a:r>
                        <a:rPr lang="en-US" sz="1400" err="1">
                          <a:effectLst/>
                        </a:rPr>
                        <a:t>analyse</a:t>
                      </a:r>
                      <a:r>
                        <a:rPr lang="en-US" sz="1400" dirty="0">
                          <a:effectLst/>
                        </a:rPr>
                        <a:t>, present and reflect on my findings, describing patterns and explaining relationships across data and sources.</a:t>
                      </a:r>
                    </a:p>
                  </a:txBody>
                  <a:tcPr anchor="ctr">
                    <a:lnL>
                      <a:noFill/>
                    </a:lnL>
                    <a:lnR>
                      <a:noFill/>
                    </a:lnR>
                    <a:lnT>
                      <a:noFill/>
                    </a:lnT>
                    <a:lnB>
                      <a:noFill/>
                    </a:lnB>
                    <a:noFill/>
                  </a:tcPr>
                </a:tc>
                <a:extLst>
                  <a:ext uri="{0D108BD9-81ED-4DB2-BD59-A6C34878D82A}">
                    <a16:rowId xmlns:a16="http://schemas.microsoft.com/office/drawing/2014/main" val="604839545"/>
                  </a:ext>
                </a:extLst>
              </a:tr>
              <a:tr h="868324">
                <a:tc>
                  <a:txBody>
                    <a:bodyPr/>
                    <a:lstStyle/>
                    <a:p>
                      <a:r>
                        <a:rPr lang="en-US" sz="1400" dirty="0">
                          <a:effectLst/>
                        </a:rPr>
                        <a:t>I can reflect on the approaches I have taken to enquiries and identify areas of improvement for future enquires.</a:t>
                      </a:r>
                    </a:p>
                  </a:txBody>
                  <a:tcPr anchor="ctr">
                    <a:lnL>
                      <a:noFill/>
                    </a:lnL>
                    <a:lnR>
                      <a:noFill/>
                    </a:lnR>
                    <a:lnT>
                      <a:noFill/>
                    </a:lnT>
                    <a:lnB>
                      <a:noFill/>
                    </a:lnB>
                    <a:noFill/>
                  </a:tcPr>
                </a:tc>
                <a:extLst>
                  <a:ext uri="{0D108BD9-81ED-4DB2-BD59-A6C34878D82A}">
                    <a16:rowId xmlns:a16="http://schemas.microsoft.com/office/drawing/2014/main" val="3600100130"/>
                  </a:ext>
                </a:extLst>
              </a:tr>
              <a:tr h="1196359">
                <a:tc>
                  <a:txBody>
                    <a:bodyPr/>
                    <a:lstStyle/>
                    <a:p>
                      <a:r>
                        <a:rPr lang="en-US" sz="1400" dirty="0">
                          <a:effectLst/>
                        </a:rPr>
                        <a:t>I can draw considered and reasoned conclusions to my enquiries, while understanding that other people may form different conclusions from the available evidence. </a:t>
                      </a:r>
                    </a:p>
                  </a:txBody>
                  <a:tcPr anchor="ctr">
                    <a:lnL>
                      <a:noFill/>
                    </a:lnL>
                    <a:lnR>
                      <a:noFill/>
                    </a:lnR>
                    <a:lnT>
                      <a:noFill/>
                    </a:lnT>
                    <a:lnB>
                      <a:noFill/>
                    </a:lnB>
                    <a:noFill/>
                  </a:tcPr>
                </a:tc>
                <a:extLst>
                  <a:ext uri="{0D108BD9-81ED-4DB2-BD59-A6C34878D82A}">
                    <a16:rowId xmlns:a16="http://schemas.microsoft.com/office/drawing/2014/main" val="2850299608"/>
                  </a:ext>
                </a:extLst>
              </a:tr>
            </a:tbl>
          </a:graphicData>
        </a:graphic>
      </p:graphicFrame>
      <p:graphicFrame>
        <p:nvGraphicFramePr>
          <p:cNvPr id="16" name="Table 15">
            <a:extLst>
              <a:ext uri="{FF2B5EF4-FFF2-40B4-BE49-F238E27FC236}">
                <a16:creationId xmlns:a16="http://schemas.microsoft.com/office/drawing/2014/main" id="{FD98CAF2-F838-C97F-1619-36FE2A84918B}"/>
              </a:ext>
            </a:extLst>
          </p:cNvPr>
          <p:cNvGraphicFramePr>
            <a:graphicFrameLocks noGrp="1"/>
          </p:cNvGraphicFramePr>
          <p:nvPr/>
        </p:nvGraphicFramePr>
        <p:xfrm>
          <a:off x="330811" y="4699973"/>
          <a:ext cx="3184147" cy="2781894"/>
        </p:xfrm>
        <a:graphic>
          <a:graphicData uri="http://schemas.openxmlformats.org/drawingml/2006/table">
            <a:tbl>
              <a:tblPr bandRow="1">
                <a:tableStyleId>{5C22544A-7EE6-4342-B048-85BDC9FD1C3A}</a:tableStyleId>
              </a:tblPr>
              <a:tblGrid>
                <a:gridCol w="3184147">
                  <a:extLst>
                    <a:ext uri="{9D8B030D-6E8A-4147-A177-3AD203B41FA5}">
                      <a16:colId xmlns:a16="http://schemas.microsoft.com/office/drawing/2014/main" val="1682891847"/>
                    </a:ext>
                  </a:extLst>
                </a:gridCol>
              </a:tblGrid>
              <a:tr h="830288">
                <a:tc>
                  <a:txBody>
                    <a:bodyPr/>
                    <a:lstStyle/>
                    <a:p>
                      <a:r>
                        <a:rPr lang="en-US" sz="1400" dirty="0">
                          <a:effectLst/>
                        </a:rPr>
                        <a:t>I can describe how people and the natural world may impact on each other.</a:t>
                      </a:r>
                    </a:p>
                  </a:txBody>
                  <a:tcPr anchor="ctr">
                    <a:lnL>
                      <a:noFill/>
                    </a:lnL>
                    <a:lnR>
                      <a:noFill/>
                    </a:lnR>
                    <a:lnT>
                      <a:noFill/>
                    </a:lnT>
                    <a:lnB>
                      <a:noFill/>
                    </a:lnB>
                    <a:noFill/>
                  </a:tcPr>
                </a:tc>
                <a:extLst>
                  <a:ext uri="{0D108BD9-81ED-4DB2-BD59-A6C34878D82A}">
                    <a16:rowId xmlns:a16="http://schemas.microsoft.com/office/drawing/2014/main" val="1676540334"/>
                  </a:ext>
                </a:extLst>
              </a:tr>
              <a:tr h="736881">
                <a:tc>
                  <a:txBody>
                    <a:bodyPr/>
                    <a:lstStyle/>
                    <a:p>
                      <a:r>
                        <a:rPr lang="en-US" sz="1400" dirty="0">
                          <a:effectLst/>
                        </a:rPr>
                        <a:t>I can describe how places, spaces, environments and landscapes are important to different people and for different reasons.</a:t>
                      </a:r>
                    </a:p>
                  </a:txBody>
                  <a:tcPr anchor="ctr">
                    <a:lnL>
                      <a:noFill/>
                    </a:lnL>
                    <a:lnR>
                      <a:noFill/>
                    </a:lnR>
                    <a:lnT>
                      <a:noFill/>
                    </a:lnT>
                    <a:lnB>
                      <a:noFill/>
                    </a:lnB>
                    <a:noFill/>
                  </a:tcPr>
                </a:tc>
                <a:extLst>
                  <a:ext uri="{0D108BD9-81ED-4DB2-BD59-A6C34878D82A}">
                    <a16:rowId xmlns:a16="http://schemas.microsoft.com/office/drawing/2014/main" val="2901552159"/>
                  </a:ext>
                </a:extLst>
              </a:tr>
              <a:tr h="1006726">
                <a:tc>
                  <a:txBody>
                    <a:bodyPr/>
                    <a:lstStyle/>
                    <a:p>
                      <a:r>
                        <a:rPr lang="en-US" sz="1400" dirty="0">
                          <a:effectLst/>
                        </a:rPr>
                        <a:t>I can describe how and where some places and environments are similar, and others are different.</a:t>
                      </a:r>
                    </a:p>
                  </a:txBody>
                  <a:tcPr anchor="ctr">
                    <a:lnL>
                      <a:noFill/>
                    </a:lnL>
                    <a:lnR>
                      <a:noFill/>
                    </a:lnR>
                    <a:lnT>
                      <a:noFill/>
                    </a:lnT>
                    <a:lnB>
                      <a:noFill/>
                    </a:lnB>
                    <a:noFill/>
                  </a:tcPr>
                </a:tc>
                <a:extLst>
                  <a:ext uri="{0D108BD9-81ED-4DB2-BD59-A6C34878D82A}">
                    <a16:rowId xmlns:a16="http://schemas.microsoft.com/office/drawing/2014/main" val="1597635977"/>
                  </a:ext>
                </a:extLst>
              </a:tr>
            </a:tbl>
          </a:graphicData>
        </a:graphic>
      </p:graphicFrame>
      <p:graphicFrame>
        <p:nvGraphicFramePr>
          <p:cNvPr id="18" name="Table 17">
            <a:extLst>
              <a:ext uri="{FF2B5EF4-FFF2-40B4-BE49-F238E27FC236}">
                <a16:creationId xmlns:a16="http://schemas.microsoft.com/office/drawing/2014/main" id="{3B69C4D6-9180-1E58-6AD8-330FCE9581DF}"/>
              </a:ext>
            </a:extLst>
          </p:cNvPr>
          <p:cNvGraphicFramePr>
            <a:graphicFrameLocks noGrp="1"/>
          </p:cNvGraphicFramePr>
          <p:nvPr/>
        </p:nvGraphicFramePr>
        <p:xfrm>
          <a:off x="3691851" y="3455473"/>
          <a:ext cx="3225724" cy="3801978"/>
        </p:xfrm>
        <a:graphic>
          <a:graphicData uri="http://schemas.openxmlformats.org/drawingml/2006/table">
            <a:tbl>
              <a:tblPr bandRow="1">
                <a:tableStyleId>{5C22544A-7EE6-4342-B048-85BDC9FD1C3A}</a:tableStyleId>
              </a:tblPr>
              <a:tblGrid>
                <a:gridCol w="3225724">
                  <a:extLst>
                    <a:ext uri="{9D8B030D-6E8A-4147-A177-3AD203B41FA5}">
                      <a16:colId xmlns:a16="http://schemas.microsoft.com/office/drawing/2014/main" val="1816910641"/>
                    </a:ext>
                  </a:extLst>
                </a:gridCol>
              </a:tblGrid>
              <a:tr h="1188118">
                <a:tc>
                  <a:txBody>
                    <a:bodyPr/>
                    <a:lstStyle/>
                    <a:p>
                      <a:r>
                        <a:rPr lang="en-US" sz="1600" dirty="0">
                          <a:effectLst/>
                        </a:rPr>
                        <a:t>I can describe and give simple explanations about the impact of human actions on the natural world in the past and present.</a:t>
                      </a:r>
                    </a:p>
                  </a:txBody>
                  <a:tcPr anchor="ctr">
                    <a:lnL>
                      <a:noFill/>
                    </a:lnL>
                    <a:lnR>
                      <a:noFill/>
                    </a:lnR>
                    <a:lnT>
                      <a:noFill/>
                    </a:lnT>
                    <a:lnB>
                      <a:noFill/>
                    </a:lnB>
                    <a:noFill/>
                  </a:tcPr>
                </a:tc>
                <a:extLst>
                  <a:ext uri="{0D108BD9-81ED-4DB2-BD59-A6C34878D82A}">
                    <a16:rowId xmlns:a16="http://schemas.microsoft.com/office/drawing/2014/main" val="1309787376"/>
                  </a:ext>
                </a:extLst>
              </a:tr>
              <a:tr h="1383310">
                <a:tc>
                  <a:txBody>
                    <a:bodyPr/>
                    <a:lstStyle/>
                    <a:p>
                      <a:r>
                        <a:rPr lang="en-US" sz="1600" dirty="0">
                          <a:effectLst/>
                        </a:rPr>
                        <a:t>I can describe and give simple explanations about the impact that physical processes have had on people, places and landscapes in the past and present.</a:t>
                      </a:r>
                    </a:p>
                  </a:txBody>
                  <a:tcPr anchor="ctr">
                    <a:lnL>
                      <a:noFill/>
                    </a:lnL>
                    <a:lnR>
                      <a:noFill/>
                    </a:lnR>
                    <a:lnT>
                      <a:noFill/>
                    </a:lnT>
                    <a:lnB>
                      <a:noFill/>
                    </a:lnB>
                    <a:noFill/>
                  </a:tcPr>
                </a:tc>
                <a:extLst>
                  <a:ext uri="{0D108BD9-81ED-4DB2-BD59-A6C34878D82A}">
                    <a16:rowId xmlns:a16="http://schemas.microsoft.com/office/drawing/2014/main" val="2150024081"/>
                  </a:ext>
                </a:extLst>
              </a:tr>
              <a:tr h="1230550">
                <a:tc>
                  <a:txBody>
                    <a:bodyPr/>
                    <a:lstStyle/>
                    <a:p>
                      <a:r>
                        <a:rPr lang="en-US" sz="1600" dirty="0">
                          <a:effectLst/>
                        </a:rPr>
                        <a:t>I can describe spatial patterns of places, environments and landforms in my locality and in Wales, as well as in the wider world.</a:t>
                      </a:r>
                    </a:p>
                  </a:txBody>
                  <a:tcPr anchor="ctr">
                    <a:lnL>
                      <a:noFill/>
                    </a:lnL>
                    <a:lnR>
                      <a:noFill/>
                    </a:lnR>
                    <a:lnT>
                      <a:noFill/>
                    </a:lnT>
                    <a:lnB>
                      <a:noFill/>
                    </a:lnB>
                    <a:noFill/>
                  </a:tcPr>
                </a:tc>
                <a:extLst>
                  <a:ext uri="{0D108BD9-81ED-4DB2-BD59-A6C34878D82A}">
                    <a16:rowId xmlns:a16="http://schemas.microsoft.com/office/drawing/2014/main" val="3878836536"/>
                  </a:ext>
                </a:extLst>
              </a:tr>
            </a:tbl>
          </a:graphicData>
        </a:graphic>
      </p:graphicFrame>
      <p:graphicFrame>
        <p:nvGraphicFramePr>
          <p:cNvPr id="20" name="Table 19">
            <a:extLst>
              <a:ext uri="{FF2B5EF4-FFF2-40B4-BE49-F238E27FC236}">
                <a16:creationId xmlns:a16="http://schemas.microsoft.com/office/drawing/2014/main" id="{1140B24A-937E-5930-9850-DE3D3D52DE2D}"/>
              </a:ext>
            </a:extLst>
          </p:cNvPr>
          <p:cNvGraphicFramePr>
            <a:graphicFrameLocks noGrp="1"/>
          </p:cNvGraphicFramePr>
          <p:nvPr/>
        </p:nvGraphicFramePr>
        <p:xfrm>
          <a:off x="7211680" y="4607297"/>
          <a:ext cx="3204989" cy="2640466"/>
        </p:xfrm>
        <a:graphic>
          <a:graphicData uri="http://schemas.openxmlformats.org/drawingml/2006/table">
            <a:tbl>
              <a:tblPr bandRow="1">
                <a:tableStyleId>{5C22544A-7EE6-4342-B048-85BDC9FD1C3A}</a:tableStyleId>
              </a:tblPr>
              <a:tblGrid>
                <a:gridCol w="3204989">
                  <a:extLst>
                    <a:ext uri="{9D8B030D-6E8A-4147-A177-3AD203B41FA5}">
                      <a16:colId xmlns:a16="http://schemas.microsoft.com/office/drawing/2014/main" val="4163481609"/>
                    </a:ext>
                  </a:extLst>
                </a:gridCol>
              </a:tblGrid>
              <a:tr h="848722">
                <a:tc>
                  <a:txBody>
                    <a:bodyPr/>
                    <a:lstStyle/>
                    <a:p>
                      <a:pPr fontAlgn="t"/>
                      <a:r>
                        <a:rPr lang="en-US" sz="1100">
                          <a:effectLst/>
                          <a:latin typeface="Calibri" panose="020F0502020204030204" pitchFamily="34" charset="0"/>
                        </a:rPr>
                        <a:t>I can understand and explain how human actions affect the physical processes that shape places, spaces, environments and landforms over time.</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1607847"/>
                  </a:ext>
                </a:extLst>
              </a:tr>
              <a:tr h="754419">
                <a:tc>
                  <a:txBody>
                    <a:bodyPr/>
                    <a:lstStyle/>
                    <a:p>
                      <a:pPr fontAlgn="t"/>
                      <a:r>
                        <a:rPr lang="en-US" sz="1100">
                          <a:effectLst/>
                          <a:latin typeface="Calibri" panose="020F0502020204030204" pitchFamily="34" charset="0"/>
                        </a:rPr>
                        <a:t>I can understand and explain the range of factors that affect the </a:t>
                      </a:r>
                      <a:r>
                        <a:rPr lang="en-US" sz="1100" i="1">
                          <a:effectLst/>
                          <a:latin typeface="Calibri" panose="020F0502020204030204" pitchFamily="34" charset="0"/>
                        </a:rPr>
                        <a:t>interrelationships</a:t>
                      </a:r>
                      <a:r>
                        <a:rPr lang="en-US" sz="1100">
                          <a:effectLst/>
                          <a:latin typeface="Calibri" panose="020F0502020204030204" pitchFamily="34" charset="0"/>
                        </a:rPr>
                        <a:t> between humans and physical processes.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8787648"/>
                  </a:ext>
                </a:extLst>
              </a:tr>
              <a:tr h="1037325">
                <a:tc>
                  <a:txBody>
                    <a:bodyPr/>
                    <a:lstStyle/>
                    <a:p>
                      <a:pPr fontAlgn="t"/>
                      <a:r>
                        <a:rPr lang="en-US" sz="1100">
                          <a:effectLst/>
                          <a:latin typeface="Calibri" panose="020F0502020204030204" pitchFamily="34" charset="0"/>
                        </a:rPr>
                        <a:t>I can describe and explain why spatial patterns of places, environments and landforms may change over time in my locality and in Wales, as well as in the wider world.</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78908550"/>
                  </a:ext>
                </a:extLst>
              </a:tr>
            </a:tbl>
          </a:graphicData>
        </a:graphic>
      </p:graphicFrame>
    </p:spTree>
    <p:extLst>
      <p:ext uri="{BB962C8B-B14F-4D97-AF65-F5344CB8AC3E}">
        <p14:creationId xmlns:p14="http://schemas.microsoft.com/office/powerpoint/2010/main" val="2913577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342800"/>
            <a:ext cx="4190383" cy="3435281"/>
          </a:xfrm>
        </p:spPr>
        <p:txBody>
          <a:bodyPr lIns="180000" tIns="180000" rIns="180000" bIns="180000" anchor="t">
            <a:normAutofit/>
          </a:bodyPr>
          <a:lstStyle/>
          <a:p>
            <a:pPr fontAlgn="base"/>
            <a:r>
              <a:rPr lang="en-US" dirty="0">
                <a:latin typeface="MASSILIA VF"/>
              </a:rPr>
              <a:t>Continents from where in the world</a:t>
            </a:r>
          </a:p>
          <a:p>
            <a:r>
              <a:rPr lang="en-US" dirty="0">
                <a:latin typeface="MASSILIA VF"/>
              </a:rPr>
              <a:t>PEEL from other Humanities subjects and English</a:t>
            </a:r>
          </a:p>
          <a:p>
            <a:r>
              <a:rPr lang="en-US" dirty="0">
                <a:latin typeface="MASSILIA VF"/>
              </a:rPr>
              <a:t>On the one hand and on the other hand from RS</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5763"/>
            <a:ext cx="4190383" cy="410400"/>
          </a:xfrm>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Autofit/>
          </a:bodyPr>
          <a:lstStyle/>
          <a:p>
            <a:r>
              <a:rPr lang="en-US" sz="1100" dirty="0">
                <a:solidFill>
                  <a:srgbClr val="444444"/>
                </a:solidFill>
                <a:highlight>
                  <a:srgbClr val="DDEBF7"/>
                </a:highlight>
                <a:latin typeface="MASSILIA VF"/>
              </a:rPr>
              <a:t>To understand and identify the key places in New Zealand</a:t>
            </a:r>
          </a:p>
          <a:p>
            <a:r>
              <a:rPr lang="en-US" sz="1100" dirty="0">
                <a:solidFill>
                  <a:srgbClr val="444444"/>
                </a:solidFill>
                <a:highlight>
                  <a:srgbClr val="DDEBF7"/>
                </a:highlight>
                <a:latin typeface="MASSILIA VF"/>
              </a:rPr>
              <a:t>To identify key features and issues in the Bay of Islands</a:t>
            </a:r>
          </a:p>
          <a:p>
            <a:r>
              <a:rPr lang="en-US" sz="1100" dirty="0">
                <a:solidFill>
                  <a:srgbClr val="000000"/>
                </a:solidFill>
                <a:highlight>
                  <a:srgbClr val="DDEBF7"/>
                </a:highlight>
                <a:latin typeface="Calibri"/>
                <a:cs typeface="Calibri"/>
              </a:rPr>
              <a:t>To suggest solutions to the problems in the Bay of Islands</a:t>
            </a:r>
            <a:endParaRPr lang="en-US" sz="1100"/>
          </a:p>
          <a:p>
            <a:r>
              <a:rPr lang="en-US" sz="1100" dirty="0">
                <a:solidFill>
                  <a:srgbClr val="000000"/>
                </a:solidFill>
                <a:highlight>
                  <a:srgbClr val="DDEBF7"/>
                </a:highlight>
                <a:latin typeface="Calibri"/>
                <a:cs typeface="Calibri"/>
              </a:rPr>
              <a:t>To examine the Franz Josef Glacier</a:t>
            </a:r>
            <a:endParaRPr lang="en-US" sz="1100"/>
          </a:p>
          <a:p>
            <a:r>
              <a:rPr lang="en-US" sz="1100" dirty="0">
                <a:solidFill>
                  <a:srgbClr val="000000"/>
                </a:solidFill>
                <a:highlight>
                  <a:srgbClr val="DDEBF7"/>
                </a:highlight>
                <a:latin typeface="Calibri"/>
                <a:cs typeface="Calibri"/>
              </a:rPr>
              <a:t>To assess the impact of Milford Sound</a:t>
            </a:r>
            <a:endParaRPr lang="en-US" sz="1100"/>
          </a:p>
          <a:p>
            <a:r>
              <a:rPr lang="en-US" sz="1100" dirty="0">
                <a:solidFill>
                  <a:srgbClr val="000000"/>
                </a:solidFill>
                <a:highlight>
                  <a:srgbClr val="DDEBF7"/>
                </a:highlight>
                <a:latin typeface="Calibri"/>
                <a:cs typeface="Calibri"/>
              </a:rPr>
              <a:t>To evaluate methods of protecting Milford Sound</a:t>
            </a:r>
            <a:endParaRPr lang="en-US" sz="1100" dirty="0"/>
          </a:p>
          <a:p>
            <a:r>
              <a:rPr lang="en-US" sz="1100" dirty="0">
                <a:solidFill>
                  <a:srgbClr val="444444"/>
                </a:solidFill>
                <a:highlight>
                  <a:srgbClr val="DDEBF7"/>
                </a:highlight>
                <a:latin typeface="MASSILIA VF"/>
                <a:cs typeface="Calibri"/>
              </a:rPr>
              <a:t>To consider the benefits and problems of cultural tourism</a:t>
            </a:r>
            <a:endParaRPr lang="en-US" sz="1100"/>
          </a:p>
          <a:p>
            <a:r>
              <a:rPr lang="en-US" sz="1100" dirty="0">
                <a:solidFill>
                  <a:srgbClr val="000000"/>
                </a:solidFill>
                <a:highlight>
                  <a:srgbClr val="DDEBF7"/>
                </a:highlight>
                <a:latin typeface="Calibri"/>
                <a:cs typeface="Calibri"/>
              </a:rPr>
              <a:t>To assess how New Zealand protects its iconic symbol - the kiwi</a:t>
            </a:r>
            <a:endParaRPr lang="en-US" sz="1100" dirty="0"/>
          </a:p>
          <a:p>
            <a:endParaRPr lang="en-US" sz="1100" dirty="0">
              <a:solidFill>
                <a:srgbClr val="444444"/>
              </a:solidFill>
              <a:highlight>
                <a:srgbClr val="DDEBF7"/>
              </a:highlight>
              <a:latin typeface="MASSILIA VF"/>
              <a:cs typeface="Calibri"/>
            </a:endParaRPr>
          </a:p>
          <a:p>
            <a:endParaRPr lang="en-US" sz="2000" dirty="0">
              <a:solidFill>
                <a:srgbClr val="000000"/>
              </a:solidFill>
              <a:highlight>
                <a:srgbClr val="DDEBF7"/>
              </a:highlight>
              <a:latin typeface="Calibri"/>
              <a:cs typeface="Calibri"/>
            </a:endParaRPr>
          </a:p>
          <a:p>
            <a:endParaRPr lang="en-US" sz="2000" dirty="0">
              <a:solidFill>
                <a:srgbClr val="000000"/>
              </a:solidFill>
              <a:highlight>
                <a:srgbClr val="DDEBF7"/>
              </a:highlight>
              <a:latin typeface="Calibri"/>
              <a:cs typeface="Calibri"/>
            </a:endParaRPr>
          </a:p>
          <a:p>
            <a:endParaRPr lang="en-US" sz="2000" dirty="0">
              <a:solidFill>
                <a:srgbClr val="000000"/>
              </a:solidFill>
              <a:highlight>
                <a:srgbClr val="DDEBF7"/>
              </a:highlight>
              <a:latin typeface="Calibri"/>
              <a:cs typeface="Calibri"/>
            </a:endParaRPr>
          </a:p>
          <a:p>
            <a:endParaRPr lang="en-US" sz="1200" dirty="0">
              <a:solidFill>
                <a:srgbClr val="000000"/>
              </a:solidFill>
              <a:highlight>
                <a:srgbClr val="DDEBF7"/>
              </a:highlight>
              <a:latin typeface="Calibri"/>
              <a:cs typeface="Calibri"/>
            </a:endParaRPr>
          </a:p>
          <a:p>
            <a:endParaRPr lang="en-US" sz="1100" dirty="0">
              <a:solidFill>
                <a:srgbClr val="444444"/>
              </a:solidFill>
              <a:highlight>
                <a:srgbClr val="DDEBF7"/>
              </a:highlight>
            </a:endParaRPr>
          </a:p>
          <a:p>
            <a:endParaRPr lang="en-US" sz="1100" dirty="0">
              <a:solidFill>
                <a:srgbClr val="444444"/>
              </a:solidFill>
              <a:highlight>
                <a:srgbClr val="DDEBF7"/>
              </a:highligh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1063"/>
            <a:ext cx="5688660" cy="410400"/>
          </a:xfrm>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349759"/>
            <a:ext cx="5688660" cy="2365566"/>
          </a:xfrm>
        </p:spPr>
        <p:txBody>
          <a:bodyPr lIns="180000" tIns="180000" rIns="180000" bIns="180000" numCol="2" anchor="t">
            <a:normAutofit/>
          </a:bodyPr>
          <a:lstStyle/>
          <a:p>
            <a:pPr fontAlgn="base"/>
            <a:r>
              <a:rPr lang="en-GB" dirty="0">
                <a:latin typeface="MASSILIA VF"/>
              </a:rPr>
              <a:t>​</a:t>
            </a:r>
            <a:r>
              <a:rPr lang="en-US" sz="1600" b="1" dirty="0">
                <a:latin typeface="Segoe UI"/>
                <a:cs typeface="Segoe UI"/>
              </a:rPr>
              <a:t>Oracy: Present topics and ideas clearly and respond to listeners questions</a:t>
            </a:r>
            <a:r>
              <a:rPr lang="en-US" sz="1600" dirty="0">
                <a:latin typeface="Segoe UI"/>
                <a:cs typeface="Segoe UI"/>
              </a:rPr>
              <a:t> </a:t>
            </a:r>
            <a:endParaRPr lang="en-US" sz="1600" dirty="0">
              <a:solidFill>
                <a:srgbClr val="000000"/>
              </a:solidFill>
              <a:latin typeface="Segoe UI"/>
              <a:cs typeface="Segoe UI"/>
            </a:endParaRPr>
          </a:p>
          <a:p>
            <a:r>
              <a:rPr lang="en-US" sz="1600" dirty="0">
                <a:latin typeface="Segoe UI"/>
                <a:cs typeface="Segoe UI"/>
              </a:rPr>
              <a:t>Oracy: work collaboratively in pair or team - agree actions and/or reach consensus </a:t>
            </a:r>
            <a:endParaRPr lang="en-US" sz="1600">
              <a:solidFill>
                <a:srgbClr val="000000"/>
              </a:solidFill>
              <a:latin typeface="Segoe UI"/>
              <a:cs typeface="Segoe UI"/>
            </a:endParaRPr>
          </a:p>
          <a:p>
            <a:r>
              <a:rPr lang="en-US" sz="1600" b="1" dirty="0">
                <a:latin typeface="Segoe UI"/>
                <a:cs typeface="Segoe UI"/>
              </a:rPr>
              <a:t>Reading: </a:t>
            </a:r>
            <a:r>
              <a:rPr lang="en-US" sz="1600" dirty="0">
                <a:latin typeface="Segoe UI"/>
                <a:cs typeface="Segoe UI"/>
              </a:rPr>
              <a:t>Actively read a text with fluency and </a:t>
            </a:r>
            <a:r>
              <a:rPr lang="en-US" sz="1600" dirty="0" err="1">
                <a:latin typeface="Segoe UI"/>
                <a:cs typeface="Segoe UI"/>
              </a:rPr>
              <a:t>summarise</a:t>
            </a:r>
            <a:r>
              <a:rPr lang="en-US" sz="1600" dirty="0">
                <a:latin typeface="Segoe UI"/>
                <a:cs typeface="Segoe UI"/>
              </a:rPr>
              <a:t> key points of a text </a:t>
            </a:r>
            <a:endParaRPr lang="en-US" sz="1600">
              <a:solidFill>
                <a:srgbClr val="000000"/>
              </a:solidFill>
              <a:latin typeface="Segoe UI"/>
              <a:cs typeface="Segoe UI"/>
            </a:endParaRPr>
          </a:p>
          <a:p>
            <a:r>
              <a:rPr lang="en-US" sz="1600" dirty="0">
                <a:latin typeface="Segoe UI"/>
                <a:cs typeface="Segoe UI"/>
              </a:rPr>
              <a:t>Writing : Explanation, hypothesis, analysis, evaluation and making a judgement.</a:t>
            </a:r>
            <a:endParaRPr lang="en-GB" dirty="0"/>
          </a:p>
          <a:p>
            <a:pPr marL="171450" indent="-17145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dirty="0">
                <a:latin typeface="MASSILIA VF"/>
              </a:rPr>
              <a:t>Glaciation, Māori, kina, cultural, tourism, marine, </a:t>
            </a:r>
            <a:r>
              <a:rPr lang="en-US" dirty="0" err="1">
                <a:latin typeface="MASSILIA VF"/>
              </a:rPr>
              <a:t>colonisation</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100" dirty="0">
                <a:latin typeface="MASSILIA VF"/>
              </a:rPr>
              <a:t>All focused on a real location: New Zealand, everyday issues faced by the New Zealanders regarding tourism and climate change despite its remoteness.</a:t>
            </a:r>
            <a:endParaRPr lang="en-US" sz="1100" dirty="0"/>
          </a:p>
        </p:txBody>
      </p:sp>
    </p:spTree>
    <p:extLst>
      <p:ext uri="{BB962C8B-B14F-4D97-AF65-F5344CB8AC3E}">
        <p14:creationId xmlns:p14="http://schemas.microsoft.com/office/powerpoint/2010/main" val="2903779191"/>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397</cp:revision>
  <dcterms:created xsi:type="dcterms:W3CDTF">2024-02-26T09:08:58Z</dcterms:created>
  <dcterms:modified xsi:type="dcterms:W3CDTF">2024-07-05T01:32:24Z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