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7" r:id="rId7"/>
    <p:sldId id="281" r:id="rId8"/>
    <p:sldId id="291" r:id="rId9"/>
    <p:sldId id="280" r:id="rId10"/>
    <p:sldId id="278" r:id="rId11"/>
    <p:sldId id="279" r:id="rId12"/>
    <p:sldId id="288" r:id="rId13"/>
    <p:sldId id="289" r:id="rId14"/>
    <p:sldId id="282" r:id="rId15"/>
    <p:sldId id="284" r:id="rId16"/>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1248A2-F386-18E5-224D-FC00489821A0}" v="13" dt="2024-07-02T10:08:12.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7772F64F-D0F5-0F21-974D-B1B736CA8281}"/>
    <pc:docChg chg="addSld modSld">
      <pc:chgData name="Kelly Davis" userId="S::kelly.davis@connahsquayhs.org.uk::096ba659-84af-4938-bb69-cbee8d6cfa26" providerId="AD" clId="Web-{7772F64F-D0F5-0F21-974D-B1B736CA8281}" dt="2024-05-28T08:49:04.325" v="146"/>
      <pc:docMkLst>
        <pc:docMk/>
      </pc:docMkLst>
      <pc:sldChg chg="modSp">
        <pc:chgData name="Kelly Davis" userId="S::kelly.davis@connahsquayhs.org.uk::096ba659-84af-4938-bb69-cbee8d6cfa26" providerId="AD" clId="Web-{7772F64F-D0F5-0F21-974D-B1B736CA8281}" dt="2024-05-28T08:43:26.922" v="71" actId="20577"/>
        <pc:sldMkLst>
          <pc:docMk/>
          <pc:sldMk cId="1981651252" sldId="278"/>
        </pc:sldMkLst>
        <pc:spChg chg="mod">
          <ac:chgData name="Kelly Davis" userId="S::kelly.davis@connahsquayhs.org.uk::096ba659-84af-4938-bb69-cbee8d6cfa26" providerId="AD" clId="Web-{7772F64F-D0F5-0F21-974D-B1B736CA8281}" dt="2024-05-28T08:42:40.045" v="67" actId="20577"/>
          <ac:spMkLst>
            <pc:docMk/>
            <pc:sldMk cId="1981651252" sldId="278"/>
            <ac:spMk id="2" creationId="{B77F1C2E-7359-4E67-E2F1-060331D23AB7}"/>
          </ac:spMkLst>
        </pc:spChg>
        <pc:spChg chg="mod">
          <ac:chgData name="Kelly Davis" userId="S::kelly.davis@connahsquayhs.org.uk::096ba659-84af-4938-bb69-cbee8d6cfa26" providerId="AD" clId="Web-{7772F64F-D0F5-0F21-974D-B1B736CA8281}" dt="2024-05-28T08:43:26.922" v="71" actId="20577"/>
          <ac:spMkLst>
            <pc:docMk/>
            <pc:sldMk cId="1981651252" sldId="278"/>
            <ac:spMk id="4" creationId="{DF4B6647-26ED-AE4F-C7C6-F118FCC94D72}"/>
          </ac:spMkLst>
        </pc:spChg>
        <pc:spChg chg="mod">
          <ac:chgData name="Kelly Davis" userId="S::kelly.davis@connahsquayhs.org.uk::096ba659-84af-4938-bb69-cbee8d6cfa26" providerId="AD" clId="Web-{7772F64F-D0F5-0F21-974D-B1B736CA8281}" dt="2024-05-28T08:43:04.764" v="69" actId="20577"/>
          <ac:spMkLst>
            <pc:docMk/>
            <pc:sldMk cId="1981651252" sldId="278"/>
            <ac:spMk id="7" creationId="{2E5624FB-155B-4395-46B6-A4D8F5D58C9A}"/>
          </ac:spMkLst>
        </pc:spChg>
      </pc:sldChg>
      <pc:sldChg chg="modSp">
        <pc:chgData name="Kelly Davis" userId="S::kelly.davis@connahsquayhs.org.uk::096ba659-84af-4938-bb69-cbee8d6cfa26" providerId="AD" clId="Web-{7772F64F-D0F5-0F21-974D-B1B736CA8281}" dt="2024-05-28T08:45:25.004" v="91" actId="20577"/>
        <pc:sldMkLst>
          <pc:docMk/>
          <pc:sldMk cId="2744657230" sldId="279"/>
        </pc:sldMkLst>
        <pc:spChg chg="mod">
          <ac:chgData name="Kelly Davis" userId="S::kelly.davis@connahsquayhs.org.uk::096ba659-84af-4938-bb69-cbee8d6cfa26" providerId="AD" clId="Web-{7772F64F-D0F5-0F21-974D-B1B736CA8281}" dt="2024-05-28T08:44:33.518" v="84" actId="20577"/>
          <ac:spMkLst>
            <pc:docMk/>
            <pc:sldMk cId="2744657230" sldId="279"/>
            <ac:spMk id="2" creationId="{C65EE8F8-148F-B99E-40FA-43CE497387F7}"/>
          </ac:spMkLst>
        </pc:spChg>
        <pc:spChg chg="mod">
          <ac:chgData name="Kelly Davis" userId="S::kelly.davis@connahsquayhs.org.uk::096ba659-84af-4938-bb69-cbee8d6cfa26" providerId="AD" clId="Web-{7772F64F-D0F5-0F21-974D-B1B736CA8281}" dt="2024-05-28T08:44:35.893" v="85" actId="20577"/>
          <ac:spMkLst>
            <pc:docMk/>
            <pc:sldMk cId="2744657230" sldId="279"/>
            <ac:spMk id="4" creationId="{74C831F6-864D-BABA-AF92-E2DAAB3A976C}"/>
          </ac:spMkLst>
        </pc:spChg>
        <pc:spChg chg="mod">
          <ac:chgData name="Kelly Davis" userId="S::kelly.davis@connahsquayhs.org.uk::096ba659-84af-4938-bb69-cbee8d6cfa26" providerId="AD" clId="Web-{7772F64F-D0F5-0F21-974D-B1B736CA8281}" dt="2024-05-28T08:45:02.175" v="88" actId="20577"/>
          <ac:spMkLst>
            <pc:docMk/>
            <pc:sldMk cId="2744657230" sldId="279"/>
            <ac:spMk id="6" creationId="{BBFAC2B0-088A-A742-E984-08816EB2A534}"/>
          </ac:spMkLst>
        </pc:spChg>
        <pc:spChg chg="mod">
          <ac:chgData name="Kelly Davis" userId="S::kelly.davis@connahsquayhs.org.uk::096ba659-84af-4938-bb69-cbee8d6cfa26" providerId="AD" clId="Web-{7772F64F-D0F5-0F21-974D-B1B736CA8281}" dt="2024-05-28T08:45:04.425" v="89" actId="20577"/>
          <ac:spMkLst>
            <pc:docMk/>
            <pc:sldMk cId="2744657230" sldId="279"/>
            <ac:spMk id="9" creationId="{FAC0EE1F-6170-8836-2429-E17EDAC6A750}"/>
          </ac:spMkLst>
        </pc:spChg>
        <pc:spChg chg="mod">
          <ac:chgData name="Kelly Davis" userId="S::kelly.davis@connahsquayhs.org.uk::096ba659-84af-4938-bb69-cbee8d6cfa26" providerId="AD" clId="Web-{7772F64F-D0F5-0F21-974D-B1B736CA8281}" dt="2024-05-28T08:45:25.004" v="91" actId="20577"/>
          <ac:spMkLst>
            <pc:docMk/>
            <pc:sldMk cId="2744657230" sldId="279"/>
            <ac:spMk id="11" creationId="{BE434E36-C7AA-5216-328F-AB4594226D84}"/>
          </ac:spMkLst>
        </pc:spChg>
      </pc:sldChg>
      <pc:sldChg chg="addSp delSp modSp">
        <pc:chgData name="Kelly Davis" userId="S::kelly.davis@connahsquayhs.org.uk::096ba659-84af-4938-bb69-cbee8d6cfa26" providerId="AD" clId="Web-{7772F64F-D0F5-0F21-974D-B1B736CA8281}" dt="2024-05-28T08:44:00.188" v="80" actId="20577"/>
        <pc:sldMkLst>
          <pc:docMk/>
          <pc:sldMk cId="2458432041" sldId="280"/>
        </pc:sldMkLst>
        <pc:spChg chg="mod">
          <ac:chgData name="Kelly Davis" userId="S::kelly.davis@connahsquayhs.org.uk::096ba659-84af-4938-bb69-cbee8d6cfa26" providerId="AD" clId="Web-{7772F64F-D0F5-0F21-974D-B1B736CA8281}" dt="2024-05-28T08:41:48.387" v="57" actId="20577"/>
          <ac:spMkLst>
            <pc:docMk/>
            <pc:sldMk cId="2458432041" sldId="280"/>
            <ac:spMk id="2" creationId="{92C753A5-51E1-7A44-E9A0-95DE87F723AA}"/>
          </ac:spMkLst>
        </pc:spChg>
        <pc:spChg chg="del">
          <ac:chgData name="Kelly Davis" userId="S::kelly.davis@connahsquayhs.org.uk::096ba659-84af-4938-bb69-cbee8d6cfa26" providerId="AD" clId="Web-{7772F64F-D0F5-0F21-974D-B1B736CA8281}" dt="2024-05-28T08:43:40.406" v="72"/>
          <ac:spMkLst>
            <pc:docMk/>
            <pc:sldMk cId="2458432041" sldId="280"/>
            <ac:spMk id="4" creationId="{66E28811-6CF4-4835-F7D4-91B453BC0A64}"/>
          </ac:spMkLst>
        </pc:spChg>
        <pc:spChg chg="del">
          <ac:chgData name="Kelly Davis" userId="S::kelly.davis@connahsquayhs.org.uk::096ba659-84af-4938-bb69-cbee8d6cfa26" providerId="AD" clId="Web-{7772F64F-D0F5-0F21-974D-B1B736CA8281}" dt="2024-05-28T08:43:42.844" v="73"/>
          <ac:spMkLst>
            <pc:docMk/>
            <pc:sldMk cId="2458432041" sldId="280"/>
            <ac:spMk id="7" creationId="{BDD7FD74-35A3-EF60-F452-855DE37DE23F}"/>
          </ac:spMkLst>
        </pc:spChg>
        <pc:spChg chg="mod">
          <ac:chgData name="Kelly Davis" userId="S::kelly.davis@connahsquayhs.org.uk::096ba659-84af-4938-bb69-cbee8d6cfa26" providerId="AD" clId="Web-{7772F64F-D0F5-0F21-974D-B1B736CA8281}" dt="2024-05-28T08:43:46.110" v="75" actId="20577"/>
          <ac:spMkLst>
            <pc:docMk/>
            <pc:sldMk cId="2458432041" sldId="280"/>
            <ac:spMk id="8" creationId="{97EB6683-88F8-01FA-20AA-E88062DEF1CC}"/>
          </ac:spMkLst>
        </pc:spChg>
        <pc:spChg chg="add mod">
          <ac:chgData name="Kelly Davis" userId="S::kelly.davis@connahsquayhs.org.uk::096ba659-84af-4938-bb69-cbee8d6cfa26" providerId="AD" clId="Web-{7772F64F-D0F5-0F21-974D-B1B736CA8281}" dt="2024-05-28T08:44:00.188" v="80" actId="20577"/>
          <ac:spMkLst>
            <pc:docMk/>
            <pc:sldMk cId="2458432041" sldId="280"/>
            <ac:spMk id="12" creationId="{D8CB6E60-AE54-6D2A-CC0A-45F07AAE45B5}"/>
          </ac:spMkLst>
        </pc:spChg>
      </pc:sldChg>
      <pc:sldChg chg="modSp">
        <pc:chgData name="Kelly Davis" userId="S::kelly.davis@connahsquayhs.org.uk::096ba659-84af-4938-bb69-cbee8d6cfa26" providerId="AD" clId="Web-{7772F64F-D0F5-0F21-974D-B1B736CA8281}" dt="2024-05-28T08:40:05.695" v="5" actId="20577"/>
        <pc:sldMkLst>
          <pc:docMk/>
          <pc:sldMk cId="4187286303" sldId="287"/>
        </pc:sldMkLst>
        <pc:spChg chg="mod">
          <ac:chgData name="Kelly Davis" userId="S::kelly.davis@connahsquayhs.org.uk::096ba659-84af-4938-bb69-cbee8d6cfa26" providerId="AD" clId="Web-{7772F64F-D0F5-0F21-974D-B1B736CA8281}" dt="2024-05-28T08:39:54.257" v="1" actId="20577"/>
          <ac:spMkLst>
            <pc:docMk/>
            <pc:sldMk cId="4187286303" sldId="287"/>
            <ac:spMk id="2" creationId="{00000000-0000-0000-0000-000000000000}"/>
          </ac:spMkLst>
        </pc:spChg>
        <pc:spChg chg="mod">
          <ac:chgData name="Kelly Davis" userId="S::kelly.davis@connahsquayhs.org.uk::096ba659-84af-4938-bb69-cbee8d6cfa26" providerId="AD" clId="Web-{7772F64F-D0F5-0F21-974D-B1B736CA8281}" dt="2024-05-28T08:40:05.695" v="5" actId="20577"/>
          <ac:spMkLst>
            <pc:docMk/>
            <pc:sldMk cId="4187286303" sldId="287"/>
            <ac:spMk id="4" creationId="{00000000-0000-0000-0000-000000000000}"/>
          </ac:spMkLst>
        </pc:spChg>
      </pc:sldChg>
      <pc:sldChg chg="modSp new">
        <pc:chgData name="Kelly Davis" userId="S::kelly.davis@connahsquayhs.org.uk::096ba659-84af-4938-bb69-cbee8d6cfa26" providerId="AD" clId="Web-{7772F64F-D0F5-0F21-974D-B1B736CA8281}" dt="2024-05-28T08:47:35.931" v="116" actId="20577"/>
        <pc:sldMkLst>
          <pc:docMk/>
          <pc:sldMk cId="3111567585" sldId="288"/>
        </pc:sldMkLst>
        <pc:spChg chg="mod">
          <ac:chgData name="Kelly Davis" userId="S::kelly.davis@connahsquayhs.org.uk::096ba659-84af-4938-bb69-cbee8d6cfa26" providerId="AD" clId="Web-{7772F64F-D0F5-0F21-974D-B1B736CA8281}" dt="2024-05-28T08:47:08.961" v="111" actId="20577"/>
          <ac:spMkLst>
            <pc:docMk/>
            <pc:sldMk cId="3111567585" sldId="288"/>
            <ac:spMk id="2" creationId="{67B16993-7AE3-7939-C6DF-A28A9D746E27}"/>
          </ac:spMkLst>
        </pc:spChg>
        <pc:spChg chg="mod">
          <ac:chgData name="Kelly Davis" userId="S::kelly.davis@connahsquayhs.org.uk::096ba659-84af-4938-bb69-cbee8d6cfa26" providerId="AD" clId="Web-{7772F64F-D0F5-0F21-974D-B1B736CA8281}" dt="2024-05-28T08:45:54.083" v="96" actId="20577"/>
          <ac:spMkLst>
            <pc:docMk/>
            <pc:sldMk cId="3111567585" sldId="288"/>
            <ac:spMk id="3" creationId="{95779459-1147-430D-5AB6-40CE9507E585}"/>
          </ac:spMkLst>
        </pc:spChg>
        <pc:spChg chg="mod">
          <ac:chgData name="Kelly Davis" userId="S::kelly.davis@connahsquayhs.org.uk::096ba659-84af-4938-bb69-cbee8d6cfa26" providerId="AD" clId="Web-{7772F64F-D0F5-0F21-974D-B1B736CA8281}" dt="2024-05-28T08:47:23.993" v="114" actId="20577"/>
          <ac:spMkLst>
            <pc:docMk/>
            <pc:sldMk cId="3111567585" sldId="288"/>
            <ac:spMk id="4" creationId="{BCE84E13-C639-4734-DA05-15208BAE2218}"/>
          </ac:spMkLst>
        </pc:spChg>
        <pc:spChg chg="mod">
          <ac:chgData name="Kelly Davis" userId="S::kelly.davis@connahsquayhs.org.uk::096ba659-84af-4938-bb69-cbee8d6cfa26" providerId="AD" clId="Web-{7772F64F-D0F5-0F21-974D-B1B736CA8281}" dt="2024-05-28T08:46:26.194" v="104" actId="20577"/>
          <ac:spMkLst>
            <pc:docMk/>
            <pc:sldMk cId="3111567585" sldId="288"/>
            <ac:spMk id="5" creationId="{E6CC5C41-C2B7-700F-A94B-74503D8D4ECB}"/>
          </ac:spMkLst>
        </pc:spChg>
        <pc:spChg chg="mod">
          <ac:chgData name="Kelly Davis" userId="S::kelly.davis@connahsquayhs.org.uk::096ba659-84af-4938-bb69-cbee8d6cfa26" providerId="AD" clId="Web-{7772F64F-D0F5-0F21-974D-B1B736CA8281}" dt="2024-05-28T08:47:35.931" v="116" actId="20577"/>
          <ac:spMkLst>
            <pc:docMk/>
            <pc:sldMk cId="3111567585" sldId="288"/>
            <ac:spMk id="6" creationId="{86CFA36A-452D-A580-2168-4548CEA6D64F}"/>
          </ac:spMkLst>
        </pc:spChg>
        <pc:spChg chg="mod">
          <ac:chgData name="Kelly Davis" userId="S::kelly.davis@connahsquayhs.org.uk::096ba659-84af-4938-bb69-cbee8d6cfa26" providerId="AD" clId="Web-{7772F64F-D0F5-0F21-974D-B1B736CA8281}" dt="2024-05-28T08:47:01.492" v="109" actId="20577"/>
          <ac:spMkLst>
            <pc:docMk/>
            <pc:sldMk cId="3111567585" sldId="288"/>
            <ac:spMk id="7" creationId="{F0D7A13C-B31F-6937-26F6-E3DAAAB8E7D6}"/>
          </ac:spMkLst>
        </pc:spChg>
      </pc:sldChg>
      <pc:sldChg chg="addSp delSp modSp new">
        <pc:chgData name="Kelly Davis" userId="S::kelly.davis@connahsquayhs.org.uk::096ba659-84af-4938-bb69-cbee8d6cfa26" providerId="AD" clId="Web-{7772F64F-D0F5-0F21-974D-B1B736CA8281}" dt="2024-05-28T08:49:04.325" v="146"/>
        <pc:sldMkLst>
          <pc:docMk/>
          <pc:sldMk cId="2177867447" sldId="289"/>
        </pc:sldMkLst>
        <pc:spChg chg="mod">
          <ac:chgData name="Kelly Davis" userId="S::kelly.davis@connahsquayhs.org.uk::096ba659-84af-4938-bb69-cbee8d6cfa26" providerId="AD" clId="Web-{7772F64F-D0F5-0F21-974D-B1B736CA8281}" dt="2024-05-28T08:48:40.559" v="140" actId="14100"/>
          <ac:spMkLst>
            <pc:docMk/>
            <pc:sldMk cId="2177867447" sldId="289"/>
            <ac:spMk id="2" creationId="{B34B93DB-1C31-BB6B-7AC7-FD7DCBE359F8}"/>
          </ac:spMkLst>
        </pc:spChg>
        <pc:spChg chg="del">
          <ac:chgData name="Kelly Davis" userId="S::kelly.davis@connahsquayhs.org.uk::096ba659-84af-4938-bb69-cbee8d6cfa26" providerId="AD" clId="Web-{7772F64F-D0F5-0F21-974D-B1B736CA8281}" dt="2024-05-28T08:48:30.074" v="126"/>
          <ac:spMkLst>
            <pc:docMk/>
            <pc:sldMk cId="2177867447" sldId="289"/>
            <ac:spMk id="3" creationId="{850A8F1E-E5AE-8DCF-ACBA-C88D6540F2AC}"/>
          </ac:spMkLst>
        </pc:spChg>
        <pc:spChg chg="mod">
          <ac:chgData name="Kelly Davis" userId="S::kelly.davis@connahsquayhs.org.uk::096ba659-84af-4938-bb69-cbee8d6cfa26" providerId="AD" clId="Web-{7772F64F-D0F5-0F21-974D-B1B736CA8281}" dt="2024-05-28T08:48:37.480" v="139" actId="20577"/>
          <ac:spMkLst>
            <pc:docMk/>
            <pc:sldMk cId="2177867447" sldId="289"/>
            <ac:spMk id="4" creationId="{0F0028FB-8FB4-F838-C22F-C93F47D03E2E}"/>
          </ac:spMkLst>
        </pc:spChg>
        <pc:graphicFrameChg chg="add del mod modGraphic">
          <ac:chgData name="Kelly Davis" userId="S::kelly.davis@connahsquayhs.org.uk::096ba659-84af-4938-bb69-cbee8d6cfa26" providerId="AD" clId="Web-{7772F64F-D0F5-0F21-974D-B1B736CA8281}" dt="2024-05-28T08:48:26.339" v="125"/>
          <ac:graphicFrameMkLst>
            <pc:docMk/>
            <pc:sldMk cId="2177867447" sldId="289"/>
            <ac:graphicFrameMk id="6" creationId="{A1717E28-8AA9-796F-65C7-9F9572B82288}"/>
          </ac:graphicFrameMkLst>
        </pc:graphicFrameChg>
        <pc:graphicFrameChg chg="add mod modGraphic">
          <ac:chgData name="Kelly Davis" userId="S::kelly.davis@connahsquayhs.org.uk::096ba659-84af-4938-bb69-cbee8d6cfa26" providerId="AD" clId="Web-{7772F64F-D0F5-0F21-974D-B1B736CA8281}" dt="2024-05-28T08:49:04.325" v="146"/>
          <ac:graphicFrameMkLst>
            <pc:docMk/>
            <pc:sldMk cId="2177867447" sldId="289"/>
            <ac:graphicFrameMk id="8" creationId="{43BCD03D-3278-3190-2DF9-F9310AD3C25B}"/>
          </ac:graphicFrameMkLst>
        </pc:graphicFrameChg>
      </pc:sldChg>
    </pc:docChg>
  </pc:docChgLst>
  <pc:docChgLst>
    <pc:chgData name="David Morris" userId="S::david.morris@connahsquayhs.org.uk::cc98e16d-9d22-4a6f-91bb-19fef304eef0" providerId="AD" clId="Web-{263A94DE-9D13-1532-3AE3-F833482A95E1}"/>
    <pc:docChg chg="modSld">
      <pc:chgData name="David Morris" userId="S::david.morris@connahsquayhs.org.uk::cc98e16d-9d22-4a6f-91bb-19fef304eef0" providerId="AD" clId="Web-{263A94DE-9D13-1532-3AE3-F833482A95E1}" dt="2024-06-20T13:41:27.034" v="10" actId="20577"/>
      <pc:docMkLst>
        <pc:docMk/>
      </pc:docMkLst>
      <pc:sldChg chg="modSp">
        <pc:chgData name="David Morris" userId="S::david.morris@connahsquayhs.org.uk::cc98e16d-9d22-4a6f-91bb-19fef304eef0" providerId="AD" clId="Web-{263A94DE-9D13-1532-3AE3-F833482A95E1}" dt="2024-06-20T13:41:27.034" v="10" actId="20577"/>
        <pc:sldMkLst>
          <pc:docMk/>
          <pc:sldMk cId="2458432041" sldId="280"/>
        </pc:sldMkLst>
        <pc:spChg chg="mod">
          <ac:chgData name="David Morris" userId="S::david.morris@connahsquayhs.org.uk::cc98e16d-9d22-4a6f-91bb-19fef304eef0" providerId="AD" clId="Web-{263A94DE-9D13-1532-3AE3-F833482A95E1}" dt="2024-06-20T13:41:13.705" v="4" actId="20577"/>
          <ac:spMkLst>
            <pc:docMk/>
            <pc:sldMk cId="2458432041" sldId="280"/>
            <ac:spMk id="2" creationId="{92C753A5-51E1-7A44-E9A0-95DE87F723AA}"/>
          </ac:spMkLst>
        </pc:spChg>
        <pc:spChg chg="mod">
          <ac:chgData name="David Morris" userId="S::david.morris@connahsquayhs.org.uk::cc98e16d-9d22-4a6f-91bb-19fef304eef0" providerId="AD" clId="Web-{263A94DE-9D13-1532-3AE3-F833482A95E1}" dt="2024-06-20T13:41:27.034" v="10" actId="20577"/>
          <ac:spMkLst>
            <pc:docMk/>
            <pc:sldMk cId="2458432041" sldId="280"/>
            <ac:spMk id="3" creationId="{4DCACD9D-747D-8730-D752-62E05D93C009}"/>
          </ac:spMkLst>
        </pc:spChg>
      </pc:sldChg>
      <pc:sldChg chg="modSp">
        <pc:chgData name="David Morris" userId="S::david.morris@connahsquayhs.org.uk::cc98e16d-9d22-4a6f-91bb-19fef304eef0" providerId="AD" clId="Web-{263A94DE-9D13-1532-3AE3-F833482A95E1}" dt="2024-06-20T13:41:01.111" v="2" actId="20577"/>
        <pc:sldMkLst>
          <pc:docMk/>
          <pc:sldMk cId="3122446814" sldId="281"/>
        </pc:sldMkLst>
        <pc:spChg chg="mod">
          <ac:chgData name="David Morris" userId="S::david.morris@connahsquayhs.org.uk::cc98e16d-9d22-4a6f-91bb-19fef304eef0" providerId="AD" clId="Web-{263A94DE-9D13-1532-3AE3-F833482A95E1}" dt="2024-06-20T13:41:01.111" v="2" actId="20577"/>
          <ac:spMkLst>
            <pc:docMk/>
            <pc:sldMk cId="3122446814" sldId="281"/>
            <ac:spMk id="2" creationId="{C8A5A3AB-29F2-8D94-41F2-D482551BC57C}"/>
          </ac:spMkLst>
        </pc:spChg>
      </pc:sldChg>
    </pc:docChg>
  </pc:docChgLst>
  <pc:docChgLst>
    <pc:chgData name="David Morris" userId="S::david.morris@connahsquayhs.org.uk::cc98e16d-9d22-4a6f-91bb-19fef304eef0" providerId="AD" clId="Web-{681248A2-F386-18E5-224D-FC00489821A0}"/>
    <pc:docChg chg="addSld delSld modSld">
      <pc:chgData name="David Morris" userId="S::david.morris@connahsquayhs.org.uk::cc98e16d-9d22-4a6f-91bb-19fef304eef0" providerId="AD" clId="Web-{681248A2-F386-18E5-224D-FC00489821A0}" dt="2024-07-02T10:08:12.430" v="11"/>
      <pc:docMkLst>
        <pc:docMk/>
      </pc:docMkLst>
      <pc:sldChg chg="addSp modSp">
        <pc:chgData name="David Morris" userId="S::david.morris@connahsquayhs.org.uk::cc98e16d-9d22-4a6f-91bb-19fef304eef0" providerId="AD" clId="Web-{681248A2-F386-18E5-224D-FC00489821A0}" dt="2024-07-02T10:07:27.694" v="10" actId="1076"/>
        <pc:sldMkLst>
          <pc:docMk/>
          <pc:sldMk cId="3122446814" sldId="281"/>
        </pc:sldMkLst>
        <pc:spChg chg="mod">
          <ac:chgData name="David Morris" userId="S::david.morris@connahsquayhs.org.uk::cc98e16d-9d22-4a6f-91bb-19fef304eef0" providerId="AD" clId="Web-{681248A2-F386-18E5-224D-FC00489821A0}" dt="2024-07-02T10:05:40.441" v="3" actId="20577"/>
          <ac:spMkLst>
            <pc:docMk/>
            <pc:sldMk cId="3122446814" sldId="281"/>
            <ac:spMk id="4" creationId="{A0DCDB6C-1C66-8A65-DDEF-2800BCE839BE}"/>
          </ac:spMkLst>
        </pc:spChg>
        <pc:graphicFrameChg chg="add mod">
          <ac:chgData name="David Morris" userId="S::david.morris@connahsquayhs.org.uk::cc98e16d-9d22-4a6f-91bb-19fef304eef0" providerId="AD" clId="Web-{681248A2-F386-18E5-224D-FC00489821A0}" dt="2024-07-02T10:07:27.694" v="10" actId="1076"/>
          <ac:graphicFrameMkLst>
            <pc:docMk/>
            <pc:sldMk cId="3122446814" sldId="281"/>
            <ac:graphicFrameMk id="7" creationId="{EF2305FC-9BF2-3236-D0CF-8A3C3D6637D5}"/>
          </ac:graphicFrameMkLst>
        </pc:graphicFrameChg>
      </pc:sldChg>
      <pc:sldChg chg="modSp new del">
        <pc:chgData name="David Morris" userId="S::david.morris@connahsquayhs.org.uk::cc98e16d-9d22-4a6f-91bb-19fef304eef0" providerId="AD" clId="Web-{681248A2-F386-18E5-224D-FC00489821A0}" dt="2024-07-02T10:08:12.430" v="11"/>
        <pc:sldMkLst>
          <pc:docMk/>
          <pc:sldMk cId="1458270770" sldId="290"/>
        </pc:sldMkLst>
        <pc:spChg chg="mod">
          <ac:chgData name="David Morris" userId="S::david.morris@connahsquayhs.org.uk::cc98e16d-9d22-4a6f-91bb-19fef304eef0" providerId="AD" clId="Web-{681248A2-F386-18E5-224D-FC00489821A0}" dt="2024-07-02T10:03:06.874" v="1" actId="20577"/>
          <ac:spMkLst>
            <pc:docMk/>
            <pc:sldMk cId="1458270770" sldId="290"/>
            <ac:spMk id="3" creationId="{930FC4EE-A4F9-8D65-E16B-C6C5EBBBE8F7}"/>
          </ac:spMkLst>
        </pc:spChg>
      </pc:sldChg>
      <pc:sldChg chg="addSp modSp new">
        <pc:chgData name="David Morris" userId="S::david.morris@connahsquayhs.org.uk::cc98e16d-9d22-4a6f-91bb-19fef304eef0" providerId="AD" clId="Web-{681248A2-F386-18E5-224D-FC00489821A0}" dt="2024-07-02T10:07:02.334" v="8" actId="1076"/>
        <pc:sldMkLst>
          <pc:docMk/>
          <pc:sldMk cId="3863958837" sldId="291"/>
        </pc:sldMkLst>
        <pc:spChg chg="mod">
          <ac:chgData name="David Morris" userId="S::david.morris@connahsquayhs.org.uk::cc98e16d-9d22-4a6f-91bb-19fef304eef0" providerId="AD" clId="Web-{681248A2-F386-18E5-224D-FC00489821A0}" dt="2024-07-02T10:06:16.348" v="6" actId="20577"/>
          <ac:spMkLst>
            <pc:docMk/>
            <pc:sldMk cId="3863958837" sldId="291"/>
            <ac:spMk id="3" creationId="{68AEE90B-D84A-0565-CD25-2D1A52A33B53}"/>
          </ac:spMkLst>
        </pc:spChg>
        <pc:graphicFrameChg chg="add mod">
          <ac:chgData name="David Morris" userId="S::david.morris@connahsquayhs.org.uk::cc98e16d-9d22-4a6f-91bb-19fef304eef0" providerId="AD" clId="Web-{681248A2-F386-18E5-224D-FC00489821A0}" dt="2024-07-02T10:07:02.334" v="8" actId="1076"/>
          <ac:graphicFrameMkLst>
            <pc:docMk/>
            <pc:sldMk cId="3863958837" sldId="291"/>
            <ac:graphicFrameMk id="7" creationId="{C57E63F7-91D1-F123-FE6B-0E980D3465FD}"/>
          </ac:graphicFrameMkLst>
        </pc:graphicFrameChg>
      </pc:sldChg>
    </pc:docChg>
  </pc:docChgLst>
  <pc:docChgLst>
    <pc:chgData name="Kelly Davis" userId="S::kelly.davis@connahsquayhs.org.uk::096ba659-84af-4938-bb69-cbee8d6cfa26" providerId="AD" clId="Web-{939D7795-EEA3-2FF3-8679-7586CA0A1647}"/>
    <pc:docChg chg="modSld">
      <pc:chgData name="Kelly Davis" userId="S::kelly.davis@connahsquayhs.org.uk::096ba659-84af-4938-bb69-cbee8d6cfa26" providerId="AD" clId="Web-{939D7795-EEA3-2FF3-8679-7586CA0A1647}" dt="2024-04-05T19:05:43.012" v="2" actId="1076"/>
      <pc:docMkLst>
        <pc:docMk/>
      </pc:docMkLst>
      <pc:sldChg chg="modSp">
        <pc:chgData name="Kelly Davis" userId="S::kelly.davis@connahsquayhs.org.uk::096ba659-84af-4938-bb69-cbee8d6cfa26" providerId="AD" clId="Web-{939D7795-EEA3-2FF3-8679-7586CA0A1647}" dt="2024-04-05T19:05:43.012" v="2" actId="1076"/>
        <pc:sldMkLst>
          <pc:docMk/>
          <pc:sldMk cId="4187286303" sldId="287"/>
        </pc:sldMkLst>
        <pc:picChg chg="mod">
          <ac:chgData name="Kelly Davis" userId="S::kelly.davis@connahsquayhs.org.uk::096ba659-84af-4938-bb69-cbee8d6cfa26" providerId="AD" clId="Web-{939D7795-EEA3-2FF3-8679-7586CA0A1647}" dt="2024-04-05T19:05:37.887" v="0" actId="14100"/>
          <ac:picMkLst>
            <pc:docMk/>
            <pc:sldMk cId="4187286303" sldId="287"/>
            <ac:picMk id="9" creationId="{4555F075-7F6B-E0DC-3C28-3BECC105F50A}"/>
          </ac:picMkLst>
        </pc:picChg>
        <pc:picChg chg="mod">
          <ac:chgData name="Kelly Davis" userId="S::kelly.davis@connahsquayhs.org.uk::096ba659-84af-4938-bb69-cbee8d6cfa26" providerId="AD" clId="Web-{939D7795-EEA3-2FF3-8679-7586CA0A1647}" dt="2024-04-05T19:05:43.012" v="2" actId="1076"/>
          <ac:picMkLst>
            <pc:docMk/>
            <pc:sldMk cId="4187286303" sldId="287"/>
            <ac:picMk id="10" creationId="{C27BBB74-CDB5-D9CF-8504-F818EE253213}"/>
          </ac:picMkLst>
        </pc:picChg>
      </pc:sldChg>
    </pc:docChg>
  </pc:docChgLst>
  <pc:docChgLst>
    <pc:chgData name="David Morris" userId="S::david.morris@connahsquayhs.org.uk::cc98e16d-9d22-4a6f-91bb-19fef304eef0" providerId="AD" clId="Web-{EA618043-5EA4-113B-0547-39AF64DCAB5F}"/>
    <pc:docChg chg="modSld">
      <pc:chgData name="David Morris" userId="S::david.morris@connahsquayhs.org.uk::cc98e16d-9d22-4a6f-91bb-19fef304eef0" providerId="AD" clId="Web-{EA618043-5EA4-113B-0547-39AF64DCAB5F}" dt="2024-06-20T20:48:50.274" v="912" actId="20577"/>
      <pc:docMkLst>
        <pc:docMk/>
      </pc:docMkLst>
      <pc:sldChg chg="modSp">
        <pc:chgData name="David Morris" userId="S::david.morris@connahsquayhs.org.uk::cc98e16d-9d22-4a6f-91bb-19fef304eef0" providerId="AD" clId="Web-{EA618043-5EA4-113B-0547-39AF64DCAB5F}" dt="2024-06-20T20:48:50.274" v="912" actId="20577"/>
        <pc:sldMkLst>
          <pc:docMk/>
          <pc:sldMk cId="1981651252" sldId="278"/>
        </pc:sldMkLst>
        <pc:spChg chg="mod">
          <ac:chgData name="David Morris" userId="S::david.morris@connahsquayhs.org.uk::cc98e16d-9d22-4a6f-91bb-19fef304eef0" providerId="AD" clId="Web-{EA618043-5EA4-113B-0547-39AF64DCAB5F}" dt="2024-06-20T20:48:50.274" v="912" actId="20577"/>
          <ac:spMkLst>
            <pc:docMk/>
            <pc:sldMk cId="1981651252" sldId="278"/>
            <ac:spMk id="2" creationId="{B77F1C2E-7359-4E67-E2F1-060331D23AB7}"/>
          </ac:spMkLst>
        </pc:spChg>
        <pc:spChg chg="mod">
          <ac:chgData name="David Morris" userId="S::david.morris@connahsquayhs.org.uk::cc98e16d-9d22-4a6f-91bb-19fef304eef0" providerId="AD" clId="Web-{EA618043-5EA4-113B-0547-39AF64DCAB5F}" dt="2024-06-20T20:37:27.197" v="756" actId="20577"/>
          <ac:spMkLst>
            <pc:docMk/>
            <pc:sldMk cId="1981651252" sldId="278"/>
            <ac:spMk id="4" creationId="{DF4B6647-26ED-AE4F-C7C6-F118FCC94D72}"/>
          </ac:spMkLst>
        </pc:spChg>
        <pc:spChg chg="mod">
          <ac:chgData name="David Morris" userId="S::david.morris@connahsquayhs.org.uk::cc98e16d-9d22-4a6f-91bb-19fef304eef0" providerId="AD" clId="Web-{EA618043-5EA4-113B-0547-39AF64DCAB5F}" dt="2024-06-20T20:36:22.086" v="749" actId="20577"/>
          <ac:spMkLst>
            <pc:docMk/>
            <pc:sldMk cId="1981651252" sldId="278"/>
            <ac:spMk id="7" creationId="{2E5624FB-155B-4395-46B6-A4D8F5D58C9A}"/>
          </ac:spMkLst>
        </pc:spChg>
        <pc:spChg chg="mod">
          <ac:chgData name="David Morris" userId="S::david.morris@connahsquayhs.org.uk::cc98e16d-9d22-4a6f-91bb-19fef304eef0" providerId="AD" clId="Web-{EA618043-5EA4-113B-0547-39AF64DCAB5F}" dt="2024-06-20T20:47:06.472" v="908" actId="20577"/>
          <ac:spMkLst>
            <pc:docMk/>
            <pc:sldMk cId="1981651252" sldId="278"/>
            <ac:spMk id="8" creationId="{D9F63377-DD1C-4BBD-5D28-6BF14622536D}"/>
          </ac:spMkLst>
        </pc:spChg>
      </pc:sldChg>
      <pc:sldChg chg="modSp">
        <pc:chgData name="David Morris" userId="S::david.morris@connahsquayhs.org.uk::cc98e16d-9d22-4a6f-91bb-19fef304eef0" providerId="AD" clId="Web-{EA618043-5EA4-113B-0547-39AF64DCAB5F}" dt="2024-06-20T20:40:30.735" v="777" actId="20577"/>
        <pc:sldMkLst>
          <pc:docMk/>
          <pc:sldMk cId="2744657230" sldId="279"/>
        </pc:sldMkLst>
        <pc:spChg chg="mod">
          <ac:chgData name="David Morris" userId="S::david.morris@connahsquayhs.org.uk::cc98e16d-9d22-4a6f-91bb-19fef304eef0" providerId="AD" clId="Web-{EA618043-5EA4-113B-0547-39AF64DCAB5F}" dt="2024-06-20T20:39:26.920" v="769" actId="20577"/>
          <ac:spMkLst>
            <pc:docMk/>
            <pc:sldMk cId="2744657230" sldId="279"/>
            <ac:spMk id="2" creationId="{C65EE8F8-148F-B99E-40FA-43CE497387F7}"/>
          </ac:spMkLst>
        </pc:spChg>
        <pc:spChg chg="mod">
          <ac:chgData name="David Morris" userId="S::david.morris@connahsquayhs.org.uk::cc98e16d-9d22-4a6f-91bb-19fef304eef0" providerId="AD" clId="Web-{EA618043-5EA4-113B-0547-39AF64DCAB5F}" dt="2024-06-20T20:39:44.358" v="771" actId="20577"/>
          <ac:spMkLst>
            <pc:docMk/>
            <pc:sldMk cId="2744657230" sldId="279"/>
            <ac:spMk id="4" creationId="{74C831F6-864D-BABA-AF92-E2DAAB3A976C}"/>
          </ac:spMkLst>
        </pc:spChg>
        <pc:spChg chg="mod">
          <ac:chgData name="David Morris" userId="S::david.morris@connahsquayhs.org.uk::cc98e16d-9d22-4a6f-91bb-19fef304eef0" providerId="AD" clId="Web-{EA618043-5EA4-113B-0547-39AF64DCAB5F}" dt="2024-06-20T20:40:08.250" v="774" actId="20577"/>
          <ac:spMkLst>
            <pc:docMk/>
            <pc:sldMk cId="2744657230" sldId="279"/>
            <ac:spMk id="6" creationId="{BBFAC2B0-088A-A742-E984-08816EB2A534}"/>
          </ac:spMkLst>
        </pc:spChg>
        <pc:spChg chg="mod">
          <ac:chgData name="David Morris" userId="S::david.morris@connahsquayhs.org.uk::cc98e16d-9d22-4a6f-91bb-19fef304eef0" providerId="AD" clId="Web-{EA618043-5EA4-113B-0547-39AF64DCAB5F}" dt="2024-06-20T20:40:30.735" v="777" actId="20577"/>
          <ac:spMkLst>
            <pc:docMk/>
            <pc:sldMk cId="2744657230" sldId="279"/>
            <ac:spMk id="9" creationId="{FAC0EE1F-6170-8836-2429-E17EDAC6A750}"/>
          </ac:spMkLst>
        </pc:spChg>
        <pc:spChg chg="mod">
          <ac:chgData name="David Morris" userId="S::david.morris@connahsquayhs.org.uk::cc98e16d-9d22-4a6f-91bb-19fef304eef0" providerId="AD" clId="Web-{EA618043-5EA4-113B-0547-39AF64DCAB5F}" dt="2024-06-20T20:40:16.078" v="775" actId="20577"/>
          <ac:spMkLst>
            <pc:docMk/>
            <pc:sldMk cId="2744657230" sldId="279"/>
            <ac:spMk id="11" creationId="{BE434E36-C7AA-5216-328F-AB4594226D84}"/>
          </ac:spMkLst>
        </pc:spChg>
      </pc:sldChg>
      <pc:sldChg chg="modSp">
        <pc:chgData name="David Morris" userId="S::david.morris@connahsquayhs.org.uk::cc98e16d-9d22-4a6f-91bb-19fef304eef0" providerId="AD" clId="Web-{EA618043-5EA4-113B-0547-39AF64DCAB5F}" dt="2024-06-20T20:34:49.223" v="741" actId="20577"/>
        <pc:sldMkLst>
          <pc:docMk/>
          <pc:sldMk cId="2458432041" sldId="280"/>
        </pc:sldMkLst>
        <pc:spChg chg="mod">
          <ac:chgData name="David Morris" userId="S::david.morris@connahsquayhs.org.uk::cc98e16d-9d22-4a6f-91bb-19fef304eef0" providerId="AD" clId="Web-{EA618043-5EA4-113B-0547-39AF64DCAB5F}" dt="2024-06-20T20:23:46.683" v="737" actId="20577"/>
          <ac:spMkLst>
            <pc:docMk/>
            <pc:sldMk cId="2458432041" sldId="280"/>
            <ac:spMk id="2" creationId="{92C753A5-51E1-7A44-E9A0-95DE87F723AA}"/>
          </ac:spMkLst>
        </pc:spChg>
        <pc:spChg chg="mod">
          <ac:chgData name="David Morris" userId="S::david.morris@connahsquayhs.org.uk::cc98e16d-9d22-4a6f-91bb-19fef304eef0" providerId="AD" clId="Web-{EA618043-5EA4-113B-0547-39AF64DCAB5F}" dt="2024-06-20T20:34:49.223" v="741" actId="20577"/>
          <ac:spMkLst>
            <pc:docMk/>
            <pc:sldMk cId="2458432041" sldId="280"/>
            <ac:spMk id="8" creationId="{97EB6683-88F8-01FA-20AA-E88062DEF1CC}"/>
          </ac:spMkLst>
        </pc:spChg>
      </pc:sldChg>
      <pc:sldChg chg="addSp delSp modSp">
        <pc:chgData name="David Morris" userId="S::david.morris@connahsquayhs.org.uk::cc98e16d-9d22-4a6f-91bb-19fef304eef0" providerId="AD" clId="Web-{EA618043-5EA4-113B-0547-39AF64DCAB5F}" dt="2024-06-20T19:52:53.477" v="73" actId="20577"/>
        <pc:sldMkLst>
          <pc:docMk/>
          <pc:sldMk cId="3785915959" sldId="282"/>
        </pc:sldMkLst>
        <pc:spChg chg="mod">
          <ac:chgData name="David Morris" userId="S::david.morris@connahsquayhs.org.uk::cc98e16d-9d22-4a6f-91bb-19fef304eef0" providerId="AD" clId="Web-{EA618043-5EA4-113B-0547-39AF64DCAB5F}" dt="2024-06-20T19:46:50.855" v="21" actId="20577"/>
          <ac:spMkLst>
            <pc:docMk/>
            <pc:sldMk cId="3785915959" sldId="282"/>
            <ac:spMk id="2" creationId="{FF1F1BCE-76F1-3B00-C414-643188F0671E}"/>
          </ac:spMkLst>
        </pc:spChg>
        <pc:spChg chg="mod">
          <ac:chgData name="David Morris" userId="S::david.morris@connahsquayhs.org.uk::cc98e16d-9d22-4a6f-91bb-19fef304eef0" providerId="AD" clId="Web-{EA618043-5EA4-113B-0547-39AF64DCAB5F}" dt="2024-06-20T19:49:14.969" v="41" actId="20577"/>
          <ac:spMkLst>
            <pc:docMk/>
            <pc:sldMk cId="3785915959" sldId="282"/>
            <ac:spMk id="4" creationId="{F5F439B9-3B25-1165-7EFF-B0C4845E1093}"/>
          </ac:spMkLst>
        </pc:spChg>
        <pc:spChg chg="mod">
          <ac:chgData name="David Morris" userId="S::david.morris@connahsquayhs.org.uk::cc98e16d-9d22-4a6f-91bb-19fef304eef0" providerId="AD" clId="Web-{EA618043-5EA4-113B-0547-39AF64DCAB5F}" dt="2024-06-20T19:52:53.477" v="73" actId="20577"/>
          <ac:spMkLst>
            <pc:docMk/>
            <pc:sldMk cId="3785915959" sldId="282"/>
            <ac:spMk id="6" creationId="{D4E2F972-71C4-0D1E-4E4D-CE4124B29869}"/>
          </ac:spMkLst>
        </pc:spChg>
        <pc:graphicFrameChg chg="add del mod">
          <ac:chgData name="David Morris" userId="S::david.morris@connahsquayhs.org.uk::cc98e16d-9d22-4a6f-91bb-19fef304eef0" providerId="AD" clId="Web-{EA618043-5EA4-113B-0547-39AF64DCAB5F}" dt="2024-06-20T19:16:13.184" v="7"/>
          <ac:graphicFrameMkLst>
            <pc:docMk/>
            <pc:sldMk cId="3785915959" sldId="282"/>
            <ac:graphicFrameMk id="10" creationId="{FF9B6CF4-8348-36FB-5C42-5C0514650839}"/>
          </ac:graphicFrameMkLst>
        </pc:graphicFrameChg>
        <pc:graphicFrameChg chg="add del mod">
          <ac:chgData name="David Morris" userId="S::david.morris@connahsquayhs.org.uk::cc98e16d-9d22-4a6f-91bb-19fef304eef0" providerId="AD" clId="Web-{EA618043-5EA4-113B-0547-39AF64DCAB5F}" dt="2024-06-20T19:44:45.804" v="11"/>
          <ac:graphicFrameMkLst>
            <pc:docMk/>
            <pc:sldMk cId="3785915959" sldId="282"/>
            <ac:graphicFrameMk id="12" creationId="{03D7CCE6-578C-E5D9-B995-8DB9112C8269}"/>
          </ac:graphicFrameMkLst>
        </pc:graphicFrameChg>
      </pc:sldChg>
      <pc:sldChg chg="modSp">
        <pc:chgData name="David Morris" userId="S::david.morris@connahsquayhs.org.uk::cc98e16d-9d22-4a6f-91bb-19fef304eef0" providerId="AD" clId="Web-{EA618043-5EA4-113B-0547-39AF64DCAB5F}" dt="2024-06-20T20:41:47.160" v="778" actId="20577"/>
        <pc:sldMkLst>
          <pc:docMk/>
          <pc:sldMk cId="632769890" sldId="284"/>
        </pc:sldMkLst>
        <pc:spChg chg="mod">
          <ac:chgData name="David Morris" userId="S::david.morris@connahsquayhs.org.uk::cc98e16d-9d22-4a6f-91bb-19fef304eef0" providerId="AD" clId="Web-{EA618043-5EA4-113B-0547-39AF64DCAB5F}" dt="2024-06-20T20:22:14.617" v="729" actId="20577"/>
          <ac:spMkLst>
            <pc:docMk/>
            <pc:sldMk cId="632769890" sldId="284"/>
            <ac:spMk id="2" creationId="{7E6C883F-1227-F311-38A5-B4E17D09B7AB}"/>
          </ac:spMkLst>
        </pc:spChg>
        <pc:spChg chg="mod">
          <ac:chgData name="David Morris" userId="S::david.morris@connahsquayhs.org.uk::cc98e16d-9d22-4a6f-91bb-19fef304eef0" providerId="AD" clId="Web-{EA618043-5EA4-113B-0547-39AF64DCAB5F}" dt="2024-06-20T20:22:06.789" v="728" actId="20577"/>
          <ac:spMkLst>
            <pc:docMk/>
            <pc:sldMk cId="632769890" sldId="284"/>
            <ac:spMk id="4" creationId="{235860F6-C416-1E2E-120E-314D539F4A7E}"/>
          </ac:spMkLst>
        </pc:spChg>
        <pc:spChg chg="mod">
          <ac:chgData name="David Morris" userId="S::david.morris@connahsquayhs.org.uk::cc98e16d-9d22-4a6f-91bb-19fef304eef0" providerId="AD" clId="Web-{EA618043-5EA4-113B-0547-39AF64DCAB5F}" dt="2024-06-20T20:41:47.160" v="778" actId="20577"/>
          <ac:spMkLst>
            <pc:docMk/>
            <pc:sldMk cId="632769890" sldId="284"/>
            <ac:spMk id="9" creationId="{E5C5155A-67AA-9F8F-5734-B567AC294D97}"/>
          </ac:spMkLst>
        </pc:spChg>
        <pc:spChg chg="mod">
          <ac:chgData name="David Morris" userId="S::david.morris@connahsquayhs.org.uk::cc98e16d-9d22-4a6f-91bb-19fef304eef0" providerId="AD" clId="Web-{EA618043-5EA4-113B-0547-39AF64DCAB5F}" dt="2024-06-20T19:57:44.065" v="141" actId="20577"/>
          <ac:spMkLst>
            <pc:docMk/>
            <pc:sldMk cId="632769890" sldId="284"/>
            <ac:spMk id="10" creationId="{59B49D29-3501-5F1D-BF03-49B083B72B1A}"/>
          </ac:spMkLst>
        </pc:spChg>
        <pc:spChg chg="mod">
          <ac:chgData name="David Morris" userId="S::david.morris@connahsquayhs.org.uk::cc98e16d-9d22-4a6f-91bb-19fef304eef0" providerId="AD" clId="Web-{EA618043-5EA4-113B-0547-39AF64DCAB5F}" dt="2024-06-20T20:21:56.492" v="727"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file:///D:\Curriculum%20Wales%20Schemes%20of%20Work\Health\Health%20and%20Fitness%20KS3.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7-9</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Health</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Health and Wellbeing</a:t>
            </a:r>
          </a:p>
        </p:txBody>
      </p:sp>
      <p:pic>
        <p:nvPicPr>
          <p:cNvPr id="9" name="Picture 8" descr="A white line drawing of a football ball and a tennis ball&#10;&#10;Description automatically generated">
            <a:extLst>
              <a:ext uri="{FF2B5EF4-FFF2-40B4-BE49-F238E27FC236}">
                <a16:creationId xmlns:a16="http://schemas.microsoft.com/office/drawing/2014/main" id="{4555F075-7F6B-E0DC-3C28-3BECC105F50A}"/>
              </a:ext>
            </a:extLst>
          </p:cNvPr>
          <p:cNvPicPr>
            <a:picLocks noChangeAspect="1"/>
          </p:cNvPicPr>
          <p:nvPr/>
        </p:nvPicPr>
        <p:blipFill>
          <a:blip r:embed="rId2"/>
          <a:stretch>
            <a:fillRect/>
          </a:stretch>
        </p:blipFill>
        <p:spPr>
          <a:xfrm>
            <a:off x="6016106" y="-20111"/>
            <a:ext cx="2709818" cy="2657387"/>
          </a:xfrm>
          <a:prstGeom prst="rect">
            <a:avLst/>
          </a:prstGeom>
        </p:spPr>
      </p:pic>
      <p:pic>
        <p:nvPicPr>
          <p:cNvPr id="10" name="Picture 9" descr="A white brain with a cross on it&#10;&#10;Description automatically generated">
            <a:extLst>
              <a:ext uri="{FF2B5EF4-FFF2-40B4-BE49-F238E27FC236}">
                <a16:creationId xmlns:a16="http://schemas.microsoft.com/office/drawing/2014/main" id="{C27BBB74-CDB5-D9CF-8504-F818EE253213}"/>
              </a:ext>
            </a:extLst>
          </p:cNvPr>
          <p:cNvPicPr>
            <a:picLocks noChangeAspect="1"/>
          </p:cNvPicPr>
          <p:nvPr/>
        </p:nvPicPr>
        <p:blipFill>
          <a:blip r:embed="rId3"/>
          <a:stretch>
            <a:fillRect/>
          </a:stretch>
        </p:blipFill>
        <p:spPr>
          <a:xfrm>
            <a:off x="7819947" y="1446513"/>
            <a:ext cx="2592542" cy="2625469"/>
          </a:xfrm>
          <a:prstGeom prst="rect">
            <a:avLst/>
          </a:prstGeom>
        </p:spPr>
      </p:pic>
    </p:spTree>
    <p:extLst>
      <p:ext uri="{BB962C8B-B14F-4D97-AF65-F5344CB8AC3E}">
        <p14:creationId xmlns:p14="http://schemas.microsoft.com/office/powerpoint/2010/main" val="418728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200" dirty="0">
                <a:latin typeface="MASSILIA VF"/>
              </a:rPr>
              <a:t>Parts of the body.</a:t>
            </a:r>
            <a:endParaRPr lang="en-US" sz="1200"/>
          </a:p>
          <a:p>
            <a:r>
              <a:rPr lang="en-US" sz="1200" dirty="0">
                <a:latin typeface="MASSILIA VF"/>
              </a:rPr>
              <a:t>Heart rate.</a:t>
            </a:r>
            <a:endParaRPr lang="en-US" sz="1200" dirty="0"/>
          </a:p>
          <a:p>
            <a:r>
              <a:rPr lang="en-US" sz="1200" dirty="0">
                <a:latin typeface="MASSILIA VF"/>
              </a:rPr>
              <a:t>Breathing.</a:t>
            </a:r>
            <a:endParaRPr lang="en-US" sz="1200" dirty="0"/>
          </a:p>
          <a:p>
            <a:r>
              <a:rPr lang="en-US" sz="1200" dirty="0">
                <a:latin typeface="MASSILIA VF"/>
              </a:rPr>
              <a:t>Circulation.</a:t>
            </a:r>
            <a:endParaRPr lang="en-US" sz="1200" dirty="0"/>
          </a:p>
          <a:p>
            <a:endParaRPr lang="en-US" sz="900" dirty="0"/>
          </a:p>
          <a:p>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Learners develop a deeper understanding of the effects of exercise on the body.</a:t>
            </a:r>
            <a:endParaRPr lang="en-US" sz="1200" dirty="0"/>
          </a:p>
          <a:p>
            <a:r>
              <a:rPr lang="en-US" sz="1200" dirty="0">
                <a:latin typeface="MASSILIA VF"/>
              </a:rPr>
              <a:t>They understand the body has different components of fitness that work together to give overall fitness and help to maintain health.</a:t>
            </a:r>
          </a:p>
          <a:p>
            <a:r>
              <a:rPr lang="en-US" sz="1200" dirty="0">
                <a:latin typeface="MASSILIA VF"/>
              </a:rPr>
              <a:t>Learners develop an understand of how to improve fitness through different types of training and exercise.</a:t>
            </a:r>
          </a:p>
          <a:p>
            <a:r>
              <a:rPr lang="en-US" sz="1200" dirty="0">
                <a:latin typeface="MASSILIA VF"/>
              </a:rPr>
              <a:t>They understand that they need to follow certain principles in order that training is effective and progress can be made.</a:t>
            </a:r>
          </a:p>
          <a:p>
            <a:r>
              <a:rPr lang="en-US" sz="1200" dirty="0">
                <a:latin typeface="MASSILIA VF"/>
              </a:rPr>
              <a:t>Learners apply the learners knowledge and understanding in creating their own plan to improve fitness.</a:t>
            </a:r>
          </a:p>
          <a:p>
            <a:endParaRPr lang="en-US" sz="900" dirty="0">
              <a:latin typeface="MASSILIA VF"/>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r>
              <a:rPr lang="en-US" sz="900" dirty="0">
                <a:latin typeface="MASSILIA VF"/>
              </a:rPr>
              <a:t>Developing and applying physical skills that enable learners to maintain a healthy lifestyle.</a:t>
            </a:r>
            <a:endParaRPr lang="en-US" sz="900" dirty="0"/>
          </a:p>
          <a:p>
            <a:r>
              <a:rPr lang="en-US" sz="900" dirty="0">
                <a:latin typeface="MASSILIA VF"/>
              </a:rPr>
              <a:t>Communicating effectively will be developed through paired/group work, Q&amp;A, and through planning fitness activities.</a:t>
            </a:r>
          </a:p>
          <a:p>
            <a:r>
              <a:rPr lang="en-US" sz="900" dirty="0">
                <a:latin typeface="MASSILIA VF"/>
              </a:rPr>
              <a:t>The activity teaches learners what contributes to physical health &amp; well-being and how this can be done through exercise and diet.</a:t>
            </a:r>
          </a:p>
          <a:p>
            <a:r>
              <a:rPr lang="en-US" sz="900" dirty="0">
                <a:latin typeface="MASSILIA VF"/>
              </a:rPr>
              <a:t>Learners will be encouraged to take part in regular activity.  </a:t>
            </a:r>
            <a:endParaRPr lang="en-US" sz="900" dirty="0"/>
          </a:p>
          <a:p>
            <a:r>
              <a:rPr lang="en-US" sz="900" dirty="0">
                <a:latin typeface="MASSILIA VF"/>
              </a:rPr>
              <a:t>Learners will be encouraged to show resilience when carrying out activities, particularly new ones that stretch an individuals' current level of fitness.</a:t>
            </a:r>
            <a:endParaRPr lang="en-US" sz="900"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Effects of exercise; components of fitness; training methods; heart rate; breathing rate.</a:t>
            </a:r>
          </a:p>
          <a:p>
            <a:r>
              <a:rPr lang="en-US" sz="1200" dirty="0">
                <a:latin typeface="MASSILIA VF"/>
              </a:rPr>
              <a:t>Principles of training- specificity, progression, overload, variance</a:t>
            </a:r>
            <a:endParaRPr lang="en-US" sz="12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latin typeface="MASSILIA VF"/>
              </a:rPr>
              <a:t>Links to HWB curriculum.</a:t>
            </a:r>
            <a:endParaRPr lang="en-US" sz="1200"/>
          </a:p>
          <a:p>
            <a:r>
              <a:rPr lang="en-US" sz="1200" dirty="0">
                <a:latin typeface="MASSILIA VF"/>
              </a:rPr>
              <a:t>Links to science and the body.</a:t>
            </a:r>
          </a:p>
          <a:p>
            <a:r>
              <a:rPr lang="en-US" sz="1200" dirty="0">
                <a:latin typeface="MASSILIA VF"/>
              </a:rPr>
              <a:t>Links to maintaining a healthy lifestyle and well-being throughout life.</a:t>
            </a:r>
            <a:endParaRPr lang="en-US" sz="1200" dirty="0"/>
          </a:p>
        </p:txBody>
      </p:sp>
    </p:spTree>
    <p:extLst>
      <p:ext uri="{BB962C8B-B14F-4D97-AF65-F5344CB8AC3E}">
        <p14:creationId xmlns:p14="http://schemas.microsoft.com/office/powerpoint/2010/main" val="63276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900"/>
              <a:t>Health and Well-being</a:t>
            </a:r>
            <a:endParaRPr lang="en-US" sz="900" dirty="0"/>
          </a:p>
          <a:p>
            <a:r>
              <a:rPr lang="en-US" sz="900"/>
              <a:t>Vision</a:t>
            </a:r>
            <a:endParaRPr lang="en-US" sz="900" dirty="0"/>
          </a:p>
          <a:p>
            <a:endParaRPr lang="en-US" sz="900" dirty="0"/>
          </a:p>
          <a:p>
            <a:r>
              <a:rPr lang="en-US" sz="900">
                <a:latin typeface="MASSILIA VF"/>
              </a:rPr>
              <a:t>"Our vision for the Health and Well-being </a:t>
            </a:r>
            <a:r>
              <a:rPr lang="en-US" sz="900" err="1">
                <a:latin typeface="MASSILIA VF"/>
              </a:rPr>
              <a:t>AoLE</a:t>
            </a:r>
            <a:r>
              <a:rPr lang="en-US" sz="900">
                <a:latin typeface="MASSILIA VF"/>
              </a:rPr>
              <a:t> is to create healthy, confident individuals and to empower the learners to thrive physically, mentally, emotionally, and socially in a rapidly changing world.”</a:t>
            </a:r>
            <a:endParaRPr lang="en-US" sz="900" dirty="0">
              <a:latin typeface="MASSILIA VF"/>
            </a:endParaRPr>
          </a:p>
          <a:p>
            <a:r>
              <a:rPr lang="en-US" sz="900" dirty="0">
                <a:latin typeface="MASSILIA VF"/>
              </a:rPr>
              <a:t>We use a curriculum that educates learners about the importance of leading healthy lifestyles and encourages resilience, empathy, decision-making and self-awareness. Through a holistic approach that integrates physical education, health and well-being and food, learners will develop the confidence and competence to make informed decisions that positively influence their own well-being and that of others.</a:t>
            </a:r>
          </a:p>
          <a:p>
            <a:r>
              <a:rPr lang="en-US" sz="900" dirty="0">
                <a:latin typeface="MASSILIA VF"/>
              </a:rPr>
              <a:t>Learning in the classroom and in practical activities aims to develop respect, teamwork, resilience and the wider cross-curricular skills of literacy, numeracy and DCF.</a:t>
            </a:r>
          </a:p>
          <a:p>
            <a:r>
              <a:rPr lang="en-US" sz="900" dirty="0">
                <a:latin typeface="MASSILIA VF"/>
              </a:rPr>
              <a:t>At the heart of the curriculum is the four principles, what matters statements, the principles of progression and individual progression (progression steps) of Curriculum for Wales.  </a:t>
            </a:r>
          </a:p>
          <a:p>
            <a:endParaRPr lang="en-US" sz="900" dirty="0"/>
          </a:p>
          <a:p>
            <a:r>
              <a:rPr lang="en-US" sz="900" b="1" dirty="0">
                <a:latin typeface="MASSILIA VF"/>
              </a:rPr>
              <a:t>Physical education</a:t>
            </a:r>
          </a:p>
          <a:p>
            <a:r>
              <a:rPr lang="en-US" sz="900" b="1" dirty="0">
                <a:latin typeface="MASSILIA VF"/>
              </a:rPr>
              <a:t>In these lessons, learners are encouraged to develop their physical skills, understanding of the benefit of physical activity to leading a healthy lifestyle, resilience and teamwork.  They develop fundamental movement skills that can be transferred across different activities and are encouraged to develop communication, thinking skills and be creative.</a:t>
            </a:r>
          </a:p>
          <a:p>
            <a:r>
              <a:rPr lang="en-US" sz="900" dirty="0">
                <a:latin typeface="MASSILIA VF"/>
              </a:rPr>
              <a:t>Health and well-being </a:t>
            </a:r>
          </a:p>
          <a:p>
            <a:r>
              <a:rPr lang="en-US" sz="900" dirty="0">
                <a:latin typeface="MASSILIA VF"/>
              </a:rPr>
              <a:t>In these lessons, learners develop their understanding of the physical, mental and social aspects that promote health and well-being.  We aim to enable ethically informed learners that are aware of social influences, that can make informed decisions and understand healthy relationships.  Learners are encouraged to be active participants through a range of individual, paired and group activities.  </a:t>
            </a:r>
          </a:p>
          <a:p>
            <a:r>
              <a:rPr lang="en-US" sz="900" dirty="0">
                <a:latin typeface="MASSILIA VF"/>
              </a:rPr>
              <a:t>Food</a:t>
            </a:r>
          </a:p>
          <a:p>
            <a:r>
              <a:rPr lang="en-US" sz="900" dirty="0">
                <a:latin typeface="MASSILIA VF"/>
              </a:rPr>
              <a:t>Learners begin to develop the skills that allow them to produce nutritionally valuable meals.  They are taught the safe practices that relate to using cooking utensils/appliances and food hygiene. Learners develop the skills and understanding of how to maintain health and well-being through balanced nutrition.</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latin typeface="MASSILIA VF"/>
              </a:rPr>
              <a:t>Overall Learning Journey 7-11 Overtime (currently 7-9)</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graphicFrame>
        <p:nvGraphicFramePr>
          <p:cNvPr id="7" name="Table 6">
            <a:extLst>
              <a:ext uri="{FF2B5EF4-FFF2-40B4-BE49-F238E27FC236}">
                <a16:creationId xmlns:a16="http://schemas.microsoft.com/office/drawing/2014/main" id="{EF2305FC-9BF2-3236-D0CF-8A3C3D6637D5}"/>
              </a:ext>
            </a:extLst>
          </p:cNvPr>
          <p:cNvGraphicFramePr>
            <a:graphicFrameLocks noGrp="1"/>
          </p:cNvGraphicFramePr>
          <p:nvPr>
            <p:extLst>
              <p:ext uri="{D42A27DB-BD31-4B8C-83A1-F6EECF244321}">
                <p14:modId xmlns:p14="http://schemas.microsoft.com/office/powerpoint/2010/main" val="4111072133"/>
              </p:ext>
            </p:extLst>
          </p:nvPr>
        </p:nvGraphicFramePr>
        <p:xfrm>
          <a:off x="5603395" y="983649"/>
          <a:ext cx="4581792" cy="5898179"/>
        </p:xfrm>
        <a:graphic>
          <a:graphicData uri="http://schemas.openxmlformats.org/drawingml/2006/table">
            <a:tbl>
              <a:tblPr bandRow="1">
                <a:tableStyleId>{5C22544A-7EE6-4342-B048-85BDC9FD1C3A}</a:tableStyleId>
              </a:tblPr>
              <a:tblGrid>
                <a:gridCol w="1537811">
                  <a:extLst>
                    <a:ext uri="{9D8B030D-6E8A-4147-A177-3AD203B41FA5}">
                      <a16:colId xmlns:a16="http://schemas.microsoft.com/office/drawing/2014/main" val="1688512160"/>
                    </a:ext>
                  </a:extLst>
                </a:gridCol>
                <a:gridCol w="1511837">
                  <a:extLst>
                    <a:ext uri="{9D8B030D-6E8A-4147-A177-3AD203B41FA5}">
                      <a16:colId xmlns:a16="http://schemas.microsoft.com/office/drawing/2014/main" val="1446485014"/>
                    </a:ext>
                  </a:extLst>
                </a:gridCol>
                <a:gridCol w="1532144">
                  <a:extLst>
                    <a:ext uri="{9D8B030D-6E8A-4147-A177-3AD203B41FA5}">
                      <a16:colId xmlns:a16="http://schemas.microsoft.com/office/drawing/2014/main" val="3992969119"/>
                    </a:ext>
                  </a:extLst>
                </a:gridCol>
              </a:tblGrid>
              <a:tr h="266586">
                <a:tc>
                  <a:txBody>
                    <a:bodyPr/>
                    <a:lstStyle/>
                    <a:p>
                      <a:pPr algn="l" rtl="0" fontAlgn="base"/>
                      <a:r>
                        <a:rPr lang="en-US" sz="1000" b="1" i="0">
                          <a:solidFill>
                            <a:srgbClr val="000000"/>
                          </a:solidFill>
                          <a:effectLst/>
                          <a:latin typeface="Calibri" panose="020F0502020204030204" pitchFamily="34" charset="0"/>
                        </a:rPr>
                        <a:t>Year 7</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Year 8 </a:t>
                      </a:r>
                      <a:r>
                        <a:rPr lang="en-US" sz="1000" b="1" i="0">
                          <a:solidFill>
                            <a:srgbClr val="FFFFFF"/>
                          </a:solidFill>
                          <a:effectLst/>
                          <a:latin typeface="Calibri" panose="020F0502020204030204" pitchFamily="34" charset="0"/>
                        </a:rPr>
                        <a:t>zxdvsdvfbe3wrgv</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Year 9 </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08388675"/>
                  </a:ext>
                </a:extLst>
              </a:tr>
              <a:tr h="244364">
                <a:tc>
                  <a:txBody>
                    <a:bodyPr/>
                    <a:lstStyle/>
                    <a:p>
                      <a:pPr algn="l" rtl="0" fontAlgn="base"/>
                      <a:r>
                        <a:rPr lang="en-US" sz="1000" b="1" i="0">
                          <a:solidFill>
                            <a:srgbClr val="00B050"/>
                          </a:solidFill>
                          <a:effectLst/>
                          <a:latin typeface="Calibri" panose="020F0502020204030204" pitchFamily="34" charset="0"/>
                        </a:rPr>
                        <a:t>Communication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Teamwork</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Leadership</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23620227"/>
                  </a:ext>
                </a:extLst>
              </a:tr>
              <a:tr h="410985">
                <a:tc>
                  <a:txBody>
                    <a:bodyPr/>
                    <a:lstStyle/>
                    <a:p>
                      <a:pPr algn="l" rtl="0" fontAlgn="base"/>
                      <a:r>
                        <a:rPr lang="en-US" sz="1000" b="1" i="0">
                          <a:solidFill>
                            <a:srgbClr val="00B050"/>
                          </a:solidFill>
                          <a:effectLst/>
                          <a:latin typeface="Calibri" panose="020F0502020204030204" pitchFamily="34" charset="0"/>
                        </a:rPr>
                        <a:t>Social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Collaboration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Collective responsibility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6585163"/>
                  </a:ext>
                </a:extLst>
              </a:tr>
              <a:tr h="244364">
                <a:tc>
                  <a:txBody>
                    <a:bodyPr/>
                    <a:lstStyle/>
                    <a:p>
                      <a:pPr algn="l" rtl="0" fontAlgn="base"/>
                      <a:r>
                        <a:rPr lang="en-US" sz="1000" b="1" i="0">
                          <a:solidFill>
                            <a:srgbClr val="00B050"/>
                          </a:solidFill>
                          <a:effectLst/>
                          <a:latin typeface="Calibri" panose="020F0502020204030204" pitchFamily="34" charset="0"/>
                        </a:rPr>
                        <a:t>Solving basic problems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Solving complex problems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Planning and organisation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6356962"/>
                  </a:ext>
                </a:extLst>
              </a:tr>
              <a:tr h="410985">
                <a:tc>
                  <a:txBody>
                    <a:bodyPr/>
                    <a:lstStyle/>
                    <a:p>
                      <a:pPr algn="l" rtl="0" fontAlgn="base"/>
                      <a:r>
                        <a:rPr lang="en-US" sz="1000" b="1" i="0">
                          <a:solidFill>
                            <a:srgbClr val="ED7D31"/>
                          </a:solidFill>
                          <a:effectLst/>
                          <a:latin typeface="Calibri" panose="020F0502020204030204" pitchFamily="34" charset="0"/>
                        </a:rPr>
                        <a:t>Warm up and cool down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Methods of training for health</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Testing for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7537661"/>
                  </a:ext>
                </a:extLst>
              </a:tr>
              <a:tr h="410985">
                <a:tc>
                  <a:txBody>
                    <a:bodyPr/>
                    <a:lstStyle/>
                    <a:p>
                      <a:pPr algn="l" rtl="0" fontAlgn="base"/>
                      <a:r>
                        <a:rPr lang="en-US" sz="1000" b="1" i="0">
                          <a:solidFill>
                            <a:srgbClr val="ED7D31"/>
                          </a:solidFill>
                          <a:effectLst/>
                          <a:latin typeface="Calibri" panose="020F0502020204030204" pitchFamily="34" charset="0"/>
                        </a:rPr>
                        <a:t>Components of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Methods of training for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Planning for developing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681558"/>
                  </a:ext>
                </a:extLst>
              </a:tr>
              <a:tr h="410985">
                <a:tc>
                  <a:txBody>
                    <a:bodyPr/>
                    <a:lstStyle/>
                    <a:p>
                      <a:pPr algn="l" rtl="0" fontAlgn="base"/>
                      <a:r>
                        <a:rPr lang="en-US" sz="1000" b="1" i="0">
                          <a:solidFill>
                            <a:srgbClr val="ED7D31"/>
                          </a:solidFill>
                          <a:effectLst/>
                          <a:latin typeface="Calibri" panose="020F0502020204030204" pitchFamily="34" charset="0"/>
                        </a:rPr>
                        <a:t>Short term effects of exercise</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Long term effects of exercise</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Delivering fitness sessions for others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86923120"/>
                  </a:ext>
                </a:extLst>
              </a:tr>
              <a:tr h="410985">
                <a:tc>
                  <a:txBody>
                    <a:bodyPr/>
                    <a:lstStyle/>
                    <a:p>
                      <a:pPr algn="l" rtl="0" fontAlgn="base"/>
                      <a:r>
                        <a:rPr lang="en-US" sz="1000" b="1" i="0">
                          <a:solidFill>
                            <a:srgbClr val="0070C0"/>
                          </a:solidFill>
                          <a:effectLst/>
                          <a:latin typeface="Calibri" panose="020F0502020204030204" pitchFamily="34" charset="0"/>
                        </a:rPr>
                        <a:t>Body control and movement</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Use of flight apparatus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2748602"/>
                  </a:ext>
                </a:extLst>
              </a:tr>
              <a:tr h="410985">
                <a:tc>
                  <a:txBody>
                    <a:bodyPr/>
                    <a:lstStyle/>
                    <a:p>
                      <a:pPr algn="l" rtl="0" fontAlgn="base"/>
                      <a:r>
                        <a:rPr lang="en-US" sz="1000" b="1" i="0">
                          <a:solidFill>
                            <a:srgbClr val="0070C0"/>
                          </a:solidFill>
                          <a:effectLst/>
                          <a:latin typeface="Calibri" panose="020F0502020204030204" pitchFamily="34" charset="0"/>
                        </a:rPr>
                        <a:t>Rolling, balancing and flight actions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Onto and over apparatus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Linking skills into sequences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58129401"/>
                  </a:ext>
                </a:extLst>
              </a:tr>
              <a:tr h="410985">
                <a:tc>
                  <a:txBody>
                    <a:bodyPr/>
                    <a:lstStyle/>
                    <a:p>
                      <a:pPr algn="l" rtl="0" fontAlgn="base"/>
                      <a:r>
                        <a:rPr lang="en-US" sz="1000" b="1" i="0">
                          <a:solidFill>
                            <a:srgbClr val="0070C0"/>
                          </a:solidFill>
                          <a:effectLst/>
                          <a:latin typeface="Calibri" panose="020F0502020204030204" pitchFamily="34" charset="0"/>
                        </a:rPr>
                        <a:t>Creating routines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flight actions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routines using a range of apparatus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2913514"/>
                  </a:ext>
                </a:extLst>
              </a:tr>
              <a:tr h="410985">
                <a:tc>
                  <a:txBody>
                    <a:bodyPr/>
                    <a:lstStyle/>
                    <a:p>
                      <a:pPr algn="l" rtl="0" fontAlgn="base"/>
                      <a:r>
                        <a:rPr lang="en-US" sz="1000" b="1" i="0">
                          <a:solidFill>
                            <a:srgbClr val="0070C0"/>
                          </a:solidFill>
                          <a:effectLst/>
                          <a:latin typeface="Calibri" panose="020F0502020204030204" pitchFamily="34" charset="0"/>
                        </a:rPr>
                        <a:t>Effective and constructive feedback</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Interpreting feedback to bring about progression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Developing initiative and independence</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7141814"/>
                  </a:ext>
                </a:extLst>
              </a:tr>
              <a:tr h="622030">
                <a:tc>
                  <a:txBody>
                    <a:bodyPr/>
                    <a:lstStyle/>
                    <a:p>
                      <a:pPr algn="l" rtl="0" fontAlgn="base"/>
                      <a:r>
                        <a:rPr lang="en-US" sz="1000" b="1" i="0">
                          <a:solidFill>
                            <a:srgbClr val="FF0000"/>
                          </a:solidFill>
                          <a:effectLst/>
                          <a:latin typeface="Calibri" panose="020F0502020204030204" pitchFamily="34" charset="0"/>
                        </a:rPr>
                        <a:t>Rules and regulations of games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control, accuracy and consistency</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innovation and understanding of forward thinking in games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0313816"/>
                  </a:ext>
                </a:extLst>
              </a:tr>
              <a:tr h="410985">
                <a:tc>
                  <a:txBody>
                    <a:bodyPr/>
                    <a:lstStyle/>
                    <a:p>
                      <a:pPr algn="l" rtl="0" fontAlgn="base"/>
                      <a:r>
                        <a:rPr lang="en-US" sz="1000" b="1" i="0">
                          <a:solidFill>
                            <a:srgbClr val="FF0000"/>
                          </a:solidFill>
                          <a:effectLst/>
                          <a:latin typeface="Calibri" panose="020F0502020204030204" pitchFamily="34" charset="0"/>
                        </a:rPr>
                        <a:t>Basic knowledge of strategies for success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Knowledge of sport specific tactics for success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Advanced movement patterns for success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39026175"/>
                  </a:ext>
                </a:extLst>
              </a:tr>
              <a:tr h="410985">
                <a:tc>
                  <a:txBody>
                    <a:bodyPr/>
                    <a:lstStyle/>
                    <a:p>
                      <a:pPr algn="l" rtl="0" fontAlgn="base"/>
                      <a:r>
                        <a:rPr lang="en-US" sz="1000" b="1" i="0">
                          <a:solidFill>
                            <a:srgbClr val="FF0000"/>
                          </a:solidFill>
                          <a:effectLst/>
                          <a:latin typeface="Calibri" panose="020F0502020204030204" pitchFamily="34" charset="0"/>
                        </a:rPr>
                        <a:t>Basic attacking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attacking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Complex attacking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99560310"/>
                  </a:ext>
                </a:extLst>
              </a:tr>
              <a:tr h="410985">
                <a:tc>
                  <a:txBody>
                    <a:bodyPr/>
                    <a:lstStyle/>
                    <a:p>
                      <a:pPr algn="l" rtl="0" fontAlgn="base"/>
                      <a:r>
                        <a:rPr lang="en-US" sz="1000" b="1" i="0">
                          <a:solidFill>
                            <a:srgbClr val="FF0000"/>
                          </a:solidFill>
                          <a:effectLst/>
                          <a:latin typeface="Calibri" panose="020F0502020204030204" pitchFamily="34" charset="0"/>
                        </a:rPr>
                        <a:t>Basic defending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defending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Complex defending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08259118"/>
                  </a:ext>
                </a:extLst>
              </a:tr>
            </a:tbl>
          </a:graphicData>
        </a:graphic>
      </p:graphicFrame>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5EAFF16-B82A-A4D2-E5A4-16BDD00EEE42}"/>
              </a:ext>
            </a:extLst>
          </p:cNvPr>
          <p:cNvSpPr>
            <a:spLocks noGrp="1"/>
          </p:cNvSpPr>
          <p:nvPr>
            <p:ph type="body" sz="quarter" idx="42"/>
          </p:nvPr>
        </p:nvSpPr>
        <p:spPr/>
        <p:txBody>
          <a:bodyPr/>
          <a:lstStyle/>
          <a:p>
            <a:endParaRPr lang="en-US"/>
          </a:p>
        </p:txBody>
      </p:sp>
      <p:sp>
        <p:nvSpPr>
          <p:cNvPr id="3" name="Text Placeholder 2">
            <a:extLst>
              <a:ext uri="{FF2B5EF4-FFF2-40B4-BE49-F238E27FC236}">
                <a16:creationId xmlns:a16="http://schemas.microsoft.com/office/drawing/2014/main" id="{68AEE90B-D84A-0565-CD25-2D1A52A33B53}"/>
              </a:ext>
            </a:extLst>
          </p:cNvPr>
          <p:cNvSpPr>
            <a:spLocks noGrp="1"/>
          </p:cNvSpPr>
          <p:nvPr>
            <p:ph type="body" sz="quarter" idx="43"/>
          </p:nvPr>
        </p:nvSpPr>
        <p:spPr/>
        <p:txBody>
          <a:bodyPr lIns="144000" tIns="45720" rIns="91440" bIns="45720" anchor="ctr" anchorCtr="0">
            <a:noAutofit/>
          </a:bodyPr>
          <a:lstStyle/>
          <a:p>
            <a:r>
              <a:rPr lang="en-US" sz="1200" dirty="0">
                <a:latin typeface="MASSILIA VF"/>
              </a:rPr>
              <a:t>Overall Learning Journey 7-11 Overtime (currently 7-9) continued...</a:t>
            </a:r>
            <a:endParaRPr lang="en-US" dirty="0">
              <a:latin typeface="MASSILIA VF"/>
            </a:endParaRPr>
          </a:p>
        </p:txBody>
      </p:sp>
      <p:sp>
        <p:nvSpPr>
          <p:cNvPr id="4" name="Text Placeholder 3">
            <a:extLst>
              <a:ext uri="{FF2B5EF4-FFF2-40B4-BE49-F238E27FC236}">
                <a16:creationId xmlns:a16="http://schemas.microsoft.com/office/drawing/2014/main" id="{D15526F4-8EE7-E827-68EE-81981598A430}"/>
              </a:ext>
            </a:extLst>
          </p:cNvPr>
          <p:cNvSpPr>
            <a:spLocks noGrp="1"/>
          </p:cNvSpPr>
          <p:nvPr>
            <p:ph type="body" sz="quarter" idx="40"/>
          </p:nvPr>
        </p:nvSpPr>
        <p:spPr/>
        <p:txBody>
          <a:bodyPr/>
          <a:lstStyle/>
          <a:p>
            <a:endParaRPr lang="en-US"/>
          </a:p>
        </p:txBody>
      </p:sp>
      <p:sp>
        <p:nvSpPr>
          <p:cNvPr id="5" name="Text Placeholder 4">
            <a:extLst>
              <a:ext uri="{FF2B5EF4-FFF2-40B4-BE49-F238E27FC236}">
                <a16:creationId xmlns:a16="http://schemas.microsoft.com/office/drawing/2014/main" id="{72CE93B9-1413-7656-D4B6-D30C7F38CFFD}"/>
              </a:ext>
            </a:extLst>
          </p:cNvPr>
          <p:cNvSpPr>
            <a:spLocks noGrp="1"/>
          </p:cNvSpPr>
          <p:nvPr>
            <p:ph type="body" sz="quarter" idx="46"/>
          </p:nvPr>
        </p:nvSpPr>
        <p:spPr/>
        <p:txBody>
          <a:bodyPr/>
          <a:lstStyle/>
          <a:p>
            <a:endParaRPr lang="en-US"/>
          </a:p>
        </p:txBody>
      </p:sp>
      <p:graphicFrame>
        <p:nvGraphicFramePr>
          <p:cNvPr id="7" name="Table 6">
            <a:extLst>
              <a:ext uri="{FF2B5EF4-FFF2-40B4-BE49-F238E27FC236}">
                <a16:creationId xmlns:a16="http://schemas.microsoft.com/office/drawing/2014/main" id="{C57E63F7-91D1-F123-FE6B-0E980D3465FD}"/>
              </a:ext>
            </a:extLst>
          </p:cNvPr>
          <p:cNvGraphicFramePr>
            <a:graphicFrameLocks noGrp="1"/>
          </p:cNvGraphicFramePr>
          <p:nvPr>
            <p:extLst>
              <p:ext uri="{D42A27DB-BD31-4B8C-83A1-F6EECF244321}">
                <p14:modId xmlns:p14="http://schemas.microsoft.com/office/powerpoint/2010/main" val="3793634529"/>
              </p:ext>
            </p:extLst>
          </p:nvPr>
        </p:nvGraphicFramePr>
        <p:xfrm>
          <a:off x="492328" y="1033623"/>
          <a:ext cx="4610386" cy="5798231"/>
        </p:xfrm>
        <a:graphic>
          <a:graphicData uri="http://schemas.openxmlformats.org/drawingml/2006/table">
            <a:tbl>
              <a:tblPr bandRow="1">
                <a:tableStyleId>{5C22544A-7EE6-4342-B048-85BDC9FD1C3A}</a:tableStyleId>
              </a:tblPr>
              <a:tblGrid>
                <a:gridCol w="2305193">
                  <a:extLst>
                    <a:ext uri="{9D8B030D-6E8A-4147-A177-3AD203B41FA5}">
                      <a16:colId xmlns:a16="http://schemas.microsoft.com/office/drawing/2014/main" val="2397754986"/>
                    </a:ext>
                  </a:extLst>
                </a:gridCol>
                <a:gridCol w="2305193">
                  <a:extLst>
                    <a:ext uri="{9D8B030D-6E8A-4147-A177-3AD203B41FA5}">
                      <a16:colId xmlns:a16="http://schemas.microsoft.com/office/drawing/2014/main" val="3692387593"/>
                    </a:ext>
                  </a:extLst>
                </a:gridCol>
              </a:tblGrid>
              <a:tr h="644252">
                <a:tc>
                  <a:txBody>
                    <a:bodyPr/>
                    <a:lstStyle/>
                    <a:p>
                      <a:pPr algn="l" rtl="0" fontAlgn="base"/>
                      <a:r>
                        <a:rPr lang="en-US" sz="1000" b="1" i="0">
                          <a:solidFill>
                            <a:srgbClr val="000000"/>
                          </a:solidFill>
                          <a:effectLst/>
                          <a:latin typeface="Calibri" panose="020F0502020204030204" pitchFamily="34" charset="0"/>
                        </a:rPr>
                        <a:t>Sports we cover</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How we assess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5950342"/>
                  </a:ext>
                </a:extLst>
              </a:tr>
              <a:tr h="333232">
                <a:tc>
                  <a:txBody>
                    <a:bodyPr/>
                    <a:lstStyle/>
                    <a:p>
                      <a:pPr algn="l" rtl="0" fontAlgn="base"/>
                      <a:r>
                        <a:rPr lang="en-US" sz="1000" b="1" i="0">
                          <a:solidFill>
                            <a:srgbClr val="00B050"/>
                          </a:solidFill>
                          <a:effectLst/>
                          <a:latin typeface="Calibri" panose="020F0502020204030204" pitchFamily="34" charset="0"/>
                        </a:rPr>
                        <a:t>Outdoor Adventurous Activities</a:t>
                      </a:r>
                      <a:r>
                        <a:rPr lang="en-US" sz="1000" b="1" i="0">
                          <a:solidFill>
                            <a:srgbClr val="FF0000"/>
                          </a:solidFill>
                          <a:effectLst/>
                          <a:latin typeface="Calibri" panose="020F0502020204030204" pitchFamily="34" charset="0"/>
                        </a:rPr>
                        <a:t> </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Communication</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5168776"/>
                  </a:ext>
                </a:extLst>
              </a:tr>
              <a:tr h="599818">
                <a:tc>
                  <a:txBody>
                    <a:bodyPr/>
                    <a:lstStyle/>
                    <a:p>
                      <a:pPr algn="l" rtl="0" fontAlgn="base"/>
                      <a:r>
                        <a:rPr lang="en-US" sz="1000" b="1" i="0">
                          <a:solidFill>
                            <a:srgbClr val="ED7D31"/>
                          </a:solidFill>
                          <a:effectLst/>
                          <a:latin typeface="Calibri" panose="020F0502020204030204" pitchFamily="34" charset="0"/>
                        </a:rPr>
                        <a:t>Health Fitness and Well being</a:t>
                      </a:r>
                      <a:r>
                        <a:rPr lang="en-US" sz="1000" b="1" i="0">
                          <a:solidFill>
                            <a:srgbClr val="FF0000"/>
                          </a:solidFill>
                          <a:effectLst/>
                          <a:latin typeface="Calibri" panose="020F0502020204030204" pitchFamily="34" charset="0"/>
                        </a:rPr>
                        <a:t> </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Develop and apply physical skills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6818813"/>
                  </a:ext>
                </a:extLst>
              </a:tr>
              <a:tr h="610924">
                <a:tc>
                  <a:txBody>
                    <a:bodyPr/>
                    <a:lstStyle/>
                    <a:p>
                      <a:pPr algn="l" rtl="0" fontAlgn="base"/>
                      <a:r>
                        <a:rPr lang="en-US" sz="1000" b="1" i="0">
                          <a:solidFill>
                            <a:srgbClr val="00B0F0"/>
                          </a:solidFill>
                          <a:effectLst/>
                          <a:latin typeface="Calibri" panose="020F0502020204030204" pitchFamily="34" charset="0"/>
                        </a:rPr>
                        <a:t>Gymnastics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Understand the links between exercise and health and well being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59818070"/>
                  </a:ext>
                </a:extLst>
              </a:tr>
              <a:tr h="599818">
                <a:tc>
                  <a:txBody>
                    <a:bodyPr/>
                    <a:lstStyle/>
                    <a:p>
                      <a:pPr algn="l" rtl="0" fontAlgn="base"/>
                      <a:r>
                        <a:rPr lang="en-US" sz="1000" b="1" i="0">
                          <a:solidFill>
                            <a:srgbClr val="FF0000"/>
                          </a:solidFill>
                          <a:effectLst/>
                          <a:latin typeface="Calibri" panose="020F0502020204030204" pitchFamily="34" charset="0"/>
                        </a:rPr>
                        <a:t>Badminton</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Engage regularly in physical activity</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391861"/>
                  </a:ext>
                </a:extLst>
              </a:tr>
              <a:tr h="555384">
                <a:tc>
                  <a:txBody>
                    <a:bodyPr/>
                    <a:lstStyle/>
                    <a:p>
                      <a:pPr algn="l" rtl="0" fontAlgn="base"/>
                      <a:r>
                        <a:rPr lang="en-US" sz="1000" b="1" i="0">
                          <a:solidFill>
                            <a:srgbClr val="FF0000"/>
                          </a:solidFill>
                          <a:effectLst/>
                          <a:latin typeface="Calibri" panose="020F0502020204030204" pitchFamily="34" charset="0"/>
                        </a:rPr>
                        <a:t>Netball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Show resilience when finding a task difficult </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0665133"/>
                  </a:ext>
                </a:extLst>
              </a:tr>
              <a:tr h="555384">
                <a:tc>
                  <a:txBody>
                    <a:bodyPr/>
                    <a:lstStyle/>
                    <a:p>
                      <a:pPr algn="l" rtl="0" fontAlgn="base"/>
                      <a:r>
                        <a:rPr lang="en-US" sz="1000" b="1" i="0">
                          <a:solidFill>
                            <a:srgbClr val="FF0000"/>
                          </a:solidFill>
                          <a:effectLst/>
                          <a:latin typeface="Calibri" panose="020F0502020204030204" pitchFamily="34" charset="0"/>
                        </a:rPr>
                        <a:t>Football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Making connections between different activities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5244758"/>
                  </a:ext>
                </a:extLst>
              </a:tr>
              <a:tr h="277692">
                <a:tc>
                  <a:txBody>
                    <a:bodyPr/>
                    <a:lstStyle/>
                    <a:p>
                      <a:pPr algn="l" rtl="0" fontAlgn="base"/>
                      <a:r>
                        <a:rPr lang="en-US" sz="1000" b="1" i="0">
                          <a:solidFill>
                            <a:srgbClr val="FF0000"/>
                          </a:solidFill>
                          <a:effectLst/>
                          <a:latin typeface="Calibri" panose="020F0502020204030204" pitchFamily="34" charset="0"/>
                        </a:rPr>
                        <a:t>Rugby</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Problem solving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9353385"/>
                  </a:ext>
                </a:extLst>
              </a:tr>
              <a:tr h="510959">
                <a:tc>
                  <a:txBody>
                    <a:bodyPr/>
                    <a:lstStyle/>
                    <a:p>
                      <a:pPr algn="l" rtl="0" fontAlgn="base"/>
                      <a:r>
                        <a:rPr lang="en-US" sz="1000" b="1" i="0">
                          <a:solidFill>
                            <a:srgbClr val="FF0000"/>
                          </a:solidFill>
                          <a:effectLst/>
                          <a:latin typeface="Calibri" panose="020F0502020204030204" pitchFamily="34" charset="0"/>
                        </a:rPr>
                        <a:t>Dodgeball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Attitude to learning and engagement in lessons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6658232"/>
                  </a:ext>
                </a:extLst>
              </a:tr>
              <a:tr h="277692">
                <a:tc>
                  <a:txBody>
                    <a:bodyPr/>
                    <a:lstStyle/>
                    <a:p>
                      <a:pPr algn="l" rtl="0" fontAlgn="base"/>
                      <a:r>
                        <a:rPr lang="en-US" sz="1000" b="1" i="0">
                          <a:solidFill>
                            <a:srgbClr val="FF0000"/>
                          </a:solidFill>
                          <a:effectLst/>
                          <a:latin typeface="Calibri" panose="020F0502020204030204" pitchFamily="34" charset="0"/>
                        </a:rPr>
                        <a:t>Handball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Working independently</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4645962"/>
                  </a:ext>
                </a:extLst>
              </a:tr>
              <a:tr h="277692">
                <a:tc>
                  <a:txBody>
                    <a:bodyPr/>
                    <a:lstStyle/>
                    <a:p>
                      <a:pPr algn="l" rtl="0" fontAlgn="base"/>
                      <a:r>
                        <a:rPr lang="en-US" sz="1000" b="1" i="0">
                          <a:solidFill>
                            <a:srgbClr val="FF0000"/>
                          </a:solidFill>
                          <a:effectLst/>
                          <a:latin typeface="Calibri" panose="020F0502020204030204" pitchFamily="34" charset="0"/>
                        </a:rPr>
                        <a:t>Volleyball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Decision making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1159369"/>
                  </a:ext>
                </a:extLst>
              </a:tr>
              <a:tr h="277692">
                <a:tc>
                  <a:txBody>
                    <a:bodyPr/>
                    <a:lstStyle/>
                    <a:p>
                      <a:pPr algn="l" rtl="0" fontAlgn="base"/>
                      <a:r>
                        <a:rPr lang="en-US" sz="1000" b="1" i="0">
                          <a:solidFill>
                            <a:srgbClr val="FF0000"/>
                          </a:solidFill>
                          <a:effectLst/>
                          <a:latin typeface="Calibri" panose="020F0502020204030204" pitchFamily="34" charset="0"/>
                        </a:rPr>
                        <a:t>Rounders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Actions and impact</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7393061"/>
                  </a:ext>
                </a:extLst>
              </a:tr>
              <a:tr h="277692">
                <a:tc>
                  <a:txBody>
                    <a:bodyPr/>
                    <a:lstStyle/>
                    <a:p>
                      <a:pPr algn="l" rtl="0" fontAlgn="base"/>
                      <a:r>
                        <a:rPr lang="en-US" sz="1000" b="1" i="0">
                          <a:solidFill>
                            <a:srgbClr val="FF0000"/>
                          </a:solidFill>
                          <a:effectLst/>
                          <a:latin typeface="Calibri" panose="020F0502020204030204" pitchFamily="34" charset="0"/>
                        </a:rPr>
                        <a:t>Softball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Knowledge and assessment</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1554143"/>
                  </a:ext>
                </a:extLst>
              </a:tr>
            </a:tbl>
          </a:graphicData>
        </a:graphic>
      </p:graphicFrame>
    </p:spTree>
    <p:extLst>
      <p:ext uri="{BB962C8B-B14F-4D97-AF65-F5344CB8AC3E}">
        <p14:creationId xmlns:p14="http://schemas.microsoft.com/office/powerpoint/2010/main" val="386395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Developing Physical Health and Wellbeing has life-long benefits.</a:t>
            </a:r>
            <a:endParaRPr lang="en-US" sz="12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a:latin typeface="MASSILIA VF"/>
              </a:rPr>
              <a:t>What matters statement</a:t>
            </a:r>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pPr algn="ctr"/>
            <a:r>
              <a:rPr lang="en-US" b="1" dirty="0">
                <a:latin typeface="Comic Sans MS"/>
              </a:rPr>
              <a:t>Description of learning/PS:</a:t>
            </a:r>
            <a:endParaRPr lang="en-US" dirty="0"/>
          </a:p>
          <a:p>
            <a:pPr algn="ctr"/>
            <a:r>
              <a:rPr lang="en-US" dirty="0">
                <a:solidFill>
                  <a:srgbClr val="1F1F1F"/>
                </a:solidFill>
                <a:latin typeface="MASSILIA VF"/>
              </a:rPr>
              <a:t>I can develop and apply a range of skills in familiar, unfamiliar and changing situations, exploring space creatively in response to a variety of stimuli. I</a:t>
            </a:r>
            <a:r>
              <a:rPr lang="en-US" dirty="0">
                <a:solidFill>
                  <a:srgbClr val="000000"/>
                </a:solidFill>
                <a:latin typeface="MASSILIA VF"/>
              </a:rPr>
              <a:t> can </a:t>
            </a:r>
            <a:r>
              <a:rPr lang="en-US" dirty="0">
                <a:solidFill>
                  <a:srgbClr val="1F1F1F"/>
                </a:solidFill>
                <a:latin typeface="MASSILIA VF"/>
              </a:rPr>
              <a:t>motivat</a:t>
            </a:r>
            <a:r>
              <a:rPr lang="en-US" sz="1200" dirty="0">
                <a:solidFill>
                  <a:srgbClr val="1F1F1F"/>
                </a:solidFill>
                <a:latin typeface="MASSILIA VF"/>
              </a:rPr>
              <a:t>e myself to engage confidently in regular physical activity and sport and am aware of my own progress.</a:t>
            </a:r>
            <a:endParaRPr lang="en-US" sz="1200" dirty="0">
              <a:latin typeface="MASSILIA VF"/>
            </a:endParaRPr>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
        <p:nvSpPr>
          <p:cNvPr id="12" name="Text Placeholder 9">
            <a:extLst>
              <a:ext uri="{FF2B5EF4-FFF2-40B4-BE49-F238E27FC236}">
                <a16:creationId xmlns:a16="http://schemas.microsoft.com/office/drawing/2014/main" id="{D8CB6E60-AE54-6D2A-CC0A-45F07AAE45B5}"/>
              </a:ext>
            </a:extLst>
          </p:cNvPr>
          <p:cNvSpPr txBox="1">
            <a:spLocks/>
          </p:cNvSpPr>
          <p:nvPr/>
        </p:nvSpPr>
        <p:spPr>
          <a:xfrm>
            <a:off x="322995" y="4127037"/>
            <a:ext cx="10129852" cy="590435"/>
          </a:xfrm>
          <a:prstGeom prst="rect">
            <a:avLst/>
          </a:prstGeom>
        </p:spPr>
        <p:txBody>
          <a:bodyPr lIns="91440" tIns="45720" rIns="91440" bIns="45720" anchor="t">
            <a:normAutofit/>
          </a:bodyPr>
          <a:lstStyle>
            <a:lvl1pPr marL="0" indent="0" algn="l" defTabSz="1007943" rtl="0" eaLnBrk="1" latinLnBrk="0" hangingPunct="1">
              <a:lnSpc>
                <a:spcPct val="90000"/>
              </a:lnSpc>
              <a:spcBef>
                <a:spcPts val="1102"/>
              </a:spcBef>
              <a:buFont typeface="Arial" panose="020B0604020202020204" pitchFamily="34" charset="0"/>
              <a:buNone/>
              <a:defRPr sz="3600" b="1"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dirty="0">
                <a:latin typeface="MASSILIA VF"/>
              </a:rPr>
              <a:t>Description of Learning</a:t>
            </a:r>
            <a:endParaRPr lang="en-US" dirty="0"/>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285750" indent="-285750">
              <a:buFont typeface="Arial"/>
              <a:buChar char="•"/>
            </a:pPr>
            <a:r>
              <a:rPr lang="en-GB" sz="1200" b="1">
                <a:solidFill>
                  <a:srgbClr val="313131"/>
                </a:solidFill>
                <a:latin typeface="MASSILIA VF"/>
              </a:rPr>
              <a:t>Ambitious, capable learners ready to learn throughout their lives</a:t>
            </a:r>
            <a:endParaRPr lang="en-US" b="1">
              <a:latin typeface="MASSILIA VF"/>
            </a:endParaRPr>
          </a:p>
          <a:p>
            <a:pPr marL="285750" indent="-285750">
              <a:buFont typeface="Arial"/>
              <a:buChar char="•"/>
            </a:pPr>
            <a:r>
              <a:rPr lang="en-GB" sz="1200">
                <a:solidFill>
                  <a:srgbClr val="313131"/>
                </a:solidFill>
              </a:rPr>
              <a:t>Enterprising, creative contributors, ready to play a full part in life and work</a:t>
            </a:r>
            <a:endParaRPr lang="en-GB"/>
          </a:p>
          <a:p>
            <a:pPr marL="285750" indent="-285750">
              <a:buFont typeface="Arial"/>
              <a:buChar char="•"/>
            </a:pPr>
            <a:r>
              <a:rPr lang="en-GB" sz="1200">
                <a:solidFill>
                  <a:srgbClr val="313131"/>
                </a:solidFill>
              </a:rPr>
              <a:t>Ethical, informed citizens of Wales and the world</a:t>
            </a:r>
            <a:endParaRPr lang="en-GB"/>
          </a:p>
          <a:p>
            <a:pPr marL="285750" indent="-285750">
              <a:buFont typeface="Arial"/>
              <a:buChar char="•"/>
            </a:pPr>
            <a:r>
              <a:rPr lang="en-GB" sz="1200" b="1">
                <a:solidFill>
                  <a:srgbClr val="313131"/>
                </a:solidFill>
                <a:latin typeface="MASSILIA VF"/>
              </a:rPr>
              <a:t>Healthy, confident individuals, ready to lead fulfilling lives as valued members of society </a:t>
            </a:r>
            <a:endParaRPr lang="en-GB" b="1">
              <a:latin typeface="MASSILIA VF"/>
            </a:endParaRPr>
          </a:p>
          <a:p>
            <a:endParaRPr lang="en-GB" sz="12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200" b="1" dirty="0">
                <a:latin typeface="MASSILIA VF"/>
              </a:rPr>
              <a:t>Literacy:</a:t>
            </a:r>
            <a:r>
              <a:rPr lang="en-US" sz="1200" dirty="0">
                <a:latin typeface="MASSILIA VF"/>
                <a:cs typeface="Arial"/>
              </a:rPr>
              <a:t> </a:t>
            </a:r>
            <a:r>
              <a:rPr lang="en-US" sz="1200" dirty="0">
                <a:latin typeface="MASSILIA VF"/>
              </a:rPr>
              <a:t>I can listen to, understand and use basic concepts in language, </a:t>
            </a:r>
            <a:r>
              <a:rPr lang="en-US" sz="1200" i="1" dirty="0">
                <a:latin typeface="MASSILIA VF"/>
              </a:rPr>
              <a:t>e.g. position and comparison</a:t>
            </a:r>
            <a:r>
              <a:rPr lang="en-US" sz="1200" dirty="0">
                <a:latin typeface="MASSILIA VF"/>
              </a:rPr>
              <a:t>.</a:t>
            </a:r>
            <a:r>
              <a:rPr lang="en-US" sz="1200" dirty="0">
                <a:latin typeface="MASSILIA VF"/>
                <a:cs typeface="Arial"/>
              </a:rPr>
              <a:t> </a:t>
            </a:r>
            <a:r>
              <a:rPr lang="en-US" sz="1200" dirty="0">
                <a:latin typeface="MASSILIA VF"/>
              </a:rPr>
              <a:t>I can understand and </a:t>
            </a:r>
            <a:r>
              <a:rPr lang="en-US" sz="1200" dirty="0" err="1">
                <a:latin typeface="MASSILIA VF"/>
              </a:rPr>
              <a:t>analyse</a:t>
            </a:r>
            <a:r>
              <a:rPr lang="en-US" sz="1200" dirty="0">
                <a:latin typeface="MASSILIA VF"/>
              </a:rPr>
              <a:t> general meaning and implied ideas.</a:t>
            </a:r>
            <a:endParaRPr lang="en-US" sz="1200">
              <a:latin typeface="MASSILIA VF"/>
            </a:endParaRPr>
          </a:p>
          <a:p>
            <a:r>
              <a:rPr lang="en-US" sz="1200" dirty="0">
                <a:latin typeface="MASSILIA VF"/>
              </a:rPr>
              <a:t>I can develop and adapt my vocabulary through listening and use these new words in a variety of situations.   I have experienced a range of area of learning and experience/discipline-specific and general academic vocabulary and can use them in my own communication.</a:t>
            </a:r>
            <a:endParaRPr lang="en-US" sz="1200">
              <a:latin typeface="MASSILIA VF"/>
            </a:endParaRPr>
          </a:p>
          <a:p>
            <a:r>
              <a:rPr lang="en-US" sz="1200" b="1" dirty="0">
                <a:latin typeface="MASSILIA VF"/>
              </a:rPr>
              <a:t>Numeracy</a:t>
            </a:r>
            <a:r>
              <a:rPr lang="en-US" sz="1200" dirty="0">
                <a:latin typeface="MASSILIA VF"/>
              </a:rPr>
              <a:t>: I can collect data to answer posed questions.</a:t>
            </a:r>
            <a:r>
              <a:rPr lang="en-US" sz="1200" b="1" dirty="0">
                <a:latin typeface="MASSILIA VF"/>
              </a:rPr>
              <a:t>  </a:t>
            </a:r>
            <a:r>
              <a:rPr lang="en-US" sz="1200" dirty="0">
                <a:latin typeface="MASSILIA VF"/>
              </a:rPr>
              <a:t>I can draw conclusions from data and </a:t>
            </a:r>
            <a:r>
              <a:rPr lang="en-US" sz="1200" err="1">
                <a:latin typeface="MASSILIA VF"/>
              </a:rPr>
              <a:t>recognise</a:t>
            </a:r>
            <a:r>
              <a:rPr lang="en-US" sz="1200" dirty="0">
                <a:latin typeface="MASSILIA VF"/>
              </a:rPr>
              <a:t> that some conclusions may be misleading or uncertain.</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r>
              <a:rPr lang="en-GB" sz="900" dirty="0">
                <a:latin typeface="MASSILIA VF"/>
              </a:rPr>
              <a:t>.</a:t>
            </a:r>
            <a:r>
              <a:rPr lang="en-GB" sz="1200" dirty="0">
                <a:latin typeface="MASSILIA VF"/>
              </a:rPr>
              <a:t> </a:t>
            </a:r>
            <a:r>
              <a:rPr lang="en-US" sz="1200" b="1" dirty="0">
                <a:latin typeface="MASSILIA VF"/>
              </a:rPr>
              <a:t>Creativity &amp; innovation: </a:t>
            </a:r>
            <a:r>
              <a:rPr lang="en-US" sz="1200" dirty="0">
                <a:latin typeface="MASSILIA VF"/>
              </a:rPr>
              <a:t>Developing own ideas – using knowledge and understanding to develop training to improve their own health &amp; well-being</a:t>
            </a:r>
            <a:endParaRPr lang="en-US" sz="1200">
              <a:latin typeface="MASSILIA VF"/>
            </a:endParaRPr>
          </a:p>
          <a:p>
            <a:r>
              <a:rPr lang="en-US" sz="1200" b="1" dirty="0">
                <a:latin typeface="MASSILIA VF"/>
              </a:rPr>
              <a:t>Critical thinking &amp; problem solving: </a:t>
            </a:r>
            <a:r>
              <a:rPr lang="en-US" sz="1200" dirty="0">
                <a:latin typeface="MASSILIA VF"/>
              </a:rPr>
              <a:t>identify solutions to problems (how do I improve my fitness?); demonstrate resilience and perseverance through new challenges</a:t>
            </a:r>
            <a:endParaRPr lang="en-GB" sz="1200">
              <a:latin typeface="MASSILIA VF"/>
            </a:endParaRPr>
          </a:p>
          <a:p>
            <a:r>
              <a:rPr lang="en-US" sz="1200" b="1" dirty="0">
                <a:latin typeface="MASSILIA VF"/>
              </a:rPr>
              <a:t>Personal effectiveness: </a:t>
            </a:r>
            <a:r>
              <a:rPr lang="en-US" sz="1200" dirty="0">
                <a:latin typeface="MASSILIA VF"/>
              </a:rPr>
              <a:t>Opportunities to evaluate their learning and mistakes; demonstrate initiative and independence. (creating activities and evaluating their success).</a:t>
            </a:r>
            <a:endParaRPr lang="en-GB" sz="1200">
              <a:latin typeface="MASSILIA VF"/>
            </a:endParaRPr>
          </a:p>
          <a:p>
            <a:r>
              <a:rPr lang="en-US" sz="1200" b="1" dirty="0">
                <a:latin typeface="MASSILIA VF"/>
              </a:rPr>
              <a:t>Planning &amp; organization:</a:t>
            </a:r>
            <a:r>
              <a:rPr lang="en-US" sz="1200" dirty="0">
                <a:latin typeface="MASSILIA VF"/>
              </a:rPr>
              <a:t> Select, organize and evaluate information relevant to the objective or plan; implement, monitor and evaluate a plan, modifying it as needed and adapting to change.  Use data gathered in fitness tests to plan, monitor and evaluate a fitness plan</a:t>
            </a:r>
            <a:endParaRPr lang="en-GB" sz="1200" dirty="0"/>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200" dirty="0">
                <a:latin typeface="MASSILIA VF"/>
              </a:rPr>
              <a:t>Focuses on the four purposes.</a:t>
            </a:r>
          </a:p>
          <a:p>
            <a:r>
              <a:rPr lang="en-US" sz="1200">
                <a:latin typeface="MASSILIA VF"/>
              </a:rPr>
              <a:t>Ensures sustained effort to reach high but achievable targets</a:t>
            </a:r>
            <a:endParaRPr lang="en-US" sz="1200" dirty="0">
              <a:latin typeface="MASSILIA VF"/>
            </a:endParaRPr>
          </a:p>
          <a:p>
            <a:r>
              <a:rPr lang="en-US" sz="1200" dirty="0">
                <a:latin typeface="MASSILIA VF"/>
              </a:rPr>
              <a:t>Encourages learners to take responsibility for their own learning.</a:t>
            </a:r>
          </a:p>
          <a:p>
            <a:r>
              <a:rPr lang="en-US" sz="1200" dirty="0">
                <a:latin typeface="MASSILIA VF"/>
              </a:rPr>
              <a:t>Employs a broad repertoire of teaching approaches.</a:t>
            </a:r>
            <a:endParaRPr lang="en-US" sz="12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MASSILIA VF"/>
              </a:rPr>
              <a:t>Moving from teacher led to learners developing their own fitness training programmes</a:t>
            </a:r>
            <a:r>
              <a:rPr lang="en-US" sz="1200" b="1" dirty="0">
                <a:solidFill>
                  <a:srgbClr val="1F1F1F"/>
                </a:solidFill>
                <a:latin typeface="MASSILIA VF"/>
              </a:rPr>
              <a:t>.</a:t>
            </a:r>
            <a:endParaRPr lang="en-US" dirty="0">
              <a:latin typeface="MASSILIA VF"/>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components to using training to improve these components.</a:t>
            </a:r>
            <a:endParaRPr lang="en-US">
              <a:latin typeface="MASSILIA VF"/>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components of fitness to the contribution to the whole of health and well-being</a:t>
            </a:r>
            <a:endParaRPr lang="en-US" dirty="0">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MASSILIA VF"/>
              </a:rPr>
              <a:t>Understanding how to develop other peoples’ health and well-being</a:t>
            </a:r>
            <a:endParaRPr lang="en-US">
              <a:latin typeface="MASSILIA VF"/>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b="1" dirty="0">
                <a:solidFill>
                  <a:srgbClr val="1F1F1F"/>
                </a:solidFill>
                <a:latin typeface="MASSILIA VF"/>
              </a:rPr>
              <a:t>Links to diet and body image.</a:t>
            </a:r>
            <a:endParaRPr lang="en-US" dirty="0">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B16993-7AE3-7939-C6DF-A28A9D746E27}"/>
              </a:ext>
            </a:extLst>
          </p:cNvPr>
          <p:cNvSpPr>
            <a:spLocks noGrp="1"/>
          </p:cNvSpPr>
          <p:nvPr>
            <p:ph type="body" sz="quarter" idx="26"/>
          </p:nvPr>
        </p:nvSpPr>
        <p:spPr/>
        <p:txBody>
          <a:bodyPr lIns="180000" tIns="180000" rIns="180000" bIns="180000" anchor="t">
            <a:normAutofit/>
          </a:bodyPr>
          <a:lstStyle/>
          <a:p>
            <a:r>
              <a:rPr lang="en-US" sz="1200" dirty="0">
                <a:solidFill>
                  <a:srgbClr val="000000"/>
                </a:solidFill>
                <a:latin typeface="Comic Sans MS"/>
              </a:rPr>
              <a:t>1. Warm ups/cool down (key vocabulary – heart rate, injury, stretch) </a:t>
            </a:r>
            <a:r>
              <a:rPr lang="en-US" sz="1200" b="1" dirty="0">
                <a:solidFill>
                  <a:srgbClr val="000000"/>
                </a:solidFill>
                <a:latin typeface="Comic Sans MS"/>
              </a:rPr>
              <a:t>describe the parts of a warm up and why we do this.</a:t>
            </a:r>
            <a:endParaRPr lang="en-US" dirty="0"/>
          </a:p>
          <a:p>
            <a:r>
              <a:rPr lang="en-US" sz="1200" dirty="0">
                <a:solidFill>
                  <a:srgbClr val="000000"/>
                </a:solidFill>
                <a:latin typeface="Comic Sans MS"/>
              </a:rPr>
              <a:t>2. Short term effects of exercise on the body (</a:t>
            </a:r>
            <a:r>
              <a:rPr lang="en-US" sz="1200" b="1" dirty="0">
                <a:solidFill>
                  <a:srgbClr val="000000"/>
                </a:solidFill>
                <a:latin typeface="Comic Sans MS"/>
              </a:rPr>
              <a:t>measuring heart/breathing rate</a:t>
            </a:r>
            <a:r>
              <a:rPr lang="en-US" sz="1200" dirty="0">
                <a:solidFill>
                  <a:srgbClr val="000000"/>
                </a:solidFill>
                <a:latin typeface="Comic Sans MS"/>
              </a:rPr>
              <a:t>) </a:t>
            </a:r>
            <a:r>
              <a:rPr lang="en-US" sz="1200" b="1" dirty="0">
                <a:solidFill>
                  <a:srgbClr val="000000"/>
                </a:solidFill>
                <a:latin typeface="Comic Sans MS"/>
              </a:rPr>
              <a:t>Explain the key terminology, describe what happens, through questioning of learners.</a:t>
            </a:r>
            <a:endParaRPr lang="en-US" dirty="0"/>
          </a:p>
          <a:p>
            <a:r>
              <a:rPr lang="en-US" sz="1200" dirty="0">
                <a:solidFill>
                  <a:srgbClr val="000000"/>
                </a:solidFill>
                <a:latin typeface="Comic Sans MS"/>
              </a:rPr>
              <a:t>3. </a:t>
            </a:r>
            <a:r>
              <a:rPr lang="en-US" sz="1200" dirty="0" err="1">
                <a:solidFill>
                  <a:srgbClr val="000000"/>
                </a:solidFill>
                <a:latin typeface="Comic Sans MS"/>
              </a:rPr>
              <a:t>CofF</a:t>
            </a:r>
            <a:r>
              <a:rPr lang="en-US" sz="1200" dirty="0">
                <a:solidFill>
                  <a:srgbClr val="000000"/>
                </a:solidFill>
                <a:latin typeface="Comic Sans MS"/>
              </a:rPr>
              <a:t> – CVE </a:t>
            </a:r>
            <a:r>
              <a:rPr lang="en-US" sz="1200" b="1" dirty="0">
                <a:solidFill>
                  <a:srgbClr val="000000"/>
                </a:solidFill>
                <a:latin typeface="Comic Sans MS"/>
              </a:rPr>
              <a:t>(resilience)</a:t>
            </a:r>
            <a:endParaRPr lang="en-US" dirty="0"/>
          </a:p>
          <a:p>
            <a:r>
              <a:rPr lang="en-US" sz="1200" dirty="0">
                <a:solidFill>
                  <a:srgbClr val="000000"/>
                </a:solidFill>
                <a:latin typeface="Comic Sans MS"/>
              </a:rPr>
              <a:t>4. </a:t>
            </a:r>
            <a:r>
              <a:rPr lang="en-US" sz="1200" dirty="0" err="1">
                <a:solidFill>
                  <a:srgbClr val="000000"/>
                </a:solidFill>
                <a:latin typeface="Comic Sans MS"/>
              </a:rPr>
              <a:t>CofF</a:t>
            </a:r>
            <a:r>
              <a:rPr lang="en-US" sz="1200" dirty="0">
                <a:solidFill>
                  <a:srgbClr val="000000"/>
                </a:solidFill>
                <a:latin typeface="Comic Sans MS"/>
              </a:rPr>
              <a:t> – skill related components</a:t>
            </a:r>
            <a:endParaRPr lang="en-US" dirty="0"/>
          </a:p>
          <a:p>
            <a:r>
              <a:rPr lang="en-US" sz="1200" dirty="0">
                <a:solidFill>
                  <a:srgbClr val="000000"/>
                </a:solidFill>
                <a:latin typeface="Comic Sans MS"/>
              </a:rPr>
              <a:t>5. </a:t>
            </a:r>
            <a:r>
              <a:rPr lang="en-US" sz="1200" dirty="0" err="1">
                <a:solidFill>
                  <a:srgbClr val="000000"/>
                </a:solidFill>
                <a:latin typeface="Comic Sans MS"/>
              </a:rPr>
              <a:t>CofF</a:t>
            </a:r>
            <a:r>
              <a:rPr lang="en-US" sz="1200" dirty="0">
                <a:solidFill>
                  <a:srgbClr val="000000"/>
                </a:solidFill>
                <a:latin typeface="Comic Sans MS"/>
              </a:rPr>
              <a:t> – health related MS, ME</a:t>
            </a:r>
            <a:endParaRPr lang="en-US" dirty="0"/>
          </a:p>
          <a:p>
            <a:r>
              <a:rPr lang="en-US" sz="1200" dirty="0">
                <a:solidFill>
                  <a:srgbClr val="000000"/>
                </a:solidFill>
                <a:latin typeface="Comic Sans MS"/>
              </a:rPr>
              <a:t>6. PIT STOP- review of understanding of the elements that make up fitness </a:t>
            </a:r>
            <a:r>
              <a:rPr lang="en-US" sz="1200" b="1" dirty="0">
                <a:solidFill>
                  <a:srgbClr val="000000"/>
                </a:solidFill>
                <a:latin typeface="Comic Sans MS"/>
              </a:rPr>
              <a:t>(assessment for learning) Describe to others what the components of fitness are.</a:t>
            </a:r>
            <a:endParaRPr lang="en-US"/>
          </a:p>
          <a:p>
            <a:r>
              <a:rPr lang="en-US" sz="1200" dirty="0">
                <a:solidFill>
                  <a:srgbClr val="000000"/>
                </a:solidFill>
                <a:latin typeface="Comic Sans MS"/>
              </a:rPr>
              <a:t>7. Identifying and using components in authentic contexts - dodgeball</a:t>
            </a:r>
            <a:endParaRPr lang="en-US" dirty="0"/>
          </a:p>
          <a:p>
            <a:endParaRPr lang="en-US" dirty="0"/>
          </a:p>
        </p:txBody>
      </p:sp>
      <p:sp>
        <p:nvSpPr>
          <p:cNvPr id="3" name="Text Placeholder 2">
            <a:extLst>
              <a:ext uri="{FF2B5EF4-FFF2-40B4-BE49-F238E27FC236}">
                <a16:creationId xmlns:a16="http://schemas.microsoft.com/office/drawing/2014/main" id="{95779459-1147-430D-5AB6-40CE9507E585}"/>
              </a:ext>
            </a:extLst>
          </p:cNvPr>
          <p:cNvSpPr>
            <a:spLocks noGrp="1"/>
          </p:cNvSpPr>
          <p:nvPr>
            <p:ph type="body" sz="quarter" idx="39"/>
          </p:nvPr>
        </p:nvSpPr>
        <p:spPr>
          <a:xfrm>
            <a:off x="325706" y="-8655"/>
            <a:ext cx="3229508" cy="850832"/>
          </a:xfrm>
        </p:spPr>
        <p:txBody>
          <a:bodyPr lIns="180000" tIns="45720" rIns="91440" bIns="45720" anchor="ctr" anchorCtr="0">
            <a:noAutofit/>
          </a:bodyPr>
          <a:lstStyle/>
          <a:p>
            <a:pPr algn="ctr"/>
            <a:r>
              <a:rPr lang="en-US" sz="1600" dirty="0">
                <a:latin typeface="Comic Sans MS"/>
              </a:rPr>
              <a:t>HOW? –Year 7</a:t>
            </a:r>
            <a:endParaRPr lang="en-US" dirty="0"/>
          </a:p>
          <a:p>
            <a:pPr algn="ctr"/>
            <a:r>
              <a:rPr lang="en-US" sz="1600" dirty="0">
                <a:latin typeface="Comic Sans MS"/>
              </a:rPr>
              <a:t>Components of fitness</a:t>
            </a:r>
            <a:endParaRPr lang="en-US" dirty="0"/>
          </a:p>
        </p:txBody>
      </p:sp>
      <p:sp>
        <p:nvSpPr>
          <p:cNvPr id="4" name="Text Placeholder 3">
            <a:extLst>
              <a:ext uri="{FF2B5EF4-FFF2-40B4-BE49-F238E27FC236}">
                <a16:creationId xmlns:a16="http://schemas.microsoft.com/office/drawing/2014/main" id="{BCE84E13-C639-4734-DA05-15208BAE2218}"/>
              </a:ext>
            </a:extLst>
          </p:cNvPr>
          <p:cNvSpPr>
            <a:spLocks noGrp="1"/>
          </p:cNvSpPr>
          <p:nvPr>
            <p:ph type="body" sz="quarter" idx="40"/>
          </p:nvPr>
        </p:nvSpPr>
        <p:spPr/>
        <p:txBody>
          <a:bodyPr lIns="180000" tIns="180000" rIns="180000" bIns="180000" anchor="t">
            <a:normAutofit/>
          </a:bodyPr>
          <a:lstStyle/>
          <a:p>
            <a:r>
              <a:rPr lang="en-US" sz="1200" dirty="0">
                <a:solidFill>
                  <a:srgbClr val="000000"/>
                </a:solidFill>
                <a:latin typeface="Comic Sans MS"/>
              </a:rPr>
              <a:t>1.  Continuous (resilience)</a:t>
            </a:r>
            <a:endParaRPr lang="en-US" dirty="0"/>
          </a:p>
          <a:p>
            <a:r>
              <a:rPr lang="en-US" sz="1200" dirty="0">
                <a:solidFill>
                  <a:srgbClr val="000000"/>
                </a:solidFill>
                <a:latin typeface="Comic Sans MS"/>
              </a:rPr>
              <a:t>2. Interval</a:t>
            </a:r>
            <a:endParaRPr lang="en-US" dirty="0"/>
          </a:p>
          <a:p>
            <a:r>
              <a:rPr lang="en-US" sz="1200" dirty="0">
                <a:solidFill>
                  <a:srgbClr val="000000"/>
                </a:solidFill>
                <a:latin typeface="Comic Sans MS"/>
              </a:rPr>
              <a:t>3 Fartlek</a:t>
            </a:r>
            <a:endParaRPr lang="en-US" dirty="0"/>
          </a:p>
          <a:p>
            <a:r>
              <a:rPr lang="en-US" sz="1200" dirty="0">
                <a:solidFill>
                  <a:srgbClr val="000000"/>
                </a:solidFill>
                <a:latin typeface="Comic Sans MS"/>
              </a:rPr>
              <a:t>4.Plyometrics</a:t>
            </a:r>
            <a:endParaRPr lang="en-US" dirty="0"/>
          </a:p>
          <a:p>
            <a:endParaRPr lang="en-US"/>
          </a:p>
          <a:p>
            <a:endParaRPr lang="en-US"/>
          </a:p>
          <a:p>
            <a:r>
              <a:rPr lang="en-US" sz="1200" dirty="0">
                <a:solidFill>
                  <a:srgbClr val="000000"/>
                </a:solidFill>
                <a:latin typeface="Comic Sans MS"/>
              </a:rPr>
              <a:t>5. PIT STOP- review of understanding how to improve fitness</a:t>
            </a:r>
            <a:endParaRPr lang="en-US"/>
          </a:p>
          <a:p>
            <a:endParaRPr lang="en-US"/>
          </a:p>
          <a:p>
            <a:r>
              <a:rPr lang="en-US" sz="1200" dirty="0">
                <a:solidFill>
                  <a:srgbClr val="000000"/>
                </a:solidFill>
                <a:latin typeface="Comic Sans MS"/>
              </a:rPr>
              <a:t>6. Circuit training for Speed, agility and power.</a:t>
            </a:r>
            <a:endParaRPr lang="en-US" dirty="0"/>
          </a:p>
          <a:p>
            <a:r>
              <a:rPr lang="en-US" sz="1200" dirty="0">
                <a:solidFill>
                  <a:srgbClr val="000000"/>
                </a:solidFill>
                <a:latin typeface="Comic Sans MS"/>
              </a:rPr>
              <a:t>7. Circuit training for ME/CVE</a:t>
            </a:r>
            <a:endParaRPr lang="en-US"/>
          </a:p>
          <a:p>
            <a:r>
              <a:rPr lang="en-US" sz="1200" b="1" dirty="0">
                <a:solidFill>
                  <a:srgbClr val="000000"/>
                </a:solidFill>
                <a:latin typeface="Comic Sans MS"/>
              </a:rPr>
              <a:t>Learners will discuss with each other why circuit training is an effective type of training.</a:t>
            </a:r>
            <a:endParaRPr lang="en-US" dirty="0"/>
          </a:p>
          <a:p>
            <a:r>
              <a:rPr lang="en-US" b="1" dirty="0">
                <a:latin typeface="MASSILIA VF"/>
              </a:rPr>
              <a:t>Through questioning learners should explain what each type of training</a:t>
            </a:r>
            <a:r>
              <a:rPr lang="en-US" dirty="0">
                <a:latin typeface="MASSILIA VF"/>
              </a:rPr>
              <a:t> improves.</a:t>
            </a:r>
          </a:p>
          <a:p>
            <a:endParaRPr lang="en-US"/>
          </a:p>
          <a:p>
            <a:endParaRPr lang="en-US" dirty="0"/>
          </a:p>
        </p:txBody>
      </p:sp>
      <p:sp>
        <p:nvSpPr>
          <p:cNvPr id="5" name="Text Placeholder 4">
            <a:extLst>
              <a:ext uri="{FF2B5EF4-FFF2-40B4-BE49-F238E27FC236}">
                <a16:creationId xmlns:a16="http://schemas.microsoft.com/office/drawing/2014/main" id="{E6CC5C41-C2B7-700F-A94B-74503D8D4ECB}"/>
              </a:ext>
            </a:extLst>
          </p:cNvPr>
          <p:cNvSpPr>
            <a:spLocks noGrp="1"/>
          </p:cNvSpPr>
          <p:nvPr>
            <p:ph type="body" sz="quarter" idx="41"/>
          </p:nvPr>
        </p:nvSpPr>
        <p:spPr>
          <a:xfrm>
            <a:off x="3741259" y="-2082"/>
            <a:ext cx="3229508" cy="831112"/>
          </a:xfrm>
        </p:spPr>
        <p:txBody>
          <a:bodyPr lIns="180000" tIns="45720" rIns="91440" bIns="45720" anchor="ctr" anchorCtr="0">
            <a:noAutofit/>
          </a:bodyPr>
          <a:lstStyle/>
          <a:p>
            <a:pPr algn="ctr"/>
            <a:r>
              <a:rPr lang="en-US" sz="1100" dirty="0">
                <a:latin typeface="Comic Sans MS"/>
              </a:rPr>
              <a:t>HOW? –Year 8</a:t>
            </a:r>
            <a:endParaRPr lang="en-US" sz="1100"/>
          </a:p>
          <a:p>
            <a:pPr algn="ctr"/>
            <a:r>
              <a:rPr lang="en-US" sz="1100" dirty="0">
                <a:latin typeface="Comic Sans MS"/>
              </a:rPr>
              <a:t>Improving components of fitness (training methods)</a:t>
            </a:r>
            <a:endParaRPr lang="en-US" sz="1400" dirty="0"/>
          </a:p>
        </p:txBody>
      </p:sp>
      <p:sp>
        <p:nvSpPr>
          <p:cNvPr id="6" name="Text Placeholder 5">
            <a:extLst>
              <a:ext uri="{FF2B5EF4-FFF2-40B4-BE49-F238E27FC236}">
                <a16:creationId xmlns:a16="http://schemas.microsoft.com/office/drawing/2014/main" id="{86CFA36A-452D-A580-2168-4548CEA6D64F}"/>
              </a:ext>
            </a:extLst>
          </p:cNvPr>
          <p:cNvSpPr>
            <a:spLocks noGrp="1"/>
          </p:cNvSpPr>
          <p:nvPr>
            <p:ph type="body" sz="quarter" idx="42"/>
          </p:nvPr>
        </p:nvSpPr>
        <p:spPr/>
        <p:txBody>
          <a:bodyPr lIns="180000" tIns="180000" rIns="180000" bIns="180000" anchor="t">
            <a:normAutofit/>
          </a:bodyPr>
          <a:lstStyle/>
          <a:p>
            <a:r>
              <a:rPr lang="en-US" sz="1200" dirty="0">
                <a:solidFill>
                  <a:srgbClr val="000000"/>
                </a:solidFill>
                <a:latin typeface="Comic Sans MS"/>
              </a:rPr>
              <a:t>1. Review testing for fitness (recording scores/values (measuring distance and time, calculating a mean)</a:t>
            </a:r>
            <a:endParaRPr lang="en-US" dirty="0"/>
          </a:p>
          <a:p>
            <a:r>
              <a:rPr lang="en-US" sz="1200" dirty="0">
                <a:solidFill>
                  <a:srgbClr val="000000"/>
                </a:solidFill>
                <a:latin typeface="Comic Sans MS"/>
              </a:rPr>
              <a:t>2.Specificity</a:t>
            </a:r>
            <a:endParaRPr lang="en-US"/>
          </a:p>
          <a:p>
            <a:r>
              <a:rPr lang="en-US" sz="1200" dirty="0">
                <a:solidFill>
                  <a:srgbClr val="000000"/>
                </a:solidFill>
                <a:latin typeface="Comic Sans MS"/>
              </a:rPr>
              <a:t>3. Progression &amp; overload</a:t>
            </a:r>
            <a:endParaRPr lang="en-US" dirty="0"/>
          </a:p>
          <a:p>
            <a:r>
              <a:rPr lang="en-US" sz="1200" dirty="0">
                <a:solidFill>
                  <a:srgbClr val="000000"/>
                </a:solidFill>
                <a:latin typeface="Comic Sans MS"/>
              </a:rPr>
              <a:t>4. Variance</a:t>
            </a:r>
            <a:endParaRPr lang="en-US" dirty="0"/>
          </a:p>
          <a:p>
            <a:r>
              <a:rPr lang="en-US" sz="1200" dirty="0">
                <a:solidFill>
                  <a:srgbClr val="000000"/>
                </a:solidFill>
                <a:latin typeface="Comic Sans MS"/>
              </a:rPr>
              <a:t>5. PIT STOP- how does a training session show all of the principles?</a:t>
            </a:r>
            <a:endParaRPr lang="en-US" dirty="0"/>
          </a:p>
          <a:p>
            <a:r>
              <a:rPr lang="en-US" sz="1200" dirty="0">
                <a:solidFill>
                  <a:srgbClr val="000000"/>
                </a:solidFill>
                <a:latin typeface="Comic Sans MS"/>
              </a:rPr>
              <a:t>6. Plan a circuit for two of their components of fitness. SPOV</a:t>
            </a:r>
            <a:endParaRPr lang="en-US" dirty="0"/>
          </a:p>
          <a:p>
            <a:r>
              <a:rPr lang="en-US" sz="1200" dirty="0">
                <a:solidFill>
                  <a:srgbClr val="000000"/>
                </a:solidFill>
                <a:latin typeface="Comic Sans MS"/>
              </a:rPr>
              <a:t>7. Use the principles of FID to develop a circuit.</a:t>
            </a:r>
            <a:endParaRPr lang="en-US" dirty="0"/>
          </a:p>
          <a:p>
            <a:r>
              <a:rPr lang="en-US" sz="1200" b="1" dirty="0">
                <a:solidFill>
                  <a:srgbClr val="000000"/>
                </a:solidFill>
                <a:latin typeface="Comic Sans MS"/>
              </a:rPr>
              <a:t>Learners collect data compare to normative data. Use data to calculate how much do I need to improve Percentage improvement.</a:t>
            </a:r>
            <a:endParaRPr lang="en-US" dirty="0"/>
          </a:p>
          <a:p>
            <a:endParaRPr lang="en-US" dirty="0"/>
          </a:p>
        </p:txBody>
      </p:sp>
      <p:sp>
        <p:nvSpPr>
          <p:cNvPr id="7" name="Text Placeholder 6">
            <a:extLst>
              <a:ext uri="{FF2B5EF4-FFF2-40B4-BE49-F238E27FC236}">
                <a16:creationId xmlns:a16="http://schemas.microsoft.com/office/drawing/2014/main" id="{F0D7A13C-B31F-6937-26F6-E3DAAAB8E7D6}"/>
              </a:ext>
            </a:extLst>
          </p:cNvPr>
          <p:cNvSpPr>
            <a:spLocks noGrp="1"/>
          </p:cNvSpPr>
          <p:nvPr>
            <p:ph type="body" sz="quarter" idx="43"/>
          </p:nvPr>
        </p:nvSpPr>
        <p:spPr>
          <a:xfrm>
            <a:off x="7138882" y="4492"/>
            <a:ext cx="3229508" cy="817964"/>
          </a:xfrm>
        </p:spPr>
        <p:txBody>
          <a:bodyPr lIns="180000" tIns="45720" rIns="91440" bIns="45720" anchor="ctr" anchorCtr="0">
            <a:noAutofit/>
          </a:bodyPr>
          <a:lstStyle/>
          <a:p>
            <a:pPr algn="ctr"/>
            <a:r>
              <a:rPr lang="en-US" sz="1200" dirty="0">
                <a:latin typeface="Comic Sans MS"/>
              </a:rPr>
              <a:t>HOW? –Year 9</a:t>
            </a:r>
            <a:endParaRPr lang="en-US" sz="1200"/>
          </a:p>
          <a:p>
            <a:pPr algn="ctr"/>
            <a:r>
              <a:rPr lang="en-US" sz="1200" dirty="0">
                <a:latin typeface="Comic Sans MS"/>
              </a:rPr>
              <a:t>Improving their own components of fitness (principles of training)</a:t>
            </a:r>
            <a:endParaRPr lang="en-US" sz="1200" dirty="0"/>
          </a:p>
        </p:txBody>
      </p:sp>
    </p:spTree>
    <p:extLst>
      <p:ext uri="{BB962C8B-B14F-4D97-AF65-F5344CB8AC3E}">
        <p14:creationId xmlns:p14="http://schemas.microsoft.com/office/powerpoint/2010/main" val="3111567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34B93DB-1C31-BB6B-7AC7-FD7DCBE359F8}"/>
              </a:ext>
            </a:extLst>
          </p:cNvPr>
          <p:cNvSpPr>
            <a:spLocks noGrp="1"/>
          </p:cNvSpPr>
          <p:nvPr>
            <p:ph type="body" sz="quarter" idx="26"/>
          </p:nvPr>
        </p:nvSpPr>
        <p:spPr>
          <a:xfrm>
            <a:off x="325706" y="935046"/>
            <a:ext cx="10040400" cy="6281546"/>
          </a:xfrm>
        </p:spPr>
        <p:txBody>
          <a:bodyPr/>
          <a:lstStyle/>
          <a:p>
            <a:endParaRPr lang="en-US"/>
          </a:p>
        </p:txBody>
      </p:sp>
      <p:sp>
        <p:nvSpPr>
          <p:cNvPr id="4" name="Text Placeholder 3">
            <a:extLst>
              <a:ext uri="{FF2B5EF4-FFF2-40B4-BE49-F238E27FC236}">
                <a16:creationId xmlns:a16="http://schemas.microsoft.com/office/drawing/2014/main" id="{0F0028FB-8FB4-F838-C22F-C93F47D03E2E}"/>
              </a:ext>
            </a:extLst>
          </p:cNvPr>
          <p:cNvSpPr>
            <a:spLocks noGrp="1"/>
          </p:cNvSpPr>
          <p:nvPr>
            <p:ph type="body" sz="quarter" idx="55"/>
          </p:nvPr>
        </p:nvSpPr>
        <p:spPr/>
        <p:txBody>
          <a:bodyPr lIns="91440" tIns="45720" rIns="91440" bIns="45720" anchor="t">
            <a:normAutofit/>
          </a:bodyPr>
          <a:lstStyle/>
          <a:p>
            <a:r>
              <a:rPr lang="en-US" dirty="0">
                <a:latin typeface="MASSILIA VF"/>
              </a:rPr>
              <a:t>Progression Steps</a:t>
            </a:r>
            <a:endParaRPr lang="en-US" dirty="0"/>
          </a:p>
        </p:txBody>
      </p:sp>
      <p:graphicFrame>
        <p:nvGraphicFramePr>
          <p:cNvPr id="8" name="Table 7">
            <a:extLst>
              <a:ext uri="{FF2B5EF4-FFF2-40B4-BE49-F238E27FC236}">
                <a16:creationId xmlns:a16="http://schemas.microsoft.com/office/drawing/2014/main" id="{43BCD03D-3278-3190-2DF9-F9310AD3C25B}"/>
              </a:ext>
            </a:extLst>
          </p:cNvPr>
          <p:cNvGraphicFramePr>
            <a:graphicFrameLocks noGrp="1"/>
          </p:cNvGraphicFramePr>
          <p:nvPr>
            <p:extLst>
              <p:ext uri="{D42A27DB-BD31-4B8C-83A1-F6EECF244321}">
                <p14:modId xmlns:p14="http://schemas.microsoft.com/office/powerpoint/2010/main" val="572681704"/>
              </p:ext>
            </p:extLst>
          </p:nvPr>
        </p:nvGraphicFramePr>
        <p:xfrm>
          <a:off x="480320" y="1173029"/>
          <a:ext cx="9718040" cy="7271766"/>
        </p:xfrm>
        <a:graphic>
          <a:graphicData uri="http://schemas.openxmlformats.org/drawingml/2006/table">
            <a:tbl>
              <a:tblPr firstRow="1" firstCol="1" bandRow="1">
                <a:tableStyleId>{5C22544A-7EE6-4342-B048-85BDC9FD1C3A}</a:tableStyleId>
              </a:tblPr>
              <a:tblGrid>
                <a:gridCol w="1257300">
                  <a:extLst>
                    <a:ext uri="{9D8B030D-6E8A-4147-A177-3AD203B41FA5}">
                      <a16:colId xmlns:a16="http://schemas.microsoft.com/office/drawing/2014/main" val="3242196262"/>
                    </a:ext>
                  </a:extLst>
                </a:gridCol>
                <a:gridCol w="1677670">
                  <a:extLst>
                    <a:ext uri="{9D8B030D-6E8A-4147-A177-3AD203B41FA5}">
                      <a16:colId xmlns:a16="http://schemas.microsoft.com/office/drawing/2014/main" val="4217954460"/>
                    </a:ext>
                  </a:extLst>
                </a:gridCol>
                <a:gridCol w="1469390">
                  <a:extLst>
                    <a:ext uri="{9D8B030D-6E8A-4147-A177-3AD203B41FA5}">
                      <a16:colId xmlns:a16="http://schemas.microsoft.com/office/drawing/2014/main" val="583884201"/>
                    </a:ext>
                  </a:extLst>
                </a:gridCol>
                <a:gridCol w="1469390">
                  <a:extLst>
                    <a:ext uri="{9D8B030D-6E8A-4147-A177-3AD203B41FA5}">
                      <a16:colId xmlns:a16="http://schemas.microsoft.com/office/drawing/2014/main" val="3945273217"/>
                    </a:ext>
                  </a:extLst>
                </a:gridCol>
                <a:gridCol w="1469390">
                  <a:extLst>
                    <a:ext uri="{9D8B030D-6E8A-4147-A177-3AD203B41FA5}">
                      <a16:colId xmlns:a16="http://schemas.microsoft.com/office/drawing/2014/main" val="539430437"/>
                    </a:ext>
                  </a:extLst>
                </a:gridCol>
                <a:gridCol w="2374900">
                  <a:extLst>
                    <a:ext uri="{9D8B030D-6E8A-4147-A177-3AD203B41FA5}">
                      <a16:colId xmlns:a16="http://schemas.microsoft.com/office/drawing/2014/main" val="537791033"/>
                    </a:ext>
                  </a:extLst>
                </a:gridCol>
              </a:tblGrid>
              <a:tr h="0">
                <a:tc>
                  <a:txBody>
                    <a:bodyPr/>
                    <a:lstStyle/>
                    <a:p>
                      <a:pPr algn="l">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b="1" dirty="0">
                          <a:effectLst/>
                        </a:rPr>
                        <a:t>PPSS1</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b="1" dirty="0">
                          <a:effectLst/>
                        </a:rPr>
                        <a:t>PS2</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b="1" dirty="0">
                          <a:effectLst/>
                        </a:rPr>
                        <a:t>PS3</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b="1" dirty="0">
                          <a:effectLst/>
                        </a:rPr>
                        <a:t>PS4</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b="1" dirty="0">
                          <a:effectLst/>
                        </a:rPr>
                        <a:t>PS5</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77572505"/>
                  </a:ext>
                </a:extLst>
              </a:tr>
              <a:tr h="0">
                <a:tc>
                  <a:txBody>
                    <a:bodyPr/>
                    <a:lstStyle/>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5">
                  <a:txBody>
                    <a:bodyPr/>
                    <a:lstStyle/>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570863"/>
                  </a:ext>
                </a:extLst>
              </a:tr>
              <a:tr h="0">
                <a:tc>
                  <a:txBody>
                    <a:bodyPr/>
                    <a:lstStyle/>
                    <a:p>
                      <a:pPr algn="ctr">
                        <a:spcAft>
                          <a:spcPts val="0"/>
                        </a:spcAft>
                      </a:pPr>
                      <a:r>
                        <a:rPr lang="en-US" sz="1000" b="1" dirty="0">
                          <a:effectLst/>
                        </a:rPr>
                        <a:t>Physical changes</a:t>
                      </a:r>
                      <a:endParaRPr lang="en-US" dirty="0">
                        <a:effectLst/>
                      </a:endParaRPr>
                    </a:p>
                    <a:p>
                      <a:pPr algn="ctr">
                        <a:spcAft>
                          <a:spcPts val="0"/>
                        </a:spcAft>
                      </a:pPr>
                      <a:r>
                        <a:rPr lang="en-US" sz="1000" b="1" dirty="0">
                          <a:effectLst/>
                        </a:rPr>
                        <a:t>Knowledge of physical components</a:t>
                      </a:r>
                      <a:endParaRPr lang="en-US" dirty="0">
                        <a:effectLst/>
                      </a:endParaRPr>
                    </a:p>
                    <a:p>
                      <a:pPr algn="ctr">
                        <a:spcAft>
                          <a:spcPts val="0"/>
                        </a:spcAft>
                      </a:pPr>
                      <a:endParaRPr lang="en-US" dirty="0">
                        <a:effectLst/>
                      </a:endParaRPr>
                    </a:p>
                    <a:p>
                      <a:pPr algn="ctr">
                        <a:spcAft>
                          <a:spcPts val="0"/>
                        </a:spcAft>
                      </a:pPr>
                      <a:r>
                        <a:rPr lang="en-US" sz="1000" dirty="0">
                          <a:effectLst/>
                        </a:rPr>
                        <a:t>S</a:t>
                      </a:r>
                      <a:r>
                        <a:rPr lang="en-US" sz="1000" dirty="0">
                          <a:effectLst/>
                          <a:hlinkClick r:id="rId2"/>
                        </a:rPr>
                        <a:t>chemes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Know that exercise changes the body</a:t>
                      </a:r>
                      <a:endParaRPr lang="en-US" dirty="0">
                        <a:effectLst/>
                      </a:endParaRPr>
                    </a:p>
                    <a:p>
                      <a:pPr algn="ctr">
                        <a:spcAft>
                          <a:spcPts val="0"/>
                        </a:spcAft>
                      </a:pPr>
                      <a:r>
                        <a:rPr lang="en-US" sz="1000" dirty="0">
                          <a:effectLst/>
                        </a:rPr>
                        <a:t>Know that exercise improves our fitness and performance in sport</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Has a basic understanding of the effects of exercise on the body;</a:t>
                      </a:r>
                      <a:endParaRPr lang="en-US" dirty="0">
                        <a:effectLst/>
                      </a:endParaRPr>
                    </a:p>
                    <a:p>
                      <a:pPr algn="ctr">
                        <a:spcAft>
                          <a:spcPts val="0"/>
                        </a:spcAft>
                      </a:pPr>
                      <a:r>
                        <a:rPr lang="en-US" sz="1000" dirty="0">
                          <a:effectLst/>
                        </a:rPr>
                        <a:t>A basic knowledge of the components of fitness;</a:t>
                      </a:r>
                      <a:endParaRPr lang="en-US" dirty="0">
                        <a:effectLst/>
                      </a:endParaRPr>
                    </a:p>
                    <a:p>
                      <a:pPr algn="ctr">
                        <a:spcAft>
                          <a:spcPts val="0"/>
                        </a:spcAft>
                      </a:pPr>
                      <a:r>
                        <a:rPr lang="en-US" sz="1000" dirty="0">
                          <a:effectLst/>
                        </a:rPr>
                        <a:t>A basic knowledge of the tests for fitness</a:t>
                      </a:r>
                      <a:endParaRPr lang="en-US" dirty="0">
                        <a:effectLst/>
                      </a:endParaRPr>
                    </a:p>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Has a greater understanding of the effects of exercise on the body;</a:t>
                      </a:r>
                      <a:endParaRPr lang="en-US" dirty="0">
                        <a:effectLst/>
                      </a:endParaRPr>
                    </a:p>
                    <a:p>
                      <a:pPr algn="ctr">
                        <a:spcAft>
                          <a:spcPts val="0"/>
                        </a:spcAft>
                      </a:pPr>
                      <a:r>
                        <a:rPr lang="en-US" sz="1000" dirty="0">
                          <a:effectLst/>
                        </a:rPr>
                        <a:t>A greater understanding of the components of fitness, linked to sports and exercise;</a:t>
                      </a:r>
                      <a:endParaRPr lang="en-US" dirty="0">
                        <a:effectLst/>
                      </a:endParaRPr>
                    </a:p>
                    <a:p>
                      <a:pPr algn="ctr">
                        <a:spcAft>
                          <a:spcPts val="0"/>
                        </a:spcAft>
                      </a:pPr>
                      <a:r>
                        <a:rPr lang="en-US" sz="1000" dirty="0">
                          <a:effectLst/>
                        </a:rPr>
                        <a:t>An improved knowledge of fitness testing, linked to why, how and who</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Can apply fitness testing and components to individuals and sports</a:t>
                      </a:r>
                      <a:endParaRPr lang="en-US" dirty="0">
                        <a:effectLst/>
                      </a:endParaRPr>
                    </a:p>
                    <a:p>
                      <a:pPr algn="ctr">
                        <a:spcAft>
                          <a:spcPts val="0"/>
                        </a:spcAft>
                      </a:pPr>
                      <a:r>
                        <a:rPr lang="en-US" sz="1000" dirty="0">
                          <a:effectLst/>
                        </a:rPr>
                        <a:t>Understands the reasons</a:t>
                      </a:r>
                      <a:endParaRPr lang="en-US" dirty="0">
                        <a:effectLst/>
                      </a:endParaRPr>
                    </a:p>
                    <a:p>
                      <a:pPr algn="ctr">
                        <a:spcAft>
                          <a:spcPts val="0"/>
                        </a:spcAft>
                      </a:pPr>
                      <a:r>
                        <a:rPr lang="en-US" sz="1000" dirty="0">
                          <a:effectLst/>
                        </a:rPr>
                        <a:t>Use appropriate tests and protocols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5">
                  <a:txBody>
                    <a:bodyPr/>
                    <a:lstStyle/>
                    <a:p>
                      <a:pPr algn="ctr">
                        <a:spcAft>
                          <a:spcPts val="0"/>
                        </a:spcAft>
                      </a:pPr>
                      <a:r>
                        <a:rPr lang="en-US" sz="1000" dirty="0">
                          <a:effectLst/>
                        </a:rPr>
                        <a:t>Can improve their own or others fitness/performance by planning training using appropriate methods, principles and activities; taking into account age/health/fitness/prior experience; using GOALS/Targets</a:t>
                      </a:r>
                      <a:endParaRPr lang="en-US" dirty="0">
                        <a:effectLst/>
                      </a:endParaRPr>
                    </a:p>
                    <a:p>
                      <a:pPr algn="ctr">
                        <a:spcAft>
                          <a:spcPts val="0"/>
                        </a:spcAft>
                      </a:pPr>
                      <a:r>
                        <a:rPr lang="en-US" sz="1000" dirty="0">
                          <a:effectLst/>
                        </a:rPr>
                        <a:t>Understands how to monitor training and progress.</a:t>
                      </a: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ctr">
                        <a:spcAft>
                          <a:spcPts val="0"/>
                        </a:spcAft>
                      </a:pPr>
                      <a:endParaRPr lang="en-US" dirty="0">
                        <a:effectLst/>
                      </a:endParaRPr>
                    </a:p>
                    <a:p>
                      <a:pPr algn="l">
                        <a:spcAft>
                          <a:spcPts val="0"/>
                        </a:spcAft>
                      </a:pPr>
                      <a:r>
                        <a:rPr lang="en-US" sz="1000" dirty="0">
                          <a:solidFill>
                            <a:srgbClr val="000000"/>
                          </a:solidFill>
                          <a:effectLst/>
                          <a:latin typeface="Calibri Light"/>
                          <a:cs typeface="Times New Roman"/>
                        </a:rPr>
                        <a:t>I can plan a balanced menu for an extended period of time and/or for a wider audience that takes into account dietary requirements</a:t>
                      </a:r>
                      <a:endParaRPr lang="en-US" dirty="0">
                        <a:effectLst/>
                        <a:latin typeface="Calibri Light"/>
                        <a:cs typeface="Times New Roman"/>
                      </a:endParaRPr>
                    </a:p>
                    <a:p>
                      <a:pPr algn="l">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4717305"/>
                  </a:ext>
                </a:extLst>
              </a:tr>
              <a:tr h="0">
                <a:tc>
                  <a:txBody>
                    <a:bodyPr/>
                    <a:lstStyle/>
                    <a:p>
                      <a:pPr algn="ctr">
                        <a:spcAft>
                          <a:spcPts val="0"/>
                        </a:spcAft>
                      </a:pPr>
                      <a:r>
                        <a:rPr lang="en-US" sz="1000" b="1" dirty="0">
                          <a:effectLst/>
                        </a:rPr>
                        <a:t>Improving fitness</a:t>
                      </a:r>
                      <a:endParaRPr lang="en-US" dirty="0">
                        <a:effectLst/>
                      </a:endParaRPr>
                    </a:p>
                    <a:p>
                      <a:pPr algn="ctr">
                        <a:spcAft>
                          <a:spcPts val="0"/>
                        </a:spcAft>
                      </a:pPr>
                      <a:r>
                        <a:rPr lang="en-US" sz="1000" b="1" dirty="0">
                          <a:effectLst/>
                        </a:rPr>
                        <a:t>Methods of training</a:t>
                      </a:r>
                      <a:endParaRPr lang="en-US" dirty="0">
                        <a:effectLst/>
                      </a:endParaRPr>
                    </a:p>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Knows that working harder improves fitness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Has a basic knowledge of types of training and their use with specific components of fitness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Has an improved knowledge of types of training and their use with components of fitness and specific sports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Has clear knowledge of types of training and their use with components of fitness and specific sports, understanding how this improves performance in a Sport</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68670334"/>
                  </a:ext>
                </a:extLst>
              </a:tr>
              <a:tr h="0">
                <a:tc>
                  <a:txBody>
                    <a:bodyPr/>
                    <a:lstStyle/>
                    <a:p>
                      <a:pPr algn="ctr">
                        <a:spcAft>
                          <a:spcPts val="0"/>
                        </a:spcAft>
                      </a:pPr>
                      <a:r>
                        <a:rPr lang="en-US" sz="1000" b="1" dirty="0">
                          <a:effectLst/>
                        </a:rPr>
                        <a:t>Principles of training</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Knows that working harder improves fitness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Has a basic understanding of the principles of training</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Has developed their understanding of the principles of training, linking them to particular types of training</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dirty="0">
                          <a:effectLst/>
                        </a:rPr>
                        <a:t>Applies the principles of training to improving specific components of fitness and individuals to improve their performance</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802038244"/>
                  </a:ext>
                </a:extLst>
              </a:tr>
              <a:tr h="0">
                <a:tc>
                  <a:txBody>
                    <a:bodyPr/>
                    <a:lstStyle/>
                    <a:p>
                      <a:pPr algn="ctr">
                        <a:spcAft>
                          <a:spcPts val="0"/>
                        </a:spcAft>
                      </a:pPr>
                      <a:r>
                        <a:rPr lang="en-US" sz="1000" b="1" dirty="0">
                          <a:effectLst/>
                        </a:rPr>
                        <a:t>Diet</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000" dirty="0">
                          <a:solidFill>
                            <a:srgbClr val="000000"/>
                          </a:solidFill>
                          <a:effectLst/>
                          <a:latin typeface="Calibri Light"/>
                          <a:cs typeface="Times New Roman"/>
                        </a:rPr>
                        <a:t>Understand the relationship between calorie intake and weight </a:t>
                      </a:r>
                      <a:endParaRPr lang="en-US">
                        <a:effectLst/>
                      </a:endParaRPr>
                    </a:p>
                    <a:p>
                      <a:pPr algn="l">
                        <a:spcAft>
                          <a:spcPts val="0"/>
                        </a:spcAft>
                      </a:pPr>
                      <a:r>
                        <a:rPr lang="en-US" sz="1000" dirty="0">
                          <a:solidFill>
                            <a:srgbClr val="000000"/>
                          </a:solidFill>
                          <a:effectLst/>
                          <a:latin typeface="Calibri Light"/>
                          <a:cs typeface="Times New Roman"/>
                        </a:rPr>
                        <a:t>Know the food groups and the types of nutrition they provide</a:t>
                      </a:r>
                      <a:endParaRPr lang="en-US" dirty="0">
                        <a:effectLst/>
                        <a:latin typeface="Calibri Light"/>
                        <a:cs typeface="Times New Roman"/>
                      </a:endParaRPr>
                    </a:p>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000" dirty="0">
                          <a:solidFill>
                            <a:srgbClr val="000000"/>
                          </a:solidFill>
                          <a:effectLst/>
                          <a:latin typeface="Calibri Light"/>
                          <a:cs typeface="Times New Roman"/>
                        </a:rPr>
                        <a:t>Understand the balance of nutrients required for a balanced/healthy diet.</a:t>
                      </a:r>
                      <a:endParaRPr lang="en-US" dirty="0">
                        <a:effectLst/>
                        <a:latin typeface="Calibri Light"/>
                        <a:cs typeface="Times New Roman"/>
                      </a:endParaRPr>
                    </a:p>
                    <a:p>
                      <a:pPr algn="l">
                        <a:spcAft>
                          <a:spcPts val="0"/>
                        </a:spcAft>
                      </a:pPr>
                      <a:r>
                        <a:rPr lang="en-US" sz="1000" dirty="0">
                          <a:solidFill>
                            <a:srgbClr val="000000"/>
                          </a:solidFill>
                          <a:effectLst/>
                          <a:latin typeface="Calibri Light"/>
                          <a:cs typeface="Times New Roman"/>
                        </a:rPr>
                        <a:t>Know how to eat a diet that supports physical health and well-being</a:t>
                      </a:r>
                      <a:endParaRPr lang="en-US" dirty="0">
                        <a:effectLst/>
                        <a:latin typeface="Calibri Light"/>
                        <a:cs typeface="Times New Roman"/>
                      </a:endParaRPr>
                    </a:p>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000" dirty="0">
                          <a:effectLst/>
                          <a:latin typeface="Calibri Light"/>
                          <a:cs typeface="Times New Roman"/>
                        </a:rPr>
                        <a:t>Explain how diet can impact on physical health and well-being.</a:t>
                      </a:r>
                      <a:endParaRPr lang="en-US" dirty="0">
                        <a:effectLst/>
                        <a:latin typeface="Calibri Light"/>
                        <a:cs typeface="Times New Roman"/>
                      </a:endParaRPr>
                    </a:p>
                    <a:p>
                      <a:pPr algn="l">
                        <a:spcAft>
                          <a:spcPts val="0"/>
                        </a:spcAft>
                      </a:pPr>
                      <a:r>
                        <a:rPr lang="en-US" sz="1000" dirty="0">
                          <a:effectLst/>
                          <a:latin typeface="Calibri Light"/>
                          <a:cs typeface="Times New Roman"/>
                        </a:rPr>
                        <a:t>Plan and prepare some simple nutritious meals.</a:t>
                      </a:r>
                      <a:endParaRPr lang="en-US" dirty="0">
                        <a:effectLst/>
                        <a:latin typeface="Calibri Light"/>
                        <a:cs typeface="Times New Roman"/>
                      </a:endParaRPr>
                    </a:p>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000" dirty="0">
                          <a:effectLst/>
                          <a:latin typeface="Calibri Light"/>
                          <a:cs typeface="Times New Roman"/>
                        </a:rPr>
                        <a:t>Use my understanding to carry out healthy eating to support physical health and well-being</a:t>
                      </a:r>
                      <a:endParaRPr lang="en-US" dirty="0">
                        <a:effectLst/>
                        <a:latin typeface="Calibri Light"/>
                        <a:cs typeface="Times New Roman"/>
                      </a:endParaRPr>
                    </a:p>
                    <a:p>
                      <a:pPr algn="l">
                        <a:spcAft>
                          <a:spcPts val="0"/>
                        </a:spcAft>
                      </a:pPr>
                      <a:r>
                        <a:rPr lang="en-US" sz="1000" dirty="0">
                          <a:effectLst/>
                          <a:latin typeface="Calibri Light"/>
                          <a:cs typeface="Times New Roman"/>
                        </a:rPr>
                        <a:t>Plan and prepare a wider range of balanced meals.</a:t>
                      </a:r>
                      <a:endParaRPr lang="en-US" dirty="0">
                        <a:effectLst/>
                        <a:latin typeface="Calibri Light"/>
                        <a:cs typeface="Times New Roman"/>
                      </a:endParaRPr>
                    </a:p>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227604065"/>
                  </a:ext>
                </a:extLst>
              </a:tr>
              <a:tr h="0">
                <a:tc>
                  <a:txBody>
                    <a:bodyPr/>
                    <a:lstStyle/>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971645754"/>
                  </a:ext>
                </a:extLst>
              </a:tr>
            </a:tbl>
          </a:graphicData>
        </a:graphic>
      </p:graphicFrame>
    </p:spTree>
    <p:extLst>
      <p:ext uri="{BB962C8B-B14F-4D97-AF65-F5344CB8AC3E}">
        <p14:creationId xmlns:p14="http://schemas.microsoft.com/office/powerpoint/2010/main" val="217786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000" dirty="0">
                <a:latin typeface="MASSILIA VF"/>
              </a:rPr>
              <a:t>Has a basic understanding of the effects of exercise on the body; A basic knowledge of the components of fitness; A basic knowledge of the tests for fitness.</a:t>
            </a:r>
            <a:endParaRPr lang="en-US" dirty="0">
              <a:latin typeface="MASSILIA VF"/>
            </a:endParaRPr>
          </a:p>
          <a:p>
            <a:r>
              <a:rPr lang="en-GB" sz="1000" dirty="0">
                <a:solidFill>
                  <a:srgbClr val="000000"/>
                </a:solidFill>
                <a:latin typeface="MASSILIA VF"/>
              </a:rPr>
              <a:t>Has a basic knowledge of types of training and their use with specific components of fitness.</a:t>
            </a:r>
            <a:endParaRPr lang="en-US" sz="1000" dirty="0">
              <a:solidFill>
                <a:srgbClr val="000000"/>
              </a:solidFill>
            </a:endParaRPr>
          </a:p>
          <a:p>
            <a:r>
              <a:rPr lang="en-GB" sz="1000" dirty="0">
                <a:solidFill>
                  <a:srgbClr val="000000"/>
                </a:solidFill>
                <a:latin typeface="MASSILIA VF"/>
              </a:rPr>
              <a:t>Has a basic understanding of the principles of training.</a:t>
            </a:r>
            <a:endParaRPr lang="en-GB" dirty="0"/>
          </a:p>
          <a:p>
            <a:r>
              <a:rPr lang="en-GB" sz="1000" dirty="0">
                <a:solidFill>
                  <a:srgbClr val="000000"/>
                </a:solidFill>
                <a:latin typeface="MASSILIA VF"/>
              </a:rPr>
              <a:t>Understand the balance of nutrients required for a balanced/healthy diet.</a:t>
            </a:r>
          </a:p>
          <a:p>
            <a:r>
              <a:rPr lang="en-GB" sz="1000" dirty="0">
                <a:solidFill>
                  <a:srgbClr val="000000"/>
                </a:solidFill>
                <a:latin typeface="MASSILIA VF"/>
              </a:rPr>
              <a:t>Know how to eat a diet that supports physical health and well-being</a:t>
            </a:r>
          </a:p>
          <a:p>
            <a:endParaRPr lang="en-GB" sz="1000" dirty="0">
              <a:solidFill>
                <a:srgbClr val="000000"/>
              </a:solidFill>
            </a:endParaRP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GB" sz="1000" dirty="0">
                <a:latin typeface="MASSILIA VF"/>
              </a:rPr>
              <a:t>Has a greater understanding of the effects of exercise on the body; A greater understanding of the components of fitness, linked to sports and exercise; An improved knowledge of fitness testing, linked to why, how and who?</a:t>
            </a:r>
            <a:endParaRPr lang="en-US" sz="1000" dirty="0">
              <a:latin typeface="MASSILIA VF"/>
            </a:endParaRPr>
          </a:p>
          <a:p>
            <a:r>
              <a:rPr lang="en-GB" sz="1000" dirty="0">
                <a:solidFill>
                  <a:srgbClr val="000000"/>
                </a:solidFill>
                <a:latin typeface="MASSILIA VF"/>
              </a:rPr>
              <a:t>Has an improved knowledge of types of training and their use with components of fitness and specific sports</a:t>
            </a:r>
          </a:p>
          <a:p>
            <a:r>
              <a:rPr lang="en-GB" sz="1000" dirty="0">
                <a:solidFill>
                  <a:srgbClr val="000000"/>
                </a:solidFill>
                <a:latin typeface="MASSILIA VF"/>
              </a:rPr>
              <a:t>Has developed their understanding of the principles of training, linking them to particular types of training.</a:t>
            </a:r>
          </a:p>
          <a:p>
            <a:r>
              <a:rPr lang="en-GB" sz="1000" dirty="0">
                <a:solidFill>
                  <a:srgbClr val="000000"/>
                </a:solidFill>
                <a:latin typeface="MASSILIA VF"/>
              </a:rPr>
              <a:t>Explain how diet can impact on physical health and well-being. Plan and prepare some simple nutritious meals.</a:t>
            </a:r>
          </a:p>
          <a:p>
            <a:endParaRPr lang="en-GB" sz="1000" dirty="0">
              <a:solidFill>
                <a:srgbClr val="000000"/>
              </a:solidFill>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GB" sz="1000" dirty="0">
                <a:latin typeface="MASSILIA VF"/>
              </a:rPr>
              <a:t>Can apply fitness testing and components to individuals and sports. Understands the reasons for testing and can use appropriate tests and protocols.</a:t>
            </a:r>
            <a:endParaRPr lang="en-US" sz="1000" dirty="0">
              <a:latin typeface="MASSILIA VF"/>
            </a:endParaRPr>
          </a:p>
          <a:p>
            <a:r>
              <a:rPr lang="en-GB" sz="1000" dirty="0">
                <a:solidFill>
                  <a:srgbClr val="000000"/>
                </a:solidFill>
                <a:latin typeface="MASSILIA VF"/>
              </a:rPr>
              <a:t>Has clear knowledge of types of training and their use with components of fitness and specific sports, understanding how this improves performance in a sport.</a:t>
            </a:r>
          </a:p>
          <a:p>
            <a:r>
              <a:rPr lang="en-GB" sz="1000" dirty="0">
                <a:solidFill>
                  <a:srgbClr val="000000"/>
                </a:solidFill>
                <a:latin typeface="MASSILIA VF"/>
              </a:rPr>
              <a:t>Applies the principles of training to improving specific components of fitness and individuals to improve their performance.</a:t>
            </a:r>
            <a:endParaRPr lang="en-GB" sz="1000" dirty="0">
              <a:solidFill>
                <a:srgbClr val="000000"/>
              </a:solidFill>
            </a:endParaRPr>
          </a:p>
          <a:p>
            <a:r>
              <a:rPr lang="en-GB" sz="1000" dirty="0">
                <a:solidFill>
                  <a:srgbClr val="000000"/>
                </a:solidFill>
                <a:latin typeface="MASSILIA VF"/>
              </a:rPr>
              <a:t>Applies the principles of training to improving specific components of fitness and individuals to improve their performance.</a:t>
            </a:r>
            <a:endParaRPr lang="en-GB" sz="1000" dirty="0">
              <a:solidFill>
                <a:srgbClr val="000000"/>
              </a:solidFill>
            </a:endParaRPr>
          </a:p>
          <a:p>
            <a:endParaRPr lang="en-GB" sz="1000" dirty="0">
              <a:solidFill>
                <a:srgbClr val="000000"/>
              </a:solidFil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4702</TotalTime>
  <Words>118</Words>
  <Application>Microsoft Office PowerPoint</Application>
  <PresentationFormat>Custom</PresentationFormat>
  <Paragraphs>29</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312</cp:revision>
  <dcterms:created xsi:type="dcterms:W3CDTF">2024-02-26T09:08:58Z</dcterms:created>
  <dcterms:modified xsi:type="dcterms:W3CDTF">2024-07-02T10:08:12Z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