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5" r:id="rId7"/>
    <p:sldId id="281" r:id="rId8"/>
    <p:sldId id="280" r:id="rId9"/>
    <p:sldId id="278" r:id="rId10"/>
    <p:sldId id="279" r:id="rId11"/>
    <p:sldId id="282" r:id="rId12"/>
    <p:sldId id="296" r:id="rId13"/>
    <p:sldId id="301" r:id="rId14"/>
    <p:sldId id="284" r:id="rId15"/>
    <p:sldId id="287" r:id="rId16"/>
    <p:sldId id="286" r:id="rId17"/>
    <p:sldId id="304" r:id="rId18"/>
    <p:sldId id="316" r:id="rId19"/>
    <p:sldId id="318" r:id="rId20"/>
    <p:sldId id="308" r:id="rId21"/>
    <p:sldId id="309" r:id="rId22"/>
    <p:sldId id="312" r:id="rId23"/>
    <p:sldId id="320" r:id="rId24"/>
    <p:sldId id="288" r:id="rId25"/>
    <p:sldId id="289" r:id="rId26"/>
    <p:sldId id="305" r:id="rId27"/>
    <p:sldId id="315" r:id="rId28"/>
    <p:sldId id="317" r:id="rId29"/>
    <p:sldId id="307" r:id="rId30"/>
    <p:sldId id="310" r:id="rId31"/>
    <p:sldId id="311" r:id="rId32"/>
    <p:sldId id="319" r:id="rId3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BF4CC6F-E9BC-FA90-0800-11E440992DF7}" v="3279" dt="2024-07-12T15:36:50.389"/>
    <p1510:client id="{A4FF2CA2-2D91-B0D6-77BC-1543614B71FC}" v="1197" dt="2024-07-12T11:18:15.6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microsoft.com/office/2015/10/relationships/revisionInfo" Target="revisionInfo.xml"/><Relationship Id="rId21" Type="http://schemas.openxmlformats.org/officeDocument/2006/relationships/slide" Target="slides/slide15.xml"/><Relationship Id="rId34"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viewProps" Target="viewProps.xml"/><Relationship Id="rId8" Type="http://schemas.openxmlformats.org/officeDocument/2006/relationships/slide" Target="slides/slide2.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cy Henderson" userId="S::lucy.henderson@connahsquayhs.org.uk::d26e09ea-48d9-4811-9bbc-554f14c08621" providerId="AD" clId="Web-{6BF4CC6F-E9BC-FA90-0800-11E440992DF7}"/>
    <pc:docChg chg="modSld">
      <pc:chgData name="Lucy Henderson" userId="S::lucy.henderson@connahsquayhs.org.uk::d26e09ea-48d9-4811-9bbc-554f14c08621" providerId="AD" clId="Web-{6BF4CC6F-E9BC-FA90-0800-11E440992DF7}" dt="2024-07-12T15:36:34.872" v="3223" actId="20577"/>
      <pc:docMkLst>
        <pc:docMk/>
      </pc:docMkLst>
      <pc:sldChg chg="modSp">
        <pc:chgData name="Lucy Henderson" userId="S::lucy.henderson@connahsquayhs.org.uk::d26e09ea-48d9-4811-9bbc-554f14c08621" providerId="AD" clId="Web-{6BF4CC6F-E9BC-FA90-0800-11E440992DF7}" dt="2024-07-12T15:01:05.219" v="1304" actId="1076"/>
        <pc:sldMkLst>
          <pc:docMk/>
          <pc:sldMk cId="2744657230" sldId="279"/>
        </pc:sldMkLst>
        <pc:spChg chg="mod">
          <ac:chgData name="Lucy Henderson" userId="S::lucy.henderson@connahsquayhs.org.uk::d26e09ea-48d9-4811-9bbc-554f14c08621" providerId="AD" clId="Web-{6BF4CC6F-E9BC-FA90-0800-11E440992DF7}" dt="2024-07-12T15:01:05.219" v="1304" actId="1076"/>
          <ac:spMkLst>
            <pc:docMk/>
            <pc:sldMk cId="2744657230" sldId="279"/>
            <ac:spMk id="9" creationId="{FAC0EE1F-6170-8836-2429-E17EDAC6A750}"/>
          </ac:spMkLst>
        </pc:spChg>
      </pc:sldChg>
      <pc:sldChg chg="modSp">
        <pc:chgData name="Lucy Henderson" userId="S::lucy.henderson@connahsquayhs.org.uk::d26e09ea-48d9-4811-9bbc-554f14c08621" providerId="AD" clId="Web-{6BF4CC6F-E9BC-FA90-0800-11E440992DF7}" dt="2024-07-12T14:16:07.536" v="255" actId="20577"/>
        <pc:sldMkLst>
          <pc:docMk/>
          <pc:sldMk cId="3121847597" sldId="304"/>
        </pc:sldMkLst>
        <pc:spChg chg="mod">
          <ac:chgData name="Lucy Henderson" userId="S::lucy.henderson@connahsquayhs.org.uk::d26e09ea-48d9-4811-9bbc-554f14c08621" providerId="AD" clId="Web-{6BF4CC6F-E9BC-FA90-0800-11E440992DF7}" dt="2024-07-12T14:13:14.258" v="125" actId="20577"/>
          <ac:spMkLst>
            <pc:docMk/>
            <pc:sldMk cId="3121847597" sldId="304"/>
            <ac:spMk id="2" creationId="{92C753A5-51E1-7A44-E9A0-95DE87F723AA}"/>
          </ac:spMkLst>
        </pc:spChg>
        <pc:spChg chg="mod">
          <ac:chgData name="Lucy Henderson" userId="S::lucy.henderson@connahsquayhs.org.uk::d26e09ea-48d9-4811-9bbc-554f14c08621" providerId="AD" clId="Web-{6BF4CC6F-E9BC-FA90-0800-11E440992DF7}" dt="2024-07-12T14:14:48.296" v="177" actId="20577"/>
          <ac:spMkLst>
            <pc:docMk/>
            <pc:sldMk cId="3121847597" sldId="304"/>
            <ac:spMk id="6" creationId="{25C07CEA-84F6-8C26-6F95-D4919D0C9E00}"/>
          </ac:spMkLst>
        </pc:spChg>
        <pc:spChg chg="mod">
          <ac:chgData name="Lucy Henderson" userId="S::lucy.henderson@connahsquayhs.org.uk::d26e09ea-48d9-4811-9bbc-554f14c08621" providerId="AD" clId="Web-{6BF4CC6F-E9BC-FA90-0800-11E440992DF7}" dt="2024-07-12T14:16:07.536" v="255" actId="20577"/>
          <ac:spMkLst>
            <pc:docMk/>
            <pc:sldMk cId="3121847597" sldId="304"/>
            <ac:spMk id="12" creationId="{7A3FE5E8-0704-754B-7FD5-88DFFB66CBAE}"/>
          </ac:spMkLst>
        </pc:spChg>
      </pc:sldChg>
      <pc:sldChg chg="modSp">
        <pc:chgData name="Lucy Henderson" userId="S::lucy.henderson@connahsquayhs.org.uk::d26e09ea-48d9-4811-9bbc-554f14c08621" providerId="AD" clId="Web-{6BF4CC6F-E9BC-FA90-0800-11E440992DF7}" dt="2024-07-12T15:27:04.847" v="2470" actId="20577"/>
        <pc:sldMkLst>
          <pc:docMk/>
          <pc:sldMk cId="1519593112" sldId="305"/>
        </pc:sldMkLst>
        <pc:spChg chg="mod">
          <ac:chgData name="Lucy Henderson" userId="S::lucy.henderson@connahsquayhs.org.uk::d26e09ea-48d9-4811-9bbc-554f14c08621" providerId="AD" clId="Web-{6BF4CC6F-E9BC-FA90-0800-11E440992DF7}" dt="2024-07-12T15:25:24.043" v="2243" actId="20577"/>
          <ac:spMkLst>
            <pc:docMk/>
            <pc:sldMk cId="1519593112" sldId="305"/>
            <ac:spMk id="2" creationId="{92C753A5-51E1-7A44-E9A0-95DE87F723AA}"/>
          </ac:spMkLst>
        </pc:spChg>
        <pc:spChg chg="mod">
          <ac:chgData name="Lucy Henderson" userId="S::lucy.henderson@connahsquayhs.org.uk::d26e09ea-48d9-4811-9bbc-554f14c08621" providerId="AD" clId="Web-{6BF4CC6F-E9BC-FA90-0800-11E440992DF7}" dt="2024-07-12T15:27:04.847" v="2470" actId="20577"/>
          <ac:spMkLst>
            <pc:docMk/>
            <pc:sldMk cId="1519593112" sldId="305"/>
            <ac:spMk id="12" creationId="{7A3FE5E8-0704-754B-7FD5-88DFFB66CBAE}"/>
          </ac:spMkLst>
        </pc:spChg>
      </pc:sldChg>
      <pc:sldChg chg="modSp">
        <pc:chgData name="Lucy Henderson" userId="S::lucy.henderson@connahsquayhs.org.uk::d26e09ea-48d9-4811-9bbc-554f14c08621" providerId="AD" clId="Web-{6BF4CC6F-E9BC-FA90-0800-11E440992DF7}" dt="2024-07-12T15:31:25.959" v="2800" actId="20577"/>
        <pc:sldMkLst>
          <pc:docMk/>
          <pc:sldMk cId="377542222" sldId="315"/>
        </pc:sldMkLst>
        <pc:spChg chg="mod">
          <ac:chgData name="Lucy Henderson" userId="S::lucy.henderson@connahsquayhs.org.uk::d26e09ea-48d9-4811-9bbc-554f14c08621" providerId="AD" clId="Web-{6BF4CC6F-E9BC-FA90-0800-11E440992DF7}" dt="2024-07-12T15:30:58.629" v="2757" actId="20577"/>
          <ac:spMkLst>
            <pc:docMk/>
            <pc:sldMk cId="377542222" sldId="315"/>
            <ac:spMk id="2" creationId="{B77F1C2E-7359-4E67-E2F1-060331D23AB7}"/>
          </ac:spMkLst>
        </pc:spChg>
        <pc:spChg chg="mod">
          <ac:chgData name="Lucy Henderson" userId="S::lucy.henderson@connahsquayhs.org.uk::d26e09ea-48d9-4811-9bbc-554f14c08621" providerId="AD" clId="Web-{6BF4CC6F-E9BC-FA90-0800-11E440992DF7}" dt="2024-07-12T15:31:25.959" v="2800" actId="20577"/>
          <ac:spMkLst>
            <pc:docMk/>
            <pc:sldMk cId="377542222" sldId="315"/>
            <ac:spMk id="7" creationId="{2E5624FB-155B-4395-46B6-A4D8F5D58C9A}"/>
          </ac:spMkLst>
        </pc:spChg>
        <pc:spChg chg="mod">
          <ac:chgData name="Lucy Henderson" userId="S::lucy.henderson@connahsquayhs.org.uk::d26e09ea-48d9-4811-9bbc-554f14c08621" providerId="AD" clId="Web-{6BF4CC6F-E9BC-FA90-0800-11E440992DF7}" dt="2024-07-12T15:29:14.528" v="2500" actId="20577"/>
          <ac:spMkLst>
            <pc:docMk/>
            <pc:sldMk cId="377542222" sldId="315"/>
            <ac:spMk id="8" creationId="{D9F63377-DD1C-4BBD-5D28-6BF14622536D}"/>
          </ac:spMkLst>
        </pc:spChg>
      </pc:sldChg>
      <pc:sldChg chg="modSp">
        <pc:chgData name="Lucy Henderson" userId="S::lucy.henderson@connahsquayhs.org.uk::d26e09ea-48d9-4811-9bbc-554f14c08621" providerId="AD" clId="Web-{6BF4CC6F-E9BC-FA90-0800-11E440992DF7}" dt="2024-07-12T14:22:29.079" v="830" actId="20577"/>
        <pc:sldMkLst>
          <pc:docMk/>
          <pc:sldMk cId="3023391473" sldId="316"/>
        </pc:sldMkLst>
        <pc:spChg chg="mod">
          <ac:chgData name="Lucy Henderson" userId="S::lucy.henderson@connahsquayhs.org.uk::d26e09ea-48d9-4811-9bbc-554f14c08621" providerId="AD" clId="Web-{6BF4CC6F-E9BC-FA90-0800-11E440992DF7}" dt="2024-07-12T14:18:53.048" v="540" actId="20577"/>
          <ac:spMkLst>
            <pc:docMk/>
            <pc:sldMk cId="3023391473" sldId="316"/>
            <ac:spMk id="2" creationId="{B77F1C2E-7359-4E67-E2F1-060331D23AB7}"/>
          </ac:spMkLst>
        </pc:spChg>
        <pc:spChg chg="mod">
          <ac:chgData name="Lucy Henderson" userId="S::lucy.henderson@connahsquayhs.org.uk::d26e09ea-48d9-4811-9bbc-554f14c08621" providerId="AD" clId="Web-{6BF4CC6F-E9BC-FA90-0800-11E440992DF7}" dt="2024-07-12T14:22:02.827" v="817" actId="20577"/>
          <ac:spMkLst>
            <pc:docMk/>
            <pc:sldMk cId="3023391473" sldId="316"/>
            <ac:spMk id="7" creationId="{2E5624FB-155B-4395-46B6-A4D8F5D58C9A}"/>
          </ac:spMkLst>
        </pc:spChg>
        <pc:spChg chg="mod">
          <ac:chgData name="Lucy Henderson" userId="S::lucy.henderson@connahsquayhs.org.uk::d26e09ea-48d9-4811-9bbc-554f14c08621" providerId="AD" clId="Web-{6BF4CC6F-E9BC-FA90-0800-11E440992DF7}" dt="2024-07-12T14:22:29.079" v="830" actId="20577"/>
          <ac:spMkLst>
            <pc:docMk/>
            <pc:sldMk cId="3023391473" sldId="316"/>
            <ac:spMk id="8" creationId="{D9F63377-DD1C-4BBD-5D28-6BF14622536D}"/>
          </ac:spMkLst>
        </pc:spChg>
      </pc:sldChg>
      <pc:sldChg chg="modSp">
        <pc:chgData name="Lucy Henderson" userId="S::lucy.henderson@connahsquayhs.org.uk::d26e09ea-48d9-4811-9bbc-554f14c08621" providerId="AD" clId="Web-{6BF4CC6F-E9BC-FA90-0800-11E440992DF7}" dt="2024-07-12T15:36:34.872" v="3223" actId="20577"/>
        <pc:sldMkLst>
          <pc:docMk/>
          <pc:sldMk cId="3474765110" sldId="317"/>
        </pc:sldMkLst>
        <pc:spChg chg="mod">
          <ac:chgData name="Lucy Henderson" userId="S::lucy.henderson@connahsquayhs.org.uk::d26e09ea-48d9-4811-9bbc-554f14c08621" providerId="AD" clId="Web-{6BF4CC6F-E9BC-FA90-0800-11E440992DF7}" dt="2024-07-12T15:32:24.510" v="2836" actId="20577"/>
          <ac:spMkLst>
            <pc:docMk/>
            <pc:sldMk cId="3474765110" sldId="317"/>
            <ac:spMk id="2" creationId="{C65EE8F8-148F-B99E-40FA-43CE497387F7}"/>
          </ac:spMkLst>
        </pc:spChg>
        <pc:spChg chg="mod">
          <ac:chgData name="Lucy Henderson" userId="S::lucy.henderson@connahsquayhs.org.uk::d26e09ea-48d9-4811-9bbc-554f14c08621" providerId="AD" clId="Web-{6BF4CC6F-E9BC-FA90-0800-11E440992DF7}" dt="2024-07-12T15:33:14.452" v="2864" actId="20577"/>
          <ac:spMkLst>
            <pc:docMk/>
            <pc:sldMk cId="3474765110" sldId="317"/>
            <ac:spMk id="4" creationId="{74C831F6-864D-BABA-AF92-E2DAAB3A976C}"/>
          </ac:spMkLst>
        </pc:spChg>
        <pc:spChg chg="mod">
          <ac:chgData name="Lucy Henderson" userId="S::lucy.henderson@connahsquayhs.org.uk::d26e09ea-48d9-4811-9bbc-554f14c08621" providerId="AD" clId="Web-{6BF4CC6F-E9BC-FA90-0800-11E440992DF7}" dt="2024-07-12T15:34:23.738" v="2959" actId="20577"/>
          <ac:spMkLst>
            <pc:docMk/>
            <pc:sldMk cId="3474765110" sldId="317"/>
            <ac:spMk id="6" creationId="{BBFAC2B0-088A-A742-E984-08816EB2A534}"/>
          </ac:spMkLst>
        </pc:spChg>
        <pc:spChg chg="mod">
          <ac:chgData name="Lucy Henderson" userId="S::lucy.henderson@connahsquayhs.org.uk::d26e09ea-48d9-4811-9bbc-554f14c08621" providerId="AD" clId="Web-{6BF4CC6F-E9BC-FA90-0800-11E440992DF7}" dt="2024-07-12T15:36:34.872" v="3223" actId="20577"/>
          <ac:spMkLst>
            <pc:docMk/>
            <pc:sldMk cId="3474765110" sldId="317"/>
            <ac:spMk id="9" creationId="{FAC0EE1F-6170-8836-2429-E17EDAC6A750}"/>
          </ac:spMkLst>
        </pc:spChg>
        <pc:spChg chg="mod">
          <ac:chgData name="Lucy Henderson" userId="S::lucy.henderson@connahsquayhs.org.uk::d26e09ea-48d9-4811-9bbc-554f14c08621" providerId="AD" clId="Web-{6BF4CC6F-E9BC-FA90-0800-11E440992DF7}" dt="2024-07-12T15:35:34.118" v="3126" actId="20577"/>
          <ac:spMkLst>
            <pc:docMk/>
            <pc:sldMk cId="3474765110" sldId="317"/>
            <ac:spMk id="11" creationId="{BE434E36-C7AA-5216-328F-AB4594226D84}"/>
          </ac:spMkLst>
        </pc:spChg>
        <pc:spChg chg="mod">
          <ac:chgData name="Lucy Henderson" userId="S::lucy.henderson@connahsquayhs.org.uk::d26e09ea-48d9-4811-9bbc-554f14c08621" providerId="AD" clId="Web-{6BF4CC6F-E9BC-FA90-0800-11E440992DF7}" dt="2024-07-12T15:03:37.011" v="1444" actId="20577"/>
          <ac:spMkLst>
            <pc:docMk/>
            <pc:sldMk cId="3474765110" sldId="317"/>
            <ac:spMk id="13" creationId="{12040E28-C6F5-B532-A029-B5A6A5E6B1EC}"/>
          </ac:spMkLst>
        </pc:spChg>
      </pc:sldChg>
      <pc:sldChg chg="modSp">
        <pc:chgData name="Lucy Henderson" userId="S::lucy.henderson@connahsquayhs.org.uk::d26e09ea-48d9-4811-9bbc-554f14c08621" providerId="AD" clId="Web-{6BF4CC6F-E9BC-FA90-0800-11E440992DF7}" dt="2024-07-12T15:05:59.803" v="1450" actId="20577"/>
        <pc:sldMkLst>
          <pc:docMk/>
          <pc:sldMk cId="1912401955" sldId="318"/>
        </pc:sldMkLst>
        <pc:spChg chg="mod">
          <ac:chgData name="Lucy Henderson" userId="S::lucy.henderson@connahsquayhs.org.uk::d26e09ea-48d9-4811-9bbc-554f14c08621" providerId="AD" clId="Web-{6BF4CC6F-E9BC-FA90-0800-11E440992DF7}" dt="2024-07-12T14:58:57.851" v="1193" actId="20577"/>
          <ac:spMkLst>
            <pc:docMk/>
            <pc:sldMk cId="1912401955" sldId="318"/>
            <ac:spMk id="2" creationId="{C65EE8F8-148F-B99E-40FA-43CE497387F7}"/>
          </ac:spMkLst>
        </pc:spChg>
        <pc:spChg chg="mod">
          <ac:chgData name="Lucy Henderson" userId="S::lucy.henderson@connahsquayhs.org.uk::d26e09ea-48d9-4811-9bbc-554f14c08621" providerId="AD" clId="Web-{6BF4CC6F-E9BC-FA90-0800-11E440992DF7}" dt="2024-07-12T15:00:10.028" v="1268" actId="20577"/>
          <ac:spMkLst>
            <pc:docMk/>
            <pc:sldMk cId="1912401955" sldId="318"/>
            <ac:spMk id="4" creationId="{74C831F6-864D-BABA-AF92-E2DAAB3A976C}"/>
          </ac:spMkLst>
        </pc:spChg>
        <pc:spChg chg="mod">
          <ac:chgData name="Lucy Henderson" userId="S::lucy.henderson@connahsquayhs.org.uk::d26e09ea-48d9-4811-9bbc-554f14c08621" providerId="AD" clId="Web-{6BF4CC6F-E9BC-FA90-0800-11E440992DF7}" dt="2024-07-12T15:00:59.906" v="1303" actId="20577"/>
          <ac:spMkLst>
            <pc:docMk/>
            <pc:sldMk cId="1912401955" sldId="318"/>
            <ac:spMk id="6" creationId="{BBFAC2B0-088A-A742-E984-08816EB2A534}"/>
          </ac:spMkLst>
        </pc:spChg>
        <pc:spChg chg="mod">
          <ac:chgData name="Lucy Henderson" userId="S::lucy.henderson@connahsquayhs.org.uk::d26e09ea-48d9-4811-9bbc-554f14c08621" providerId="AD" clId="Web-{6BF4CC6F-E9BC-FA90-0800-11E440992DF7}" dt="2024-07-12T15:02:03.567" v="1374" actId="20577"/>
          <ac:spMkLst>
            <pc:docMk/>
            <pc:sldMk cId="1912401955" sldId="318"/>
            <ac:spMk id="9" creationId="{FAC0EE1F-6170-8836-2429-E17EDAC6A750}"/>
          </ac:spMkLst>
        </pc:spChg>
        <pc:spChg chg="mod">
          <ac:chgData name="Lucy Henderson" userId="S::lucy.henderson@connahsquayhs.org.uk::d26e09ea-48d9-4811-9bbc-554f14c08621" providerId="AD" clId="Web-{6BF4CC6F-E9BC-FA90-0800-11E440992DF7}" dt="2024-07-12T15:03:56.060" v="1446" actId="20577"/>
          <ac:spMkLst>
            <pc:docMk/>
            <pc:sldMk cId="1912401955" sldId="318"/>
            <ac:spMk id="11" creationId="{BE434E36-C7AA-5216-328F-AB4594226D84}"/>
          </ac:spMkLst>
        </pc:spChg>
        <pc:spChg chg="mod">
          <ac:chgData name="Lucy Henderson" userId="S::lucy.henderson@connahsquayhs.org.uk::d26e09ea-48d9-4811-9bbc-554f14c08621" providerId="AD" clId="Web-{6BF4CC6F-E9BC-FA90-0800-11E440992DF7}" dt="2024-07-12T15:05:59.803" v="1450" actId="20577"/>
          <ac:spMkLst>
            <pc:docMk/>
            <pc:sldMk cId="1912401955" sldId="318"/>
            <ac:spMk id="13" creationId="{12040E28-C6F5-B532-A029-B5A6A5E6B1EC}"/>
          </ac:spMkLst>
        </pc:spChg>
      </pc:sldChg>
      <pc:sldChg chg="addSp modSp">
        <pc:chgData name="Lucy Henderson" userId="S::lucy.henderson@connahsquayhs.org.uk::d26e09ea-48d9-4811-9bbc-554f14c08621" providerId="AD" clId="Web-{6BF4CC6F-E9BC-FA90-0800-11E440992DF7}" dt="2024-07-12T15:15:46.282" v="2052"/>
        <pc:sldMkLst>
          <pc:docMk/>
          <pc:sldMk cId="3108948722" sldId="319"/>
        </pc:sldMkLst>
        <pc:spChg chg="mod">
          <ac:chgData name="Lucy Henderson" userId="S::lucy.henderson@connahsquayhs.org.uk::d26e09ea-48d9-4811-9bbc-554f14c08621" providerId="AD" clId="Web-{6BF4CC6F-E9BC-FA90-0800-11E440992DF7}" dt="2024-07-12T15:13:34.335" v="1860" actId="20577"/>
          <ac:spMkLst>
            <pc:docMk/>
            <pc:sldMk cId="3108948722" sldId="319"/>
            <ac:spMk id="2" creationId="{7E6C883F-1227-F311-38A5-B4E17D09B7AB}"/>
          </ac:spMkLst>
        </pc:spChg>
        <pc:spChg chg="mod">
          <ac:chgData name="Lucy Henderson" userId="S::lucy.henderson@connahsquayhs.org.uk::d26e09ea-48d9-4811-9bbc-554f14c08621" providerId="AD" clId="Web-{6BF4CC6F-E9BC-FA90-0800-11E440992DF7}" dt="2024-07-12T15:15:32.657" v="2049" actId="20577"/>
          <ac:spMkLst>
            <pc:docMk/>
            <pc:sldMk cId="3108948722" sldId="319"/>
            <ac:spMk id="4" creationId="{235860F6-C416-1E2E-120E-314D539F4A7E}"/>
          </ac:spMkLst>
        </pc:spChg>
        <pc:spChg chg="mod">
          <ac:chgData name="Lucy Henderson" userId="S::lucy.henderson@connahsquayhs.org.uk::d26e09ea-48d9-4811-9bbc-554f14c08621" providerId="AD" clId="Web-{6BF4CC6F-E9BC-FA90-0800-11E440992DF7}" dt="2024-07-12T15:10:55.605" v="1640" actId="20577"/>
          <ac:spMkLst>
            <pc:docMk/>
            <pc:sldMk cId="3108948722" sldId="319"/>
            <ac:spMk id="9" creationId="{E5C5155A-67AA-9F8F-5734-B567AC294D97}"/>
          </ac:spMkLst>
        </pc:spChg>
        <pc:spChg chg="mod">
          <ac:chgData name="Lucy Henderson" userId="S::lucy.henderson@connahsquayhs.org.uk::d26e09ea-48d9-4811-9bbc-554f14c08621" providerId="AD" clId="Web-{6BF4CC6F-E9BC-FA90-0800-11E440992DF7}" dt="2024-07-12T15:07:29.059" v="1527" actId="20577"/>
          <ac:spMkLst>
            <pc:docMk/>
            <pc:sldMk cId="3108948722" sldId="319"/>
            <ac:spMk id="10" creationId="{59B49D29-3501-5F1D-BF03-49B083B72B1A}"/>
          </ac:spMkLst>
        </pc:spChg>
        <pc:spChg chg="mod">
          <ac:chgData name="Lucy Henderson" userId="S::lucy.henderson@connahsquayhs.org.uk::d26e09ea-48d9-4811-9bbc-554f14c08621" providerId="AD" clId="Web-{6BF4CC6F-E9BC-FA90-0800-11E440992DF7}" dt="2024-07-12T15:15:46.282" v="2052"/>
          <ac:spMkLst>
            <pc:docMk/>
            <pc:sldMk cId="3108948722" sldId="319"/>
            <ac:spMk id="11" creationId="{73CA8E55-50A9-4198-412B-A239F349004B}"/>
          </ac:spMkLst>
        </pc:spChg>
        <pc:spChg chg="add mod">
          <ac:chgData name="Lucy Henderson" userId="S::lucy.henderson@connahsquayhs.org.uk::d26e09ea-48d9-4811-9bbc-554f14c08621" providerId="AD" clId="Web-{6BF4CC6F-E9BC-FA90-0800-11E440992DF7}" dt="2024-07-12T15:10:00.242" v="1606" actId="20577"/>
          <ac:spMkLst>
            <pc:docMk/>
            <pc:sldMk cId="3108948722" sldId="319"/>
            <ac:spMk id="12" creationId="{7F1B13A7-D27D-0D6A-4340-0AFA661037E4}"/>
          </ac:spMkLst>
        </pc:spChg>
      </pc:sldChg>
      <pc:sldChg chg="addSp modSp">
        <pc:chgData name="Lucy Henderson" userId="S::lucy.henderson@connahsquayhs.org.uk::d26e09ea-48d9-4811-9bbc-554f14c08621" providerId="AD" clId="Web-{6BF4CC6F-E9BC-FA90-0800-11E440992DF7}" dt="2024-07-12T14:43:08.324" v="1180" actId="20577"/>
        <pc:sldMkLst>
          <pc:docMk/>
          <pc:sldMk cId="74905522" sldId="320"/>
        </pc:sldMkLst>
        <pc:spChg chg="mod">
          <ac:chgData name="Lucy Henderson" userId="S::lucy.henderson@connahsquayhs.org.uk::d26e09ea-48d9-4811-9bbc-554f14c08621" providerId="AD" clId="Web-{6BF4CC6F-E9BC-FA90-0800-11E440992DF7}" dt="2024-07-12T14:35:39.261" v="991" actId="20577"/>
          <ac:spMkLst>
            <pc:docMk/>
            <pc:sldMk cId="74905522" sldId="320"/>
            <ac:spMk id="2" creationId="{7E6C883F-1227-F311-38A5-B4E17D09B7AB}"/>
          </ac:spMkLst>
        </pc:spChg>
        <pc:spChg chg="mod">
          <ac:chgData name="Lucy Henderson" userId="S::lucy.henderson@connahsquayhs.org.uk::d26e09ea-48d9-4811-9bbc-554f14c08621" providerId="AD" clId="Web-{6BF4CC6F-E9BC-FA90-0800-11E440992DF7}" dt="2024-07-12T14:43:08.324" v="1180" actId="20577"/>
          <ac:spMkLst>
            <pc:docMk/>
            <pc:sldMk cId="74905522" sldId="320"/>
            <ac:spMk id="4" creationId="{235860F6-C416-1E2E-120E-314D539F4A7E}"/>
          </ac:spMkLst>
        </pc:spChg>
        <pc:spChg chg="mod">
          <ac:chgData name="Lucy Henderson" userId="S::lucy.henderson@connahsquayhs.org.uk::d26e09ea-48d9-4811-9bbc-554f14c08621" providerId="AD" clId="Web-{6BF4CC6F-E9BC-FA90-0800-11E440992DF7}" dt="2024-07-12T14:28:22.526" v="842" actId="14100"/>
          <ac:spMkLst>
            <pc:docMk/>
            <pc:sldMk cId="74905522" sldId="320"/>
            <ac:spMk id="10" creationId="{59B49D29-3501-5F1D-BF03-49B083B72B1A}"/>
          </ac:spMkLst>
        </pc:spChg>
        <pc:spChg chg="mod">
          <ac:chgData name="Lucy Henderson" userId="S::lucy.henderson@connahsquayhs.org.uk::d26e09ea-48d9-4811-9bbc-554f14c08621" providerId="AD" clId="Web-{6BF4CC6F-E9BC-FA90-0800-11E440992DF7}" dt="2024-07-12T14:31:18.742" v="858" actId="20577"/>
          <ac:spMkLst>
            <pc:docMk/>
            <pc:sldMk cId="74905522" sldId="320"/>
            <ac:spMk id="11" creationId="{73CA8E55-50A9-4198-412B-A239F349004B}"/>
          </ac:spMkLst>
        </pc:spChg>
        <pc:spChg chg="add mod">
          <ac:chgData name="Lucy Henderson" userId="S::lucy.henderson@connahsquayhs.org.uk::d26e09ea-48d9-4811-9bbc-554f14c08621" providerId="AD" clId="Web-{6BF4CC6F-E9BC-FA90-0800-11E440992DF7}" dt="2024-07-12T14:32:51.671" v="886" actId="20577"/>
          <ac:spMkLst>
            <pc:docMk/>
            <pc:sldMk cId="74905522" sldId="320"/>
            <ac:spMk id="12" creationId="{E16E3E3C-1704-6D2A-7F99-33863E032091}"/>
          </ac:spMkLst>
        </pc:spChg>
      </pc:sldChg>
    </pc:docChg>
  </pc:docChgLst>
  <pc:docChgLst>
    <pc:chgData name="Lucy Henderson" userId="S::lucy.henderson@connahsquayhs.org.uk::d26e09ea-48d9-4811-9bbc-554f14c08621" providerId="AD" clId="Web-{A4FF2CA2-2D91-B0D6-77BC-1543614B71FC}"/>
    <pc:docChg chg="modSld">
      <pc:chgData name="Lucy Henderson" userId="S::lucy.henderson@connahsquayhs.org.uk::d26e09ea-48d9-4811-9bbc-554f14c08621" providerId="AD" clId="Web-{A4FF2CA2-2D91-B0D6-77BC-1543614B71FC}" dt="2024-07-12T11:18:15.628" v="1184" actId="20577"/>
      <pc:docMkLst>
        <pc:docMk/>
      </pc:docMkLst>
      <pc:sldChg chg="modSp">
        <pc:chgData name="Lucy Henderson" userId="S::lucy.henderson@connahsquayhs.org.uk::d26e09ea-48d9-4811-9bbc-554f14c08621" providerId="AD" clId="Web-{A4FF2CA2-2D91-B0D6-77BC-1543614B71FC}" dt="2024-07-12T10:50:14.578" v="433" actId="20577"/>
        <pc:sldMkLst>
          <pc:docMk/>
          <pc:sldMk cId="1981651252" sldId="278"/>
        </pc:sldMkLst>
        <pc:spChg chg="mod">
          <ac:chgData name="Lucy Henderson" userId="S::lucy.henderson@connahsquayhs.org.uk::d26e09ea-48d9-4811-9bbc-554f14c08621" providerId="AD" clId="Web-{A4FF2CA2-2D91-B0D6-77BC-1543614B71FC}" dt="2024-07-12T10:48:15.775" v="409" actId="20577"/>
          <ac:spMkLst>
            <pc:docMk/>
            <pc:sldMk cId="1981651252" sldId="278"/>
            <ac:spMk id="2" creationId="{B77F1C2E-7359-4E67-E2F1-060331D23AB7}"/>
          </ac:spMkLst>
        </pc:spChg>
        <pc:spChg chg="mod">
          <ac:chgData name="Lucy Henderson" userId="S::lucy.henderson@connahsquayhs.org.uk::d26e09ea-48d9-4811-9bbc-554f14c08621" providerId="AD" clId="Web-{A4FF2CA2-2D91-B0D6-77BC-1543614B71FC}" dt="2024-07-12T10:50:14.578" v="433" actId="20577"/>
          <ac:spMkLst>
            <pc:docMk/>
            <pc:sldMk cId="1981651252" sldId="278"/>
            <ac:spMk id="8" creationId="{D9F63377-DD1C-4BBD-5D28-6BF14622536D}"/>
          </ac:spMkLst>
        </pc:spChg>
      </pc:sldChg>
      <pc:sldChg chg="modSp">
        <pc:chgData name="Lucy Henderson" userId="S::lucy.henderson@connahsquayhs.org.uk::d26e09ea-48d9-4811-9bbc-554f14c08621" providerId="AD" clId="Web-{A4FF2CA2-2D91-B0D6-77BC-1543614B71FC}" dt="2024-07-12T11:05:27.216" v="782" actId="20577"/>
        <pc:sldMkLst>
          <pc:docMk/>
          <pc:sldMk cId="2744657230" sldId="279"/>
        </pc:sldMkLst>
        <pc:spChg chg="mod">
          <ac:chgData name="Lucy Henderson" userId="S::lucy.henderson@connahsquayhs.org.uk::d26e09ea-48d9-4811-9bbc-554f14c08621" providerId="AD" clId="Web-{A4FF2CA2-2D91-B0D6-77BC-1543614B71FC}" dt="2024-07-12T10:55:40.984" v="506" actId="20577"/>
          <ac:spMkLst>
            <pc:docMk/>
            <pc:sldMk cId="2744657230" sldId="279"/>
            <ac:spMk id="2" creationId="{C65EE8F8-148F-B99E-40FA-43CE497387F7}"/>
          </ac:spMkLst>
        </pc:spChg>
        <pc:spChg chg="mod">
          <ac:chgData name="Lucy Henderson" userId="S::lucy.henderson@connahsquayhs.org.uk::d26e09ea-48d9-4811-9bbc-554f14c08621" providerId="AD" clId="Web-{A4FF2CA2-2D91-B0D6-77BC-1543614B71FC}" dt="2024-07-12T10:56:56.894" v="574" actId="20577"/>
          <ac:spMkLst>
            <pc:docMk/>
            <pc:sldMk cId="2744657230" sldId="279"/>
            <ac:spMk id="4" creationId="{74C831F6-864D-BABA-AF92-E2DAAB3A976C}"/>
          </ac:spMkLst>
        </pc:spChg>
        <pc:spChg chg="mod">
          <ac:chgData name="Lucy Henderson" userId="S::lucy.henderson@connahsquayhs.org.uk::d26e09ea-48d9-4811-9bbc-554f14c08621" providerId="AD" clId="Web-{A4FF2CA2-2D91-B0D6-77BC-1543614B71FC}" dt="2024-07-12T10:59:31.542" v="655" actId="20577"/>
          <ac:spMkLst>
            <pc:docMk/>
            <pc:sldMk cId="2744657230" sldId="279"/>
            <ac:spMk id="6" creationId="{BBFAC2B0-088A-A742-E984-08816EB2A534}"/>
          </ac:spMkLst>
        </pc:spChg>
        <pc:spChg chg="mod">
          <ac:chgData name="Lucy Henderson" userId="S::lucy.henderson@connahsquayhs.org.uk::d26e09ea-48d9-4811-9bbc-554f14c08621" providerId="AD" clId="Web-{A4FF2CA2-2D91-B0D6-77BC-1543614B71FC}" dt="2024-07-12T11:04:40.089" v="773" actId="20577"/>
          <ac:spMkLst>
            <pc:docMk/>
            <pc:sldMk cId="2744657230" sldId="279"/>
            <ac:spMk id="9" creationId="{FAC0EE1F-6170-8836-2429-E17EDAC6A750}"/>
          </ac:spMkLst>
        </pc:spChg>
        <pc:spChg chg="mod">
          <ac:chgData name="Lucy Henderson" userId="S::lucy.henderson@connahsquayhs.org.uk::d26e09ea-48d9-4811-9bbc-554f14c08621" providerId="AD" clId="Web-{A4FF2CA2-2D91-B0D6-77BC-1543614B71FC}" dt="2024-07-12T11:05:15.653" v="780" actId="20577"/>
          <ac:spMkLst>
            <pc:docMk/>
            <pc:sldMk cId="2744657230" sldId="279"/>
            <ac:spMk id="11" creationId="{BE434E36-C7AA-5216-328F-AB4594226D84}"/>
          </ac:spMkLst>
        </pc:spChg>
        <pc:spChg chg="mod">
          <ac:chgData name="Lucy Henderson" userId="S::lucy.henderson@connahsquayhs.org.uk::d26e09ea-48d9-4811-9bbc-554f14c08621" providerId="AD" clId="Web-{A4FF2CA2-2D91-B0D6-77BC-1543614B71FC}" dt="2024-07-12T11:05:27.216" v="782" actId="20577"/>
          <ac:spMkLst>
            <pc:docMk/>
            <pc:sldMk cId="2744657230" sldId="279"/>
            <ac:spMk id="13" creationId="{12040E28-C6F5-B532-A029-B5A6A5E6B1EC}"/>
          </ac:spMkLst>
        </pc:spChg>
      </pc:sldChg>
      <pc:sldChg chg="modSp">
        <pc:chgData name="Lucy Henderson" userId="S::lucy.henderson@connahsquayhs.org.uk::d26e09ea-48d9-4811-9bbc-554f14c08621" providerId="AD" clId="Web-{A4FF2CA2-2D91-B0D6-77BC-1543614B71FC}" dt="2024-07-12T10:42:16.382" v="178" actId="20577"/>
        <pc:sldMkLst>
          <pc:docMk/>
          <pc:sldMk cId="2458432041" sldId="280"/>
        </pc:sldMkLst>
        <pc:spChg chg="mod">
          <ac:chgData name="Lucy Henderson" userId="S::lucy.henderson@connahsquayhs.org.uk::d26e09ea-48d9-4811-9bbc-554f14c08621" providerId="AD" clId="Web-{A4FF2CA2-2D91-B0D6-77BC-1543614B71FC}" dt="2024-07-12T10:37:55.729" v="103" actId="20577"/>
          <ac:spMkLst>
            <pc:docMk/>
            <pc:sldMk cId="2458432041" sldId="280"/>
            <ac:spMk id="2" creationId="{92C753A5-51E1-7A44-E9A0-95DE87F723AA}"/>
          </ac:spMkLst>
        </pc:spChg>
        <pc:spChg chg="mod">
          <ac:chgData name="Lucy Henderson" userId="S::lucy.henderson@connahsquayhs.org.uk::d26e09ea-48d9-4811-9bbc-554f14c08621" providerId="AD" clId="Web-{A4FF2CA2-2D91-B0D6-77BC-1543614B71FC}" dt="2024-07-12T10:41:02.051" v="145" actId="20577"/>
          <ac:spMkLst>
            <pc:docMk/>
            <pc:sldMk cId="2458432041" sldId="280"/>
            <ac:spMk id="6" creationId="{25C07CEA-84F6-8C26-6F95-D4919D0C9E00}"/>
          </ac:spMkLst>
        </pc:spChg>
        <pc:spChg chg="mod">
          <ac:chgData name="Lucy Henderson" userId="S::lucy.henderson@connahsquayhs.org.uk::d26e09ea-48d9-4811-9bbc-554f14c08621" providerId="AD" clId="Web-{A4FF2CA2-2D91-B0D6-77BC-1543614B71FC}" dt="2024-07-12T10:42:16.382" v="178" actId="20577"/>
          <ac:spMkLst>
            <pc:docMk/>
            <pc:sldMk cId="2458432041" sldId="280"/>
            <ac:spMk id="12" creationId="{7A3FE5E8-0704-754B-7FD5-88DFFB66CBAE}"/>
          </ac:spMkLst>
        </pc:spChg>
      </pc:sldChg>
      <pc:sldChg chg="addSp modSp">
        <pc:chgData name="Lucy Henderson" userId="S::lucy.henderson@connahsquayhs.org.uk::d26e09ea-48d9-4811-9bbc-554f14c08621" providerId="AD" clId="Web-{A4FF2CA2-2D91-B0D6-77BC-1543614B71FC}" dt="2024-07-12T11:18:15.628" v="1184" actId="20577"/>
        <pc:sldMkLst>
          <pc:docMk/>
          <pc:sldMk cId="632769890" sldId="284"/>
        </pc:sldMkLst>
        <pc:spChg chg="mod">
          <ac:chgData name="Lucy Henderson" userId="S::lucy.henderson@connahsquayhs.org.uk::d26e09ea-48d9-4811-9bbc-554f14c08621" providerId="AD" clId="Web-{A4FF2CA2-2D91-B0D6-77BC-1543614B71FC}" dt="2024-07-12T11:18:15.628" v="1184" actId="20577"/>
          <ac:spMkLst>
            <pc:docMk/>
            <pc:sldMk cId="632769890" sldId="284"/>
            <ac:spMk id="2" creationId="{7E6C883F-1227-F311-38A5-B4E17D09B7AB}"/>
          </ac:spMkLst>
        </pc:spChg>
        <pc:spChg chg="mod">
          <ac:chgData name="Lucy Henderson" userId="S::lucy.henderson@connahsquayhs.org.uk::d26e09ea-48d9-4811-9bbc-554f14c08621" providerId="AD" clId="Web-{A4FF2CA2-2D91-B0D6-77BC-1543614B71FC}" dt="2024-07-12T11:09:40.478" v="1002" actId="20577"/>
          <ac:spMkLst>
            <pc:docMk/>
            <pc:sldMk cId="632769890" sldId="284"/>
            <ac:spMk id="4" creationId="{235860F6-C416-1E2E-120E-314D539F4A7E}"/>
          </ac:spMkLst>
        </pc:spChg>
        <pc:spChg chg="mod">
          <ac:chgData name="Lucy Henderson" userId="S::lucy.henderson@connahsquayhs.org.uk::d26e09ea-48d9-4811-9bbc-554f14c08621" providerId="AD" clId="Web-{A4FF2CA2-2D91-B0D6-77BC-1543614B71FC}" dt="2024-07-12T11:06:35.938" v="794" actId="20577"/>
          <ac:spMkLst>
            <pc:docMk/>
            <pc:sldMk cId="632769890" sldId="284"/>
            <ac:spMk id="9" creationId="{E5C5155A-67AA-9F8F-5734-B567AC294D97}"/>
          </ac:spMkLst>
        </pc:spChg>
        <pc:spChg chg="mod">
          <ac:chgData name="Lucy Henderson" userId="S::lucy.henderson@connahsquayhs.org.uk::d26e09ea-48d9-4811-9bbc-554f14c08621" providerId="AD" clId="Web-{A4FF2CA2-2D91-B0D6-77BC-1543614B71FC}" dt="2024-07-12T11:14:46.087" v="1123" actId="14100"/>
          <ac:spMkLst>
            <pc:docMk/>
            <pc:sldMk cId="632769890" sldId="284"/>
            <ac:spMk id="10" creationId="{59B49D29-3501-5F1D-BF03-49B083B72B1A}"/>
          </ac:spMkLst>
        </pc:spChg>
        <pc:spChg chg="mod">
          <ac:chgData name="Lucy Henderson" userId="S::lucy.henderson@connahsquayhs.org.uk::d26e09ea-48d9-4811-9bbc-554f14c08621" providerId="AD" clId="Web-{A4FF2CA2-2D91-B0D6-77BC-1543614B71FC}" dt="2024-07-12T11:13:53.928" v="1114" actId="20577"/>
          <ac:spMkLst>
            <pc:docMk/>
            <pc:sldMk cId="632769890" sldId="284"/>
            <ac:spMk id="11" creationId="{73CA8E55-50A9-4198-412B-A239F349004B}"/>
          </ac:spMkLst>
        </pc:spChg>
        <pc:spChg chg="add mod">
          <ac:chgData name="Lucy Henderson" userId="S::lucy.henderson@connahsquayhs.org.uk::d26e09ea-48d9-4811-9bbc-554f14c08621" providerId="AD" clId="Web-{A4FF2CA2-2D91-B0D6-77BC-1543614B71FC}" dt="2024-07-12T11:16:05.059" v="1168" actId="20577"/>
          <ac:spMkLst>
            <pc:docMk/>
            <pc:sldMk cId="632769890" sldId="284"/>
            <ac:spMk id="12" creationId="{A79FFA93-A5F4-04D1-8176-F1DB7B12D514}"/>
          </ac:spMkLst>
        </pc:spChg>
        <pc:spChg chg="add mod">
          <ac:chgData name="Lucy Henderson" userId="S::lucy.henderson@connahsquayhs.org.uk::d26e09ea-48d9-4811-9bbc-554f14c08621" providerId="AD" clId="Web-{A4FF2CA2-2D91-B0D6-77BC-1543614B71FC}" dt="2024-07-12T11:17:48.939" v="1181" actId="20577"/>
          <ac:spMkLst>
            <pc:docMk/>
            <pc:sldMk cId="632769890" sldId="284"/>
            <ac:spMk id="13" creationId="{6183334B-909D-496F-3DF0-6364DD22EDE6}"/>
          </ac:spMkLst>
        </pc:spChg>
        <pc:spChg chg="add mod">
          <ac:chgData name="Lucy Henderson" userId="S::lucy.henderson@connahsquayhs.org.uk::d26e09ea-48d9-4811-9bbc-554f14c08621" providerId="AD" clId="Web-{A4FF2CA2-2D91-B0D6-77BC-1543614B71FC}" dt="2024-07-12T11:17:45.752" v="1180" actId="20577"/>
          <ac:spMkLst>
            <pc:docMk/>
            <pc:sldMk cId="632769890" sldId="284"/>
            <ac:spMk id="14" creationId="{9D4B278C-1DCE-2A52-D1EE-E2CBC232AADD}"/>
          </ac:spMkLst>
        </pc:spChg>
      </pc:sldChg>
    </pc:docChg>
  </pc:docChgLst>
  <pc:docChgLst>
    <pc:chgData name="Lucy Henderson" userId="S::lucy.henderson@connahsquayhs.org.uk::d26e09ea-48d9-4811-9bbc-554f14c08621" providerId="AD" clId="Web-{DA03A15F-1A73-8C97-94D9-5E92B73DC594}"/>
    <pc:docChg chg="addSld delSld modSld sldOrd">
      <pc:chgData name="Lucy Henderson" userId="S::lucy.henderson@connahsquayhs.org.uk::d26e09ea-48d9-4811-9bbc-554f14c08621" providerId="AD" clId="Web-{DA03A15F-1A73-8C97-94D9-5E92B73DC594}" dt="2024-07-08T15:06:20.857" v="55"/>
      <pc:docMkLst>
        <pc:docMk/>
      </pc:docMkLst>
      <pc:sldChg chg="modSp">
        <pc:chgData name="Lucy Henderson" userId="S::lucy.henderson@connahsquayhs.org.uk::d26e09ea-48d9-4811-9bbc-554f14c08621" providerId="AD" clId="Web-{DA03A15F-1A73-8C97-94D9-5E92B73DC594}" dt="2024-07-08T15:00:01.816" v="17"/>
        <pc:sldMkLst>
          <pc:docMk/>
          <pc:sldMk cId="1981651252" sldId="278"/>
        </pc:sldMkLst>
        <pc:spChg chg="mod">
          <ac:chgData name="Lucy Henderson" userId="S::lucy.henderson@connahsquayhs.org.uk::d26e09ea-48d9-4811-9bbc-554f14c08621" providerId="AD" clId="Web-{DA03A15F-1A73-8C97-94D9-5E92B73DC594}" dt="2024-07-08T14:59:35.440" v="12"/>
          <ac:spMkLst>
            <pc:docMk/>
            <pc:sldMk cId="1981651252" sldId="278"/>
            <ac:spMk id="2" creationId="{B77F1C2E-7359-4E67-E2F1-060331D23AB7}"/>
          </ac:spMkLst>
        </pc:spChg>
        <pc:spChg chg="mod">
          <ac:chgData name="Lucy Henderson" userId="S::lucy.henderson@connahsquayhs.org.uk::d26e09ea-48d9-4811-9bbc-554f14c08621" providerId="AD" clId="Web-{DA03A15F-1A73-8C97-94D9-5E92B73DC594}" dt="2024-07-08T15:00:00.722" v="16" actId="20577"/>
          <ac:spMkLst>
            <pc:docMk/>
            <pc:sldMk cId="1981651252" sldId="278"/>
            <ac:spMk id="4" creationId="{DF4B6647-26ED-AE4F-C7C6-F118FCC94D72}"/>
          </ac:spMkLst>
        </pc:spChg>
        <pc:spChg chg="mod">
          <ac:chgData name="Lucy Henderson" userId="S::lucy.henderson@connahsquayhs.org.uk::d26e09ea-48d9-4811-9bbc-554f14c08621" providerId="AD" clId="Web-{DA03A15F-1A73-8C97-94D9-5E92B73DC594}" dt="2024-07-08T14:59:43.722" v="13"/>
          <ac:spMkLst>
            <pc:docMk/>
            <pc:sldMk cId="1981651252" sldId="278"/>
            <ac:spMk id="7" creationId="{2E5624FB-155B-4395-46B6-A4D8F5D58C9A}"/>
          </ac:spMkLst>
        </pc:spChg>
        <pc:spChg chg="mod">
          <ac:chgData name="Lucy Henderson" userId="S::lucy.henderson@connahsquayhs.org.uk::d26e09ea-48d9-4811-9bbc-554f14c08621" providerId="AD" clId="Web-{DA03A15F-1A73-8C97-94D9-5E92B73DC594}" dt="2024-07-08T15:00:01.816" v="17"/>
          <ac:spMkLst>
            <pc:docMk/>
            <pc:sldMk cId="1981651252" sldId="278"/>
            <ac:spMk id="8" creationId="{D9F63377-DD1C-4BBD-5D28-6BF14622536D}"/>
          </ac:spMkLst>
        </pc:spChg>
      </pc:sldChg>
      <pc:sldChg chg="modSp">
        <pc:chgData name="Lucy Henderson" userId="S::lucy.henderson@connahsquayhs.org.uk::d26e09ea-48d9-4811-9bbc-554f14c08621" providerId="AD" clId="Web-{DA03A15F-1A73-8C97-94D9-5E92B73DC594}" dt="2024-07-08T15:03:44.493" v="36"/>
        <pc:sldMkLst>
          <pc:docMk/>
          <pc:sldMk cId="2744657230" sldId="279"/>
        </pc:sldMkLst>
        <pc:spChg chg="mod">
          <ac:chgData name="Lucy Henderson" userId="S::lucy.henderson@connahsquayhs.org.uk::d26e09ea-48d9-4811-9bbc-554f14c08621" providerId="AD" clId="Web-{DA03A15F-1A73-8C97-94D9-5E92B73DC594}" dt="2024-07-08T15:02:42.257" v="27" actId="20577"/>
          <ac:spMkLst>
            <pc:docMk/>
            <pc:sldMk cId="2744657230" sldId="279"/>
            <ac:spMk id="2" creationId="{C65EE8F8-148F-B99E-40FA-43CE497387F7}"/>
          </ac:spMkLst>
        </pc:spChg>
        <pc:spChg chg="mod">
          <ac:chgData name="Lucy Henderson" userId="S::lucy.henderson@connahsquayhs.org.uk::d26e09ea-48d9-4811-9bbc-554f14c08621" providerId="AD" clId="Web-{DA03A15F-1A73-8C97-94D9-5E92B73DC594}" dt="2024-07-08T15:03:21.008" v="29" actId="20577"/>
          <ac:spMkLst>
            <pc:docMk/>
            <pc:sldMk cId="2744657230" sldId="279"/>
            <ac:spMk id="4" creationId="{74C831F6-864D-BABA-AF92-E2DAAB3A976C}"/>
          </ac:spMkLst>
        </pc:spChg>
        <pc:spChg chg="mod">
          <ac:chgData name="Lucy Henderson" userId="S::lucy.henderson@connahsquayhs.org.uk::d26e09ea-48d9-4811-9bbc-554f14c08621" providerId="AD" clId="Web-{DA03A15F-1A73-8C97-94D9-5E92B73DC594}" dt="2024-07-08T15:03:22.758" v="31" actId="20577"/>
          <ac:spMkLst>
            <pc:docMk/>
            <pc:sldMk cId="2744657230" sldId="279"/>
            <ac:spMk id="6" creationId="{BBFAC2B0-088A-A742-E984-08816EB2A534}"/>
          </ac:spMkLst>
        </pc:spChg>
        <pc:spChg chg="mod">
          <ac:chgData name="Lucy Henderson" userId="S::lucy.henderson@connahsquayhs.org.uk::d26e09ea-48d9-4811-9bbc-554f14c08621" providerId="AD" clId="Web-{DA03A15F-1A73-8C97-94D9-5E92B73DC594}" dt="2024-07-08T15:03:35.915" v="33" actId="20577"/>
          <ac:spMkLst>
            <pc:docMk/>
            <pc:sldMk cId="2744657230" sldId="279"/>
            <ac:spMk id="9" creationId="{FAC0EE1F-6170-8836-2429-E17EDAC6A750}"/>
          </ac:spMkLst>
        </pc:spChg>
        <pc:spChg chg="mod">
          <ac:chgData name="Lucy Henderson" userId="S::lucy.henderson@connahsquayhs.org.uk::d26e09ea-48d9-4811-9bbc-554f14c08621" providerId="AD" clId="Web-{DA03A15F-1A73-8C97-94D9-5E92B73DC594}" dt="2024-07-08T15:03:43.728" v="35" actId="20577"/>
          <ac:spMkLst>
            <pc:docMk/>
            <pc:sldMk cId="2744657230" sldId="279"/>
            <ac:spMk id="11" creationId="{BE434E36-C7AA-5216-328F-AB4594226D84}"/>
          </ac:spMkLst>
        </pc:spChg>
        <pc:spChg chg="mod">
          <ac:chgData name="Lucy Henderson" userId="S::lucy.henderson@connahsquayhs.org.uk::d26e09ea-48d9-4811-9bbc-554f14c08621" providerId="AD" clId="Web-{DA03A15F-1A73-8C97-94D9-5E92B73DC594}" dt="2024-07-08T15:03:44.493" v="36"/>
          <ac:spMkLst>
            <pc:docMk/>
            <pc:sldMk cId="2744657230" sldId="279"/>
            <ac:spMk id="13" creationId="{12040E28-C6F5-B532-A029-B5A6A5E6B1EC}"/>
          </ac:spMkLst>
        </pc:spChg>
      </pc:sldChg>
      <pc:sldChg chg="modSp">
        <pc:chgData name="Lucy Henderson" userId="S::lucy.henderson@connahsquayhs.org.uk::d26e09ea-48d9-4811-9bbc-554f14c08621" providerId="AD" clId="Web-{DA03A15F-1A73-8C97-94D9-5E92B73DC594}" dt="2024-07-08T14:59:11.408" v="7" actId="20577"/>
        <pc:sldMkLst>
          <pc:docMk/>
          <pc:sldMk cId="2458432041" sldId="280"/>
        </pc:sldMkLst>
        <pc:spChg chg="mod">
          <ac:chgData name="Lucy Henderson" userId="S::lucy.henderson@connahsquayhs.org.uk::d26e09ea-48d9-4811-9bbc-554f14c08621" providerId="AD" clId="Web-{DA03A15F-1A73-8C97-94D9-5E92B73DC594}" dt="2024-07-08T14:58:38.439" v="0"/>
          <ac:spMkLst>
            <pc:docMk/>
            <pc:sldMk cId="2458432041" sldId="280"/>
            <ac:spMk id="2" creationId="{92C753A5-51E1-7A44-E9A0-95DE87F723AA}"/>
          </ac:spMkLst>
        </pc:spChg>
        <pc:spChg chg="mod">
          <ac:chgData name="Lucy Henderson" userId="S::lucy.henderson@connahsquayhs.org.uk::d26e09ea-48d9-4811-9bbc-554f14c08621" providerId="AD" clId="Web-{DA03A15F-1A73-8C97-94D9-5E92B73DC594}" dt="2024-07-08T14:59:00.736" v="5"/>
          <ac:spMkLst>
            <pc:docMk/>
            <pc:sldMk cId="2458432041" sldId="280"/>
            <ac:spMk id="6" creationId="{25C07CEA-84F6-8C26-6F95-D4919D0C9E00}"/>
          </ac:spMkLst>
        </pc:spChg>
        <pc:spChg chg="mod">
          <ac:chgData name="Lucy Henderson" userId="S::lucy.henderson@connahsquayhs.org.uk::d26e09ea-48d9-4811-9bbc-554f14c08621" providerId="AD" clId="Web-{DA03A15F-1A73-8C97-94D9-5E92B73DC594}" dt="2024-07-08T14:59:11.408" v="7" actId="20577"/>
          <ac:spMkLst>
            <pc:docMk/>
            <pc:sldMk cId="2458432041" sldId="280"/>
            <ac:spMk id="12" creationId="{7A3FE5E8-0704-754B-7FD5-88DFFB66CBAE}"/>
          </ac:spMkLst>
        </pc:spChg>
      </pc:sldChg>
      <pc:sldChg chg="modSp">
        <pc:chgData name="Lucy Henderson" userId="S::lucy.henderson@connahsquayhs.org.uk::d26e09ea-48d9-4811-9bbc-554f14c08621" providerId="AD" clId="Web-{DA03A15F-1A73-8C97-94D9-5E92B73DC594}" dt="2024-07-08T15:05:44.403" v="49" actId="20577"/>
        <pc:sldMkLst>
          <pc:docMk/>
          <pc:sldMk cId="632769890" sldId="284"/>
        </pc:sldMkLst>
        <pc:spChg chg="mod">
          <ac:chgData name="Lucy Henderson" userId="S::lucy.henderson@connahsquayhs.org.uk::d26e09ea-48d9-4811-9bbc-554f14c08621" providerId="AD" clId="Web-{DA03A15F-1A73-8C97-94D9-5E92B73DC594}" dt="2024-07-08T15:05:19.996" v="44"/>
          <ac:spMkLst>
            <pc:docMk/>
            <pc:sldMk cId="632769890" sldId="284"/>
            <ac:spMk id="2" creationId="{7E6C883F-1227-F311-38A5-B4E17D09B7AB}"/>
          </ac:spMkLst>
        </pc:spChg>
        <pc:spChg chg="mod">
          <ac:chgData name="Lucy Henderson" userId="S::lucy.henderson@connahsquayhs.org.uk::d26e09ea-48d9-4811-9bbc-554f14c08621" providerId="AD" clId="Web-{DA03A15F-1A73-8C97-94D9-5E92B73DC594}" dt="2024-07-08T15:05:44.403" v="49" actId="20577"/>
          <ac:spMkLst>
            <pc:docMk/>
            <pc:sldMk cId="632769890" sldId="284"/>
            <ac:spMk id="4" creationId="{235860F6-C416-1E2E-120E-314D539F4A7E}"/>
          </ac:spMkLst>
        </pc:spChg>
        <pc:spChg chg="mod">
          <ac:chgData name="Lucy Henderson" userId="S::lucy.henderson@connahsquayhs.org.uk::d26e09ea-48d9-4811-9bbc-554f14c08621" providerId="AD" clId="Web-{DA03A15F-1A73-8C97-94D9-5E92B73DC594}" dt="2024-07-08T15:05:32.355" v="46" actId="20577"/>
          <ac:spMkLst>
            <pc:docMk/>
            <pc:sldMk cId="632769890" sldId="284"/>
            <ac:spMk id="9" creationId="{E5C5155A-67AA-9F8F-5734-B567AC294D97}"/>
          </ac:spMkLst>
        </pc:spChg>
        <pc:spChg chg="mod">
          <ac:chgData name="Lucy Henderson" userId="S::lucy.henderson@connahsquayhs.org.uk::d26e09ea-48d9-4811-9bbc-554f14c08621" providerId="AD" clId="Web-{DA03A15F-1A73-8C97-94D9-5E92B73DC594}" dt="2024-07-08T15:05:33.043" v="47"/>
          <ac:spMkLst>
            <pc:docMk/>
            <pc:sldMk cId="632769890" sldId="284"/>
            <ac:spMk id="11" creationId="{73CA8E55-50A9-4198-412B-A239F349004B}"/>
          </ac:spMkLst>
        </pc:spChg>
      </pc:sldChg>
      <pc:sldChg chg="del">
        <pc:chgData name="Lucy Henderson" userId="S::lucy.henderson@connahsquayhs.org.uk::d26e09ea-48d9-4811-9bbc-554f14c08621" providerId="AD" clId="Web-{DA03A15F-1A73-8C97-94D9-5E92B73DC594}" dt="2024-07-08T15:00:41.739" v="21"/>
        <pc:sldMkLst>
          <pc:docMk/>
          <pc:sldMk cId="1874222219" sldId="291"/>
        </pc:sldMkLst>
      </pc:sldChg>
      <pc:sldChg chg="del">
        <pc:chgData name="Lucy Henderson" userId="S::lucy.henderson@connahsquayhs.org.uk::d26e09ea-48d9-4811-9bbc-554f14c08621" providerId="AD" clId="Web-{DA03A15F-1A73-8C97-94D9-5E92B73DC594}" dt="2024-07-08T15:02:05.053" v="26"/>
        <pc:sldMkLst>
          <pc:docMk/>
          <pc:sldMk cId="265684698" sldId="292"/>
        </pc:sldMkLst>
      </pc:sldChg>
      <pc:sldChg chg="del">
        <pc:chgData name="Lucy Henderson" userId="S::lucy.henderson@connahsquayhs.org.uk::d26e09ea-48d9-4811-9bbc-554f14c08621" providerId="AD" clId="Web-{DA03A15F-1A73-8C97-94D9-5E92B73DC594}" dt="2024-07-08T15:01:47.818" v="24"/>
        <pc:sldMkLst>
          <pc:docMk/>
          <pc:sldMk cId="3338803244" sldId="293"/>
        </pc:sldMkLst>
      </pc:sldChg>
      <pc:sldChg chg="del">
        <pc:chgData name="Lucy Henderson" userId="S::lucy.henderson@connahsquayhs.org.uk::d26e09ea-48d9-4811-9bbc-554f14c08621" providerId="AD" clId="Web-{DA03A15F-1A73-8C97-94D9-5E92B73DC594}" dt="2024-07-08T15:04:29.588" v="42"/>
        <pc:sldMkLst>
          <pc:docMk/>
          <pc:sldMk cId="3934099597" sldId="294"/>
        </pc:sldMkLst>
      </pc:sldChg>
      <pc:sldChg chg="modSp">
        <pc:chgData name="Lucy Henderson" userId="S::lucy.henderson@connahsquayhs.org.uk::d26e09ea-48d9-4811-9bbc-554f14c08621" providerId="AD" clId="Web-{DA03A15F-1A73-8C97-94D9-5E92B73DC594}" dt="2024-07-08T14:59:16.205" v="9" actId="20577"/>
        <pc:sldMkLst>
          <pc:docMk/>
          <pc:sldMk cId="3121847597" sldId="304"/>
        </pc:sldMkLst>
        <pc:spChg chg="mod">
          <ac:chgData name="Lucy Henderson" userId="S::lucy.henderson@connahsquayhs.org.uk::d26e09ea-48d9-4811-9bbc-554f14c08621" providerId="AD" clId="Web-{DA03A15F-1A73-8C97-94D9-5E92B73DC594}" dt="2024-07-08T14:58:43.220" v="1"/>
          <ac:spMkLst>
            <pc:docMk/>
            <pc:sldMk cId="3121847597" sldId="304"/>
            <ac:spMk id="2" creationId="{92C753A5-51E1-7A44-E9A0-95DE87F723AA}"/>
          </ac:spMkLst>
        </pc:spChg>
        <pc:spChg chg="mod">
          <ac:chgData name="Lucy Henderson" userId="S::lucy.henderson@connahsquayhs.org.uk::d26e09ea-48d9-4811-9bbc-554f14c08621" providerId="AD" clId="Web-{DA03A15F-1A73-8C97-94D9-5E92B73DC594}" dt="2024-07-08T14:58:56.845" v="4"/>
          <ac:spMkLst>
            <pc:docMk/>
            <pc:sldMk cId="3121847597" sldId="304"/>
            <ac:spMk id="6" creationId="{25C07CEA-84F6-8C26-6F95-D4919D0C9E00}"/>
          </ac:spMkLst>
        </pc:spChg>
        <pc:spChg chg="mod">
          <ac:chgData name="Lucy Henderson" userId="S::lucy.henderson@connahsquayhs.org.uk::d26e09ea-48d9-4811-9bbc-554f14c08621" providerId="AD" clId="Web-{DA03A15F-1A73-8C97-94D9-5E92B73DC594}" dt="2024-07-08T14:59:16.205" v="9" actId="20577"/>
          <ac:spMkLst>
            <pc:docMk/>
            <pc:sldMk cId="3121847597" sldId="304"/>
            <ac:spMk id="12" creationId="{7A3FE5E8-0704-754B-7FD5-88DFFB66CBAE}"/>
          </ac:spMkLst>
        </pc:spChg>
      </pc:sldChg>
      <pc:sldChg chg="modSp">
        <pc:chgData name="Lucy Henderson" userId="S::lucy.henderson@connahsquayhs.org.uk::d26e09ea-48d9-4811-9bbc-554f14c08621" providerId="AD" clId="Web-{DA03A15F-1A73-8C97-94D9-5E92B73DC594}" dt="2024-07-08T14:59:24.659" v="11" actId="20577"/>
        <pc:sldMkLst>
          <pc:docMk/>
          <pc:sldMk cId="1519593112" sldId="305"/>
        </pc:sldMkLst>
        <pc:spChg chg="mod">
          <ac:chgData name="Lucy Henderson" userId="S::lucy.henderson@connahsquayhs.org.uk::d26e09ea-48d9-4811-9bbc-554f14c08621" providerId="AD" clId="Web-{DA03A15F-1A73-8C97-94D9-5E92B73DC594}" dt="2024-07-08T14:58:46.923" v="2"/>
          <ac:spMkLst>
            <pc:docMk/>
            <pc:sldMk cId="1519593112" sldId="305"/>
            <ac:spMk id="2" creationId="{92C753A5-51E1-7A44-E9A0-95DE87F723AA}"/>
          </ac:spMkLst>
        </pc:spChg>
        <pc:spChg chg="mod">
          <ac:chgData name="Lucy Henderson" userId="S::lucy.henderson@connahsquayhs.org.uk::d26e09ea-48d9-4811-9bbc-554f14c08621" providerId="AD" clId="Web-{DA03A15F-1A73-8C97-94D9-5E92B73DC594}" dt="2024-07-08T14:58:53.142" v="3"/>
          <ac:spMkLst>
            <pc:docMk/>
            <pc:sldMk cId="1519593112" sldId="305"/>
            <ac:spMk id="6" creationId="{25C07CEA-84F6-8C26-6F95-D4919D0C9E00}"/>
          </ac:spMkLst>
        </pc:spChg>
        <pc:spChg chg="mod">
          <ac:chgData name="Lucy Henderson" userId="S::lucy.henderson@connahsquayhs.org.uk::d26e09ea-48d9-4811-9bbc-554f14c08621" providerId="AD" clId="Web-{DA03A15F-1A73-8C97-94D9-5E92B73DC594}" dt="2024-07-08T14:59:24.659" v="11" actId="20577"/>
          <ac:spMkLst>
            <pc:docMk/>
            <pc:sldMk cId="1519593112" sldId="305"/>
            <ac:spMk id="12" creationId="{7A3FE5E8-0704-754B-7FD5-88DFFB66CBAE}"/>
          </ac:spMkLst>
        </pc:spChg>
      </pc:sldChg>
      <pc:sldChg chg="del">
        <pc:chgData name="Lucy Henderson" userId="S::lucy.henderson@connahsquayhs.org.uk::d26e09ea-48d9-4811-9bbc-554f14c08621" providerId="AD" clId="Web-{DA03A15F-1A73-8C97-94D9-5E92B73DC594}" dt="2024-07-08T15:01:43.912" v="23"/>
        <pc:sldMkLst>
          <pc:docMk/>
          <pc:sldMk cId="3947576601" sldId="306"/>
        </pc:sldMkLst>
      </pc:sldChg>
      <pc:sldChg chg="del">
        <pc:chgData name="Lucy Henderson" userId="S::lucy.henderson@connahsquayhs.org.uk::d26e09ea-48d9-4811-9bbc-554f14c08621" providerId="AD" clId="Web-{DA03A15F-1A73-8C97-94D9-5E92B73DC594}" dt="2024-07-08T15:06:09.622" v="53"/>
        <pc:sldMkLst>
          <pc:docMk/>
          <pc:sldMk cId="3210557577" sldId="313"/>
        </pc:sldMkLst>
      </pc:sldChg>
      <pc:sldChg chg="del">
        <pc:chgData name="Lucy Henderson" userId="S::lucy.henderson@connahsquayhs.org.uk::d26e09ea-48d9-4811-9bbc-554f14c08621" providerId="AD" clId="Web-{DA03A15F-1A73-8C97-94D9-5E92B73DC594}" dt="2024-07-08T15:06:20.857" v="55"/>
        <pc:sldMkLst>
          <pc:docMk/>
          <pc:sldMk cId="4082387972" sldId="314"/>
        </pc:sldMkLst>
      </pc:sldChg>
      <pc:sldChg chg="add ord replId">
        <pc:chgData name="Lucy Henderson" userId="S::lucy.henderson@connahsquayhs.org.uk::d26e09ea-48d9-4811-9bbc-554f14c08621" providerId="AD" clId="Web-{DA03A15F-1A73-8C97-94D9-5E92B73DC594}" dt="2024-07-08T15:00:21.660" v="20"/>
        <pc:sldMkLst>
          <pc:docMk/>
          <pc:sldMk cId="377542222" sldId="315"/>
        </pc:sldMkLst>
      </pc:sldChg>
      <pc:sldChg chg="add ord replId">
        <pc:chgData name="Lucy Henderson" userId="S::lucy.henderson@connahsquayhs.org.uk::d26e09ea-48d9-4811-9bbc-554f14c08621" providerId="AD" clId="Web-{DA03A15F-1A73-8C97-94D9-5E92B73DC594}" dt="2024-07-08T15:02:00.303" v="25"/>
        <pc:sldMkLst>
          <pc:docMk/>
          <pc:sldMk cId="3023391473" sldId="316"/>
        </pc:sldMkLst>
      </pc:sldChg>
      <pc:sldChg chg="add ord replId">
        <pc:chgData name="Lucy Henderson" userId="S::lucy.henderson@connahsquayhs.org.uk::d26e09ea-48d9-4811-9bbc-554f14c08621" providerId="AD" clId="Web-{DA03A15F-1A73-8C97-94D9-5E92B73DC594}" dt="2024-07-08T15:04:26.651" v="41"/>
        <pc:sldMkLst>
          <pc:docMk/>
          <pc:sldMk cId="3474765110" sldId="317"/>
        </pc:sldMkLst>
      </pc:sldChg>
      <pc:sldChg chg="add ord replId">
        <pc:chgData name="Lucy Henderson" userId="S::lucy.henderson@connahsquayhs.org.uk::d26e09ea-48d9-4811-9bbc-554f14c08621" providerId="AD" clId="Web-{DA03A15F-1A73-8C97-94D9-5E92B73DC594}" dt="2024-07-08T15:04:55.714" v="43"/>
        <pc:sldMkLst>
          <pc:docMk/>
          <pc:sldMk cId="1912401955" sldId="318"/>
        </pc:sldMkLst>
      </pc:sldChg>
      <pc:sldChg chg="add ord replId">
        <pc:chgData name="Lucy Henderson" userId="S::lucy.henderson@connahsquayhs.org.uk::d26e09ea-48d9-4811-9bbc-554f14c08621" providerId="AD" clId="Web-{DA03A15F-1A73-8C97-94D9-5E92B73DC594}" dt="2024-07-08T15:06:07.184" v="52"/>
        <pc:sldMkLst>
          <pc:docMk/>
          <pc:sldMk cId="3108948722" sldId="319"/>
        </pc:sldMkLst>
      </pc:sldChg>
      <pc:sldChg chg="add ord replId">
        <pc:chgData name="Lucy Henderson" userId="S::lucy.henderson@connahsquayhs.org.uk::d26e09ea-48d9-4811-9bbc-554f14c08621" providerId="AD" clId="Web-{DA03A15F-1A73-8C97-94D9-5E92B73DC594}" dt="2024-07-08T15:06:18.403" v="54"/>
        <pc:sldMkLst>
          <pc:docMk/>
          <pc:sldMk cId="74905522" sldId="320"/>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err="1">
                <a:solidFill>
                  <a:schemeClr val="bg1"/>
                </a:solidFill>
                <a:latin typeface="MASSILIA VF" pitchFamily="2" charset="77"/>
              </a:rPr>
              <a:t>CfW</a:t>
            </a:r>
            <a:r>
              <a:rPr lang="en-US" sz="5400" b="1">
                <a:solidFill>
                  <a:schemeClr val="bg1"/>
                </a:solidFill>
                <a:latin typeface="MASSILIA VF" pitchFamily="2" charset="77"/>
              </a:rPr>
              <a:t> </a:t>
            </a:r>
            <a:r>
              <a:rPr lang="en-US" sz="5400" b="1" err="1">
                <a:solidFill>
                  <a:schemeClr val="bg1"/>
                </a:solidFill>
                <a:latin typeface="MASSILIA VF" pitchFamily="2" charset="77"/>
              </a:rPr>
              <a:t>SoL</a:t>
            </a:r>
            <a:r>
              <a:rPr lang="en-US" sz="5400" b="1">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a:latin typeface="MASSILIA VF" pitchFamily="2" charset="77"/>
              </a:rPr>
              <a:t>Start by selecting a template to use by navigating to ‘</a:t>
            </a:r>
            <a:r>
              <a:rPr lang="en-GB" sz="1500" b="1">
                <a:solidFill>
                  <a:srgbClr val="006758"/>
                </a:solidFill>
                <a:latin typeface="MASSILIA VF" pitchFamily="2" charset="77"/>
              </a:rPr>
              <a:t>Insert</a:t>
            </a:r>
            <a:r>
              <a:rPr lang="en-GB" sz="1500">
                <a:latin typeface="MASSILIA VF" pitchFamily="2" charset="77"/>
              </a:rPr>
              <a:t>’ in the top menu and find the drop down menu for ‘</a:t>
            </a:r>
            <a:r>
              <a:rPr lang="en-GB" sz="1500" b="1">
                <a:solidFill>
                  <a:srgbClr val="006758"/>
                </a:solidFill>
                <a:latin typeface="MASSILIA VF" pitchFamily="2" charset="77"/>
              </a:rPr>
              <a:t>New Slide</a:t>
            </a:r>
            <a:r>
              <a:rPr lang="en-GB" sz="1500">
                <a:latin typeface="MASSILIA VF" pitchFamily="2" charset="77"/>
              </a:rPr>
              <a:t>’. You can select your design from the available templates.</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Please ensure you are using the appropriate font ‘</a:t>
            </a:r>
            <a:r>
              <a:rPr lang="en-GB" sz="1500" b="1" err="1">
                <a:solidFill>
                  <a:srgbClr val="006758"/>
                </a:solidFill>
                <a:latin typeface="MASSILIA VF" pitchFamily="2" charset="77"/>
              </a:rPr>
              <a:t>Massilia</a:t>
            </a:r>
            <a:r>
              <a:rPr lang="en-GB" sz="1500" b="1">
                <a:solidFill>
                  <a:srgbClr val="006758"/>
                </a:solidFill>
                <a:latin typeface="MASSILIA VF" pitchFamily="2" charset="77"/>
              </a:rPr>
              <a:t> VF</a:t>
            </a:r>
            <a:r>
              <a:rPr lang="en-GB" sz="1500">
                <a:latin typeface="MASSILIA VF" pitchFamily="2" charset="77"/>
              </a:rPr>
              <a:t>’ in either regular or bold. If your text does not fit try reducing the text size.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a:solidFill>
                  <a:srgbClr val="ED5A3E"/>
                </a:solidFill>
                <a:latin typeface="MASSILIA VF" pitchFamily="2" charset="77"/>
              </a:rPr>
              <a:t>Red (#ed5a3e)</a:t>
            </a:r>
            <a:r>
              <a:rPr lang="en-GB" sz="1500">
                <a:latin typeface="MASSILIA VF" pitchFamily="2" charset="77"/>
              </a:rPr>
              <a:t>, </a:t>
            </a:r>
            <a:r>
              <a:rPr lang="en-GB" sz="1500">
                <a:solidFill>
                  <a:srgbClr val="FFDA68"/>
                </a:solidFill>
                <a:latin typeface="MASSILIA VF" pitchFamily="2" charset="77"/>
              </a:rPr>
              <a:t>Yellow (#ffda68)</a:t>
            </a:r>
            <a:r>
              <a:rPr lang="en-GB" sz="1500">
                <a:latin typeface="MASSILIA VF" pitchFamily="2" charset="77"/>
              </a:rPr>
              <a:t>, </a:t>
            </a:r>
            <a:r>
              <a:rPr lang="en-GB" sz="1500">
                <a:solidFill>
                  <a:srgbClr val="FB9F53"/>
                </a:solidFill>
                <a:latin typeface="MASSILIA VF" pitchFamily="2" charset="77"/>
              </a:rPr>
              <a:t>Orange (#fb9f53)</a:t>
            </a:r>
            <a:r>
              <a:rPr lang="en-GB" sz="1500">
                <a:latin typeface="MASSILIA VF" pitchFamily="2" charset="77"/>
              </a:rPr>
              <a:t>, </a:t>
            </a:r>
            <a:r>
              <a:rPr lang="en-GB" sz="1500">
                <a:solidFill>
                  <a:srgbClr val="3A93A9"/>
                </a:solidFill>
                <a:latin typeface="MASSILIA VF" pitchFamily="2" charset="77"/>
              </a:rPr>
              <a:t>Blue (#3a93a9)</a:t>
            </a:r>
            <a:r>
              <a:rPr lang="en-GB" sz="1500">
                <a:latin typeface="MASSILIA VF" pitchFamily="2" charset="77"/>
              </a:rPr>
              <a:t>, </a:t>
            </a:r>
            <a:r>
              <a:rPr lang="en-GB" sz="1500">
                <a:solidFill>
                  <a:srgbClr val="6EAF82"/>
                </a:solidFill>
                <a:latin typeface="MASSILIA VF" pitchFamily="2" charset="77"/>
              </a:rPr>
              <a:t>Light Green (#6eaf82) </a:t>
            </a:r>
            <a:r>
              <a:rPr lang="en-GB" sz="1500">
                <a:latin typeface="MASSILIA VF" pitchFamily="2" charset="77"/>
              </a:rPr>
              <a:t>and </a:t>
            </a:r>
            <a:r>
              <a:rPr lang="en-GB" sz="1500">
                <a:solidFill>
                  <a:srgbClr val="006758"/>
                </a:solidFill>
                <a:latin typeface="MASSILIA VF" pitchFamily="2" charset="77"/>
              </a:rPr>
              <a:t>Dark Green (#006758)</a:t>
            </a:r>
            <a:r>
              <a:rPr lang="en-GB" sz="1500">
                <a:latin typeface="MASSILIA VF" pitchFamily="2" charset="77"/>
              </a:rPr>
              <a:t>.</a:t>
            </a:r>
            <a:br>
              <a:rPr lang="en-GB" sz="1500">
                <a:latin typeface="MASSILIA VF" pitchFamily="2" charset="77"/>
              </a:rPr>
            </a:br>
            <a:br>
              <a:rPr lang="en-GB" sz="1500">
                <a:latin typeface="MASSILIA VF" pitchFamily="2" charset="77"/>
              </a:rPr>
            </a:br>
            <a:r>
              <a:rPr lang="en-GB" sz="1500">
                <a:latin typeface="MASSILIA VF" pitchFamily="2" charset="77"/>
              </a:rPr>
              <a:t>To change the colour of the table headings, first select the ‘Example box heading’ for each text frame and navigate to the ‘</a:t>
            </a:r>
            <a:r>
              <a:rPr lang="en-GB" sz="1500" b="1">
                <a:solidFill>
                  <a:srgbClr val="006758"/>
                </a:solidFill>
                <a:latin typeface="MASSILIA VF" pitchFamily="2" charset="77"/>
              </a:rPr>
              <a:t>Shape Format</a:t>
            </a:r>
            <a:r>
              <a:rPr lang="en-GB" sz="1500">
                <a:latin typeface="MASSILIA VF" pitchFamily="2" charset="77"/>
              </a:rPr>
              <a:t>’ tab in the menu here you should see options to change the ‘</a:t>
            </a:r>
            <a:r>
              <a:rPr lang="en-GB" sz="1500" b="1">
                <a:solidFill>
                  <a:srgbClr val="006758"/>
                </a:solidFill>
                <a:latin typeface="MASSILIA VF" pitchFamily="2" charset="77"/>
              </a:rPr>
              <a:t>Shape Fill</a:t>
            </a:r>
            <a:r>
              <a:rPr lang="en-GB" sz="1500">
                <a:latin typeface="MASSILIA VF" pitchFamily="2" charset="77"/>
              </a:rPr>
              <a:t>’, please ensure that you choose a CQHS colour.  </a:t>
            </a:r>
            <a:br>
              <a:rPr lang="en-GB" sz="1500">
                <a:latin typeface="MASSILIA VF" pitchFamily="2" charset="77"/>
              </a:rPr>
            </a:br>
            <a:br>
              <a:rPr lang="en-GB" sz="1500">
                <a:latin typeface="MASSILIA VF" pitchFamily="2" charset="77"/>
              </a:rPr>
            </a:br>
            <a:r>
              <a:rPr lang="en-GB" sz="1500">
                <a:latin typeface="MASSILIA VF" pitchFamily="2" charset="77"/>
              </a:rPr>
              <a:t>To change the background colour to one of the CQHS colours by navigating to the ‘</a:t>
            </a:r>
            <a:r>
              <a:rPr lang="en-GB" sz="1500" b="1">
                <a:solidFill>
                  <a:srgbClr val="006758"/>
                </a:solidFill>
                <a:latin typeface="MASSILIA VF" pitchFamily="2" charset="77"/>
              </a:rPr>
              <a:t>Design</a:t>
            </a:r>
            <a:r>
              <a:rPr lang="en-GB" sz="1500">
                <a:latin typeface="MASSILIA VF" pitchFamily="2" charset="77"/>
              </a:rPr>
              <a:t>’ tab and opening the ‘</a:t>
            </a:r>
            <a:r>
              <a:rPr lang="en-GB" sz="1500" b="1">
                <a:solidFill>
                  <a:srgbClr val="006758"/>
                </a:solidFill>
                <a:latin typeface="MASSILIA VF" pitchFamily="2" charset="77"/>
              </a:rPr>
              <a:t>Format Pane</a:t>
            </a:r>
            <a:r>
              <a:rPr lang="en-GB" sz="150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0.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0.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0.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latin typeface="MASSILIA VF"/>
              </a:rPr>
              <a:t>9</a:t>
            </a:r>
            <a:endParaRPr lang="en-GB" dirty="0"/>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dirty="0">
                <a:latin typeface="MASSILIA VF"/>
              </a:rPr>
              <a:t>Blood Brothers </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a:xfrm>
            <a:off x="270458" y="2736259"/>
            <a:ext cx="5190471" cy="584775"/>
          </a:xfrm>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270458" y="3668004"/>
            <a:ext cx="8826041" cy="2645170"/>
          </a:xfrm>
        </p:spPr>
        <p:txBody>
          <a:bodyPr/>
          <a:lstStyle/>
          <a:p>
            <a:r>
              <a:rPr lang="en-US"/>
              <a:t>Curriculum for Wales Scheme of Learning:</a:t>
            </a:r>
            <a:br>
              <a:rPr lang="en-US"/>
            </a:br>
            <a:r>
              <a:rPr lang="en-US"/>
              <a:t>Expressive Arts</a:t>
            </a:r>
          </a:p>
        </p:txBody>
      </p:sp>
      <p:pic>
        <p:nvPicPr>
          <p:cNvPr id="9" name="Picture 8">
            <a:extLst>
              <a:ext uri="{FF2B5EF4-FFF2-40B4-BE49-F238E27FC236}">
                <a16:creationId xmlns:a16="http://schemas.microsoft.com/office/drawing/2014/main" id="{DBD8342B-0A34-3F9A-37B0-5E20E8E3F5D9}"/>
              </a:ext>
            </a:extLst>
          </p:cNvPr>
          <p:cNvPicPr>
            <a:picLocks noChangeAspect="1"/>
          </p:cNvPicPr>
          <p:nvPr/>
        </p:nvPicPr>
        <p:blipFill>
          <a:blip r:embed="rId2"/>
          <a:srcRect/>
          <a:stretch/>
        </p:blipFill>
        <p:spPr>
          <a:xfrm>
            <a:off x="6303943" y="344248"/>
            <a:ext cx="2142247" cy="2142247"/>
          </a:xfrm>
          <a:prstGeom prst="rect">
            <a:avLst/>
          </a:prstGeom>
        </p:spPr>
      </p:pic>
      <p:pic>
        <p:nvPicPr>
          <p:cNvPr id="10" name="Picture 9" descr="A white line drawing of a paint palette and a brush&#10;&#10;Description automatically generated">
            <a:extLst>
              <a:ext uri="{FF2B5EF4-FFF2-40B4-BE49-F238E27FC236}">
                <a16:creationId xmlns:a16="http://schemas.microsoft.com/office/drawing/2014/main" id="{B9606BDA-618B-F166-AAA1-BC232D3FFEA4}"/>
              </a:ext>
            </a:extLst>
          </p:cNvPr>
          <p:cNvPicPr>
            <a:picLocks noChangeAspect="1"/>
          </p:cNvPicPr>
          <p:nvPr/>
        </p:nvPicPr>
        <p:blipFill>
          <a:blip r:embed="rId3"/>
          <a:stretch>
            <a:fillRect/>
          </a:stretch>
        </p:blipFill>
        <p:spPr>
          <a:xfrm>
            <a:off x="8311243" y="292183"/>
            <a:ext cx="1978382" cy="1978382"/>
          </a:xfrm>
          <a:prstGeom prst="rect">
            <a:avLst/>
          </a:prstGeom>
        </p:spPr>
      </p:pic>
      <p:pic>
        <p:nvPicPr>
          <p:cNvPr id="11" name="Picture 10" descr="A white line drawing of music notes&#10;&#10;Description automatically generated">
            <a:extLst>
              <a:ext uri="{FF2B5EF4-FFF2-40B4-BE49-F238E27FC236}">
                <a16:creationId xmlns:a16="http://schemas.microsoft.com/office/drawing/2014/main" id="{E33FF83E-77CF-AB1D-50FA-1CCC33235309}"/>
              </a:ext>
            </a:extLst>
          </p:cNvPr>
          <p:cNvPicPr>
            <a:picLocks noChangeAspect="1"/>
          </p:cNvPicPr>
          <p:nvPr/>
        </p:nvPicPr>
        <p:blipFill>
          <a:blip r:embed="rId4"/>
          <a:stretch>
            <a:fillRect/>
          </a:stretch>
        </p:blipFill>
        <p:spPr>
          <a:xfrm>
            <a:off x="7658100" y="1893008"/>
            <a:ext cx="1951358" cy="1951358"/>
          </a:xfrm>
          <a:prstGeom prst="rect">
            <a:avLst/>
          </a:prstGeom>
        </p:spPr>
      </p:pic>
    </p:spTree>
    <p:extLst>
      <p:ext uri="{BB962C8B-B14F-4D97-AF65-F5344CB8AC3E}">
        <p14:creationId xmlns:p14="http://schemas.microsoft.com/office/powerpoint/2010/main" val="31194782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latin typeface="MASSILIA VF"/>
              </a:rPr>
              <a:t>9</a:t>
            </a:r>
            <a:endParaRPr lang="en-GB" dirty="0"/>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dirty="0">
                <a:latin typeface="MASSILIA VF"/>
              </a:rPr>
              <a:t>Stage Combat </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a:xfrm>
            <a:off x="270458" y="2736259"/>
            <a:ext cx="5190471" cy="584775"/>
          </a:xfrm>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270458" y="3668004"/>
            <a:ext cx="8826041" cy="2645170"/>
          </a:xfrm>
        </p:spPr>
        <p:txBody>
          <a:bodyPr/>
          <a:lstStyle/>
          <a:p>
            <a:r>
              <a:rPr lang="en-US"/>
              <a:t>Curriculum for Wales Scheme of Learning:</a:t>
            </a:r>
            <a:br>
              <a:rPr lang="en-US"/>
            </a:br>
            <a:r>
              <a:rPr lang="en-US"/>
              <a:t>Expressive Arts</a:t>
            </a:r>
          </a:p>
        </p:txBody>
      </p:sp>
      <p:pic>
        <p:nvPicPr>
          <p:cNvPr id="9" name="Picture 8">
            <a:extLst>
              <a:ext uri="{FF2B5EF4-FFF2-40B4-BE49-F238E27FC236}">
                <a16:creationId xmlns:a16="http://schemas.microsoft.com/office/drawing/2014/main" id="{DBD8342B-0A34-3F9A-37B0-5E20E8E3F5D9}"/>
              </a:ext>
            </a:extLst>
          </p:cNvPr>
          <p:cNvPicPr>
            <a:picLocks noChangeAspect="1"/>
          </p:cNvPicPr>
          <p:nvPr/>
        </p:nvPicPr>
        <p:blipFill>
          <a:blip r:embed="rId2"/>
          <a:srcRect/>
          <a:stretch/>
        </p:blipFill>
        <p:spPr>
          <a:xfrm>
            <a:off x="6303943" y="344248"/>
            <a:ext cx="2142247" cy="2142247"/>
          </a:xfrm>
          <a:prstGeom prst="rect">
            <a:avLst/>
          </a:prstGeom>
        </p:spPr>
      </p:pic>
      <p:pic>
        <p:nvPicPr>
          <p:cNvPr id="10" name="Picture 9" descr="A white line drawing of a paint palette and a brush&#10;&#10;Description automatically generated">
            <a:extLst>
              <a:ext uri="{FF2B5EF4-FFF2-40B4-BE49-F238E27FC236}">
                <a16:creationId xmlns:a16="http://schemas.microsoft.com/office/drawing/2014/main" id="{B9606BDA-618B-F166-AAA1-BC232D3FFEA4}"/>
              </a:ext>
            </a:extLst>
          </p:cNvPr>
          <p:cNvPicPr>
            <a:picLocks noChangeAspect="1"/>
          </p:cNvPicPr>
          <p:nvPr/>
        </p:nvPicPr>
        <p:blipFill>
          <a:blip r:embed="rId3"/>
          <a:stretch>
            <a:fillRect/>
          </a:stretch>
        </p:blipFill>
        <p:spPr>
          <a:xfrm>
            <a:off x="8311243" y="292183"/>
            <a:ext cx="1978382" cy="1978382"/>
          </a:xfrm>
          <a:prstGeom prst="rect">
            <a:avLst/>
          </a:prstGeom>
        </p:spPr>
      </p:pic>
      <p:pic>
        <p:nvPicPr>
          <p:cNvPr id="11" name="Picture 10" descr="A white line drawing of music notes&#10;&#10;Description automatically generated">
            <a:extLst>
              <a:ext uri="{FF2B5EF4-FFF2-40B4-BE49-F238E27FC236}">
                <a16:creationId xmlns:a16="http://schemas.microsoft.com/office/drawing/2014/main" id="{E33FF83E-77CF-AB1D-50FA-1CCC33235309}"/>
              </a:ext>
            </a:extLst>
          </p:cNvPr>
          <p:cNvPicPr>
            <a:picLocks noChangeAspect="1"/>
          </p:cNvPicPr>
          <p:nvPr/>
        </p:nvPicPr>
        <p:blipFill>
          <a:blip r:embed="rId4"/>
          <a:stretch>
            <a:fillRect/>
          </a:stretch>
        </p:blipFill>
        <p:spPr>
          <a:xfrm>
            <a:off x="7658100" y="1893008"/>
            <a:ext cx="1951358" cy="1951358"/>
          </a:xfrm>
          <a:prstGeom prst="rect">
            <a:avLst/>
          </a:prstGeom>
        </p:spPr>
      </p:pic>
    </p:spTree>
    <p:extLst>
      <p:ext uri="{BB962C8B-B14F-4D97-AF65-F5344CB8AC3E}">
        <p14:creationId xmlns:p14="http://schemas.microsoft.com/office/powerpoint/2010/main" val="3724633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lIns="180000" tIns="180000" rIns="180000" bIns="180000" anchor="t">
            <a:normAutofit/>
          </a:bodyPr>
          <a:lstStyle/>
          <a:p>
            <a:r>
              <a:rPr lang="en-US" sz="2000">
                <a:solidFill>
                  <a:srgbClr val="000000"/>
                </a:solidFill>
                <a:latin typeface="Calibri"/>
                <a:cs typeface="Calibri"/>
              </a:rPr>
              <a:t>Vision for the Expressive Arts Department:</a:t>
            </a:r>
          </a:p>
          <a:p>
            <a:r>
              <a:rPr lang="en-US" sz="2000">
                <a:solidFill>
                  <a:srgbClr val="000000"/>
                </a:solidFill>
                <a:latin typeface="Calibri"/>
                <a:cs typeface="Calibri"/>
              </a:rPr>
              <a:t>We envisage our AOLE to be a place where all learners can freely express themselves and explore new ideas. Our goal is to be a creative space that welcomes all to be bold and to try new things. We believe in fairness and equality, through using art to express one’s emotions.</a:t>
            </a:r>
          </a:p>
          <a:p>
            <a:r>
              <a:rPr lang="en-US" sz="2000">
                <a:solidFill>
                  <a:srgbClr val="000000"/>
                </a:solidFill>
                <a:latin typeface="Calibri"/>
                <a:cs typeface="Calibri"/>
              </a:rPr>
              <a:t>Looking ahead, we want the department to be a fun and welcoming place where we work collaboratively and connect with different perspectives.</a:t>
            </a:r>
          </a:p>
          <a:p>
            <a:r>
              <a:rPr lang="en-US" sz="2000">
                <a:solidFill>
                  <a:srgbClr val="000000"/>
                </a:solidFill>
                <a:latin typeface="Calibri"/>
                <a:cs typeface="Calibri"/>
              </a:rPr>
              <a:t>Through mastering our craft, welcoming everyone, and exploring innovative ways of working, we're moving towards a future where expressive arts play a significant role in creating a vibrant and connected community.</a:t>
            </a:r>
          </a:p>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23766056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a:bodyPr>
          <a:lstStyle/>
          <a:p>
            <a:r>
              <a:rPr lang="en-US" sz="1400" baseline="0" dirty="0">
                <a:solidFill>
                  <a:srgbClr val="006758"/>
                </a:solidFill>
                <a:latin typeface="Calibri"/>
              </a:rPr>
              <a:t>In this unit, learners will have the opportunity to be introduced to </a:t>
            </a:r>
            <a:r>
              <a:rPr lang="en-US" dirty="0">
                <a:latin typeface="Calibri"/>
              </a:rPr>
              <a:t>key technique of stage combat. This</a:t>
            </a:r>
            <a:r>
              <a:rPr lang="en-US" sz="1400" baseline="0" dirty="0">
                <a:solidFill>
                  <a:srgbClr val="006758"/>
                </a:solidFill>
                <a:latin typeface="Calibri"/>
              </a:rPr>
              <a:t> exploration allows them to create their own work and </a:t>
            </a:r>
            <a:r>
              <a:rPr lang="en-US" dirty="0">
                <a:latin typeface="Calibri"/>
              </a:rPr>
              <a:t>learn new skills to make their performance look more naturalistic with the fight scenes they create</a:t>
            </a:r>
            <a:r>
              <a:rPr lang="en-US" sz="1400" baseline="0" dirty="0">
                <a:solidFill>
                  <a:srgbClr val="006758"/>
                </a:solidFill>
                <a:latin typeface="Calibri"/>
              </a:rPr>
              <a:t>.  </a:t>
            </a:r>
            <a:r>
              <a:rPr lang="en-US" dirty="0">
                <a:latin typeface="Calibri"/>
              </a:rPr>
              <a:t>Stage combat</a:t>
            </a:r>
            <a:r>
              <a:rPr lang="en-US" sz="1400" baseline="0" dirty="0">
                <a:solidFill>
                  <a:srgbClr val="006758"/>
                </a:solidFill>
                <a:latin typeface="Calibri"/>
              </a:rPr>
              <a:t> allows learners in year </a:t>
            </a:r>
            <a:r>
              <a:rPr lang="en-US" dirty="0">
                <a:latin typeface="Calibri"/>
              </a:rPr>
              <a:t>9</a:t>
            </a:r>
            <a:r>
              <a:rPr lang="en-US" sz="1400" baseline="0" dirty="0">
                <a:solidFill>
                  <a:srgbClr val="006758"/>
                </a:solidFill>
                <a:latin typeface="Calibri"/>
              </a:rPr>
              <a:t> to explore </a:t>
            </a:r>
            <a:r>
              <a:rPr lang="en-US" dirty="0">
                <a:latin typeface="Calibri"/>
              </a:rPr>
              <a:t>this new</a:t>
            </a:r>
            <a:r>
              <a:rPr lang="en-US" sz="1400" baseline="0" dirty="0">
                <a:solidFill>
                  <a:srgbClr val="006758"/>
                </a:solidFill>
                <a:latin typeface="Calibri"/>
              </a:rPr>
              <a:t> discipline as both a performer and audience member</a:t>
            </a:r>
            <a:r>
              <a:rPr lang="en-US" dirty="0">
                <a:latin typeface="Calibri"/>
              </a:rPr>
              <a:t> and to be able to </a:t>
            </a:r>
            <a:r>
              <a:rPr lang="en-US" dirty="0" err="1">
                <a:latin typeface="Calibri"/>
              </a:rPr>
              <a:t>analyse</a:t>
            </a:r>
            <a:r>
              <a:rPr lang="en-US" dirty="0">
                <a:latin typeface="Calibri"/>
              </a:rPr>
              <a:t> what good stage combat looks like from both perspectives. This</a:t>
            </a:r>
            <a:r>
              <a:rPr lang="en-US" sz="1400" baseline="0" dirty="0">
                <a:solidFill>
                  <a:srgbClr val="006758"/>
                </a:solidFill>
                <a:latin typeface="Calibri"/>
              </a:rPr>
              <a:t> unit of work will encourage the learners to develop their imagination skills and become creative performers themselves. </a:t>
            </a:r>
            <a:r>
              <a:rPr lang="en-US" sz="1400" dirty="0">
                <a:latin typeface="Calibri"/>
                <a:ea typeface="Calibri"/>
                <a:cs typeface="Calibri"/>
              </a:rPr>
              <a:t>​</a:t>
            </a:r>
            <a:endParaRPr lang="en-GB" sz="1100" dirty="0">
              <a:latin typeface="Calibri"/>
              <a:ea typeface="Calibri"/>
              <a:cs typeface="Calibri"/>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r>
              <a:rPr lang="en-US" dirty="0">
                <a:latin typeface="MASSILIA VF"/>
              </a:rPr>
              <a:t>Exploring the Expressive Arts </a:t>
            </a:r>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xfrm>
            <a:off x="231443" y="4191322"/>
            <a:ext cx="10143421" cy="868562"/>
          </a:xfrm>
          <a:solidFill>
            <a:srgbClr val="ED5A3E"/>
          </a:solidFill>
        </p:spPr>
        <p:txBody>
          <a:bodyPr lIns="144000" tIns="45720" rIns="91440" bIns="45720" anchor="ctr" anchorCtr="0">
            <a:noAutofit/>
          </a:bodyPr>
          <a:lstStyle/>
          <a:p>
            <a:pPr algn="ctr"/>
            <a:r>
              <a:rPr lang="en-US" dirty="0">
                <a:latin typeface="Segoe UI"/>
                <a:cs typeface="Segoe UI"/>
              </a:rPr>
              <a:t>Creating combines skills and knowledge, drawing on the senses, inspiration and imagination.</a:t>
            </a:r>
            <a:endParaRPr lang="en-US"/>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r>
              <a:rPr lang="en-US" dirty="0">
                <a:latin typeface="MASSILIA VF"/>
              </a:rPr>
              <a:t>Responding and reflecting</a:t>
            </a:r>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r>
              <a:rPr lang="en-GB" sz="1400" baseline="0" dirty="0">
                <a:solidFill>
                  <a:srgbClr val="006758"/>
                </a:solidFill>
                <a:latin typeface="Calibri"/>
              </a:rPr>
              <a:t>In this units, we encourage learners to become reflective, curious and creative individuals both as artists and audience members.  We ask them to critically respond to a range of thematic texts or sources by contemporary and historical stimulus.  All of which is underpinned by the process of creating a practical outcome or performance.</a:t>
            </a:r>
            <a:r>
              <a:rPr lang="en-GB" dirty="0">
                <a:latin typeface="Calibri"/>
              </a:rPr>
              <a:t> The main focus in this unit is to watch successful use of stage combat and to try and incorporate this into their performance work. </a:t>
            </a:r>
            <a:endParaRPr lang="en-GB" dirty="0">
              <a:latin typeface="Calibri"/>
              <a:ea typeface="Calibri"/>
              <a:cs typeface="Calibri"/>
            </a:endParaRPr>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t>Statements of What Matters</a:t>
            </a:r>
          </a:p>
        </p:txBody>
      </p:sp>
      <p:sp>
        <p:nvSpPr>
          <p:cNvPr id="12" name="Text Placeholder 11">
            <a:extLst>
              <a:ext uri="{FF2B5EF4-FFF2-40B4-BE49-F238E27FC236}">
                <a16:creationId xmlns:a16="http://schemas.microsoft.com/office/drawing/2014/main" id="{7A3FE5E8-0704-754B-7FD5-88DFFB66CBAE}"/>
              </a:ext>
            </a:extLst>
          </p:cNvPr>
          <p:cNvSpPr>
            <a:spLocks noGrp="1"/>
          </p:cNvSpPr>
          <p:nvPr>
            <p:ph type="body" sz="quarter" idx="55"/>
          </p:nvPr>
        </p:nvSpPr>
        <p:spPr>
          <a:xfrm>
            <a:off x="368465" y="5232142"/>
            <a:ext cx="10116573" cy="2176699"/>
          </a:xfrm>
        </p:spPr>
        <p:txBody>
          <a:bodyPr lIns="180000" tIns="180000" rIns="180000" bIns="180000" anchor="t">
            <a:normAutofit/>
          </a:bodyPr>
          <a:lstStyle/>
          <a:p>
            <a:r>
              <a:rPr lang="en-GB" dirty="0">
                <a:latin typeface="Calibri"/>
                <a:ea typeface="Calibri"/>
                <a:cs typeface="Calibri"/>
              </a:rPr>
              <a:t>In this scheme of work, learners are given the opportunity to be innovative with the new skill of stage combat and to use this new skills to  create new and interesting work. Learners are encouraged to work collaboratively to plan, design and make performances that are fit for an audience as well as to analyse stage combat of professional actors to looks at how to create the work successfully themselves. Learners within this unit of work with be introduced to some integral skills within drama and asked to apply those skills to a performance in an interesting way.  This unit provides a safe space for the learners to create and transform ideas while working collaboratively. </a:t>
            </a:r>
            <a:endParaRPr lang="en-US" dirty="0"/>
          </a:p>
        </p:txBody>
      </p:sp>
    </p:spTree>
    <p:extLst>
      <p:ext uri="{BB962C8B-B14F-4D97-AF65-F5344CB8AC3E}">
        <p14:creationId xmlns:p14="http://schemas.microsoft.com/office/powerpoint/2010/main" val="31218475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fontScale="92500" lnSpcReduction="10000"/>
          </a:bodyPr>
          <a:lstStyle/>
          <a:p>
            <a:pPr rtl="0"/>
            <a:r>
              <a:rPr lang="en-GB" sz="1000" b="1" baseline="0" dirty="0">
                <a:solidFill>
                  <a:srgbClr val="006758"/>
                </a:solidFill>
                <a:latin typeface="MASSILIA VF"/>
                <a:ea typeface="Segoe UI"/>
                <a:cs typeface="Segoe UI"/>
              </a:rPr>
              <a:t>Enterprising and Creative (creating own work)</a:t>
            </a:r>
            <a:r>
              <a:rPr lang="en-GB" sz="1000" baseline="0" dirty="0">
                <a:solidFill>
                  <a:srgbClr val="006758"/>
                </a:solidFill>
                <a:latin typeface="MASSILIA VF"/>
                <a:ea typeface="Segoe UI"/>
                <a:cs typeface="Segoe UI"/>
              </a:rPr>
              <a:t>  </a:t>
            </a:r>
            <a:r>
              <a:rPr lang="en-US" sz="1000" dirty="0">
                <a:latin typeface="MASSILIA VF"/>
                <a:ea typeface="Segoe UI"/>
                <a:cs typeface="Segoe UI"/>
              </a:rPr>
              <a:t>​</a:t>
            </a:r>
          </a:p>
          <a:p>
            <a:r>
              <a:rPr lang="en-GB" sz="1000" baseline="0" dirty="0">
                <a:solidFill>
                  <a:srgbClr val="006758"/>
                </a:solidFill>
                <a:latin typeface="MASSILIA VF"/>
                <a:ea typeface="Segoe UI"/>
                <a:cs typeface="Segoe UI"/>
              </a:rPr>
              <a:t>In this unit of work learners </a:t>
            </a:r>
            <a:r>
              <a:rPr lang="en-GB" sz="1000" dirty="0">
                <a:latin typeface="MASSILIA VF"/>
                <a:ea typeface="Segoe UI"/>
                <a:cs typeface="Segoe UI"/>
              </a:rPr>
              <a:t>will be introduced to the new skill of stage combat and will need to use this new skill to incorporate into performance work. </a:t>
            </a:r>
            <a:r>
              <a:rPr lang="en-GB" sz="1000" baseline="0" dirty="0">
                <a:solidFill>
                  <a:srgbClr val="006758"/>
                </a:solidFill>
                <a:latin typeface="MASSILIA VF"/>
                <a:ea typeface="Segoe UI"/>
                <a:cs typeface="Segoe UI"/>
              </a:rPr>
              <a:t> </a:t>
            </a:r>
            <a:r>
              <a:rPr lang="en-GB" sz="1000" dirty="0">
                <a:latin typeface="MASSILIA VF"/>
                <a:ea typeface="Segoe UI"/>
                <a:cs typeface="Segoe UI"/>
              </a:rPr>
              <a:t>​</a:t>
            </a:r>
          </a:p>
          <a:p>
            <a:pPr rtl="0"/>
            <a:r>
              <a:rPr lang="en-GB" sz="1000" b="1" baseline="0" dirty="0">
                <a:solidFill>
                  <a:srgbClr val="006758"/>
                </a:solidFill>
                <a:latin typeface="MASSILIA VF"/>
                <a:ea typeface="Segoe UI"/>
                <a:cs typeface="Segoe UI"/>
              </a:rPr>
              <a:t>Ambitious Capable (building skills)</a:t>
            </a:r>
            <a:r>
              <a:rPr lang="en-GB" sz="1000" baseline="0" dirty="0">
                <a:solidFill>
                  <a:srgbClr val="006758"/>
                </a:solidFill>
                <a:latin typeface="MASSILIA VF"/>
                <a:ea typeface="Segoe UI"/>
                <a:cs typeface="Segoe UI"/>
              </a:rPr>
              <a:t>  </a:t>
            </a:r>
            <a:r>
              <a:rPr lang="en-GB" sz="1000" dirty="0">
                <a:latin typeface="MASSILIA VF"/>
                <a:ea typeface="Segoe UI"/>
                <a:cs typeface="Segoe UI"/>
              </a:rPr>
              <a:t>​</a:t>
            </a:r>
          </a:p>
          <a:p>
            <a:r>
              <a:rPr lang="en-GB" sz="1000" baseline="0" dirty="0">
                <a:solidFill>
                  <a:srgbClr val="006758"/>
                </a:solidFill>
                <a:latin typeface="MASSILIA VF"/>
                <a:ea typeface="Segoe UI"/>
                <a:cs typeface="Segoe UI"/>
              </a:rPr>
              <a:t>In this unit, learners are focusing</a:t>
            </a:r>
            <a:r>
              <a:rPr lang="en-GB" sz="1000" dirty="0">
                <a:latin typeface="MASSILIA VF"/>
                <a:ea typeface="Segoe UI"/>
                <a:cs typeface="Segoe UI"/>
              </a:rPr>
              <a:t> on physical theatre and using their bodies in different way. Rehearsal and practice is a key focus as it is not a skill that you will be able to use without working on them. </a:t>
            </a:r>
          </a:p>
          <a:p>
            <a:r>
              <a:rPr lang="en-GB" sz="1000" b="1" dirty="0">
                <a:latin typeface="MASSILIA VF"/>
                <a:ea typeface="Segoe UI"/>
                <a:cs typeface="Segoe UI"/>
              </a:rPr>
              <a:t>Healthy</a:t>
            </a:r>
            <a:r>
              <a:rPr lang="en-GB" sz="1000" b="1" baseline="0" dirty="0">
                <a:solidFill>
                  <a:srgbClr val="006758"/>
                </a:solidFill>
                <a:latin typeface="MASSILIA VF"/>
                <a:ea typeface="Segoe UI"/>
                <a:cs typeface="Segoe UI"/>
              </a:rPr>
              <a:t>, confident (performance in Drama and Music)</a:t>
            </a:r>
            <a:r>
              <a:rPr lang="en-GB" sz="1000" baseline="0" dirty="0">
                <a:solidFill>
                  <a:srgbClr val="006758"/>
                </a:solidFill>
                <a:latin typeface="MASSILIA VF"/>
                <a:ea typeface="Segoe UI"/>
                <a:cs typeface="Segoe UI"/>
              </a:rPr>
              <a:t>  </a:t>
            </a:r>
            <a:r>
              <a:rPr lang="en-GB" sz="1000" dirty="0">
                <a:latin typeface="MASSILIA VF"/>
                <a:ea typeface="Segoe UI"/>
                <a:cs typeface="Segoe UI"/>
              </a:rPr>
              <a:t>​</a:t>
            </a:r>
            <a:endParaRPr lang="en-GB"/>
          </a:p>
          <a:p>
            <a:pPr rtl="0"/>
            <a:r>
              <a:rPr lang="en-GB" sz="1000" baseline="0" dirty="0">
                <a:solidFill>
                  <a:srgbClr val="006758"/>
                </a:solidFill>
                <a:latin typeface="MASSILIA VF"/>
                <a:ea typeface="Segoe UI"/>
                <a:cs typeface="Segoe UI"/>
              </a:rPr>
              <a:t>Confidence is key in this unit of work and learners will be introduced to performance in front of an audience.  </a:t>
            </a:r>
            <a:r>
              <a:rPr lang="en-GB" sz="1000" dirty="0">
                <a:latin typeface="MASSILIA VF"/>
                <a:ea typeface="Segoe UI"/>
                <a:cs typeface="Segoe UI"/>
              </a:rPr>
              <a:t>​</a:t>
            </a:r>
          </a:p>
          <a:p>
            <a:pPr rtl="0"/>
            <a:r>
              <a:rPr lang="en-GB" sz="1000" b="1" baseline="0" dirty="0">
                <a:solidFill>
                  <a:srgbClr val="006758"/>
                </a:solidFill>
                <a:latin typeface="MASSILIA VF"/>
                <a:ea typeface="Segoe UI"/>
                <a:cs typeface="Segoe UI"/>
              </a:rPr>
              <a:t>Ethical, informed (about the past)</a:t>
            </a:r>
            <a:r>
              <a:rPr lang="en-GB" sz="1000" baseline="0" dirty="0">
                <a:solidFill>
                  <a:srgbClr val="006758"/>
                </a:solidFill>
                <a:latin typeface="MASSILIA VF"/>
                <a:ea typeface="Segoe UI"/>
                <a:cs typeface="Segoe UI"/>
              </a:rPr>
              <a:t>  </a:t>
            </a:r>
            <a:r>
              <a:rPr lang="en-GB" sz="1000" dirty="0">
                <a:latin typeface="MASSILIA VF"/>
                <a:ea typeface="Segoe UI"/>
                <a:cs typeface="Segoe UI"/>
              </a:rPr>
              <a:t>​</a:t>
            </a:r>
          </a:p>
          <a:p>
            <a:r>
              <a:rPr lang="en-GB" sz="1000" dirty="0">
                <a:latin typeface="MASSILIA VF"/>
                <a:ea typeface="Segoe UI"/>
                <a:cs typeface="Segoe UI"/>
              </a:rPr>
              <a:t>In </a:t>
            </a:r>
            <a:r>
              <a:rPr lang="en-GB" sz="1000" baseline="0" dirty="0">
                <a:solidFill>
                  <a:srgbClr val="006758"/>
                </a:solidFill>
                <a:latin typeface="MASSILIA VF"/>
                <a:ea typeface="Segoe UI"/>
                <a:cs typeface="Segoe UI"/>
              </a:rPr>
              <a:t>this </a:t>
            </a:r>
            <a:r>
              <a:rPr lang="en-GB" sz="1000" dirty="0">
                <a:latin typeface="MASSILIA VF"/>
                <a:ea typeface="Segoe UI"/>
                <a:cs typeface="Segoe UI"/>
              </a:rPr>
              <a:t>unit of work, there is a focus on armed stage combat in which we use Shakespeare's Romeo and Juliet as a focus. </a:t>
            </a:r>
            <a:endParaRPr lang="en-GB" sz="1000">
              <a:cs typeface="Segoe UI"/>
            </a:endParaRPr>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fontScale="92500"/>
          </a:bodyPr>
          <a:lstStyle/>
          <a:p>
            <a:r>
              <a:rPr lang="en-US" sz="900" b="1" u="sng">
                <a:latin typeface="Calibri"/>
                <a:ea typeface="Calibri"/>
                <a:cs typeface="Calibri"/>
              </a:rPr>
              <a:t>Literacy </a:t>
            </a:r>
            <a:r>
              <a:rPr lang="en-US" sz="900" dirty="0">
                <a:latin typeface="Calibri"/>
                <a:ea typeface="Calibri"/>
                <a:cs typeface="Calibri"/>
              </a:rPr>
              <a:t> </a:t>
            </a:r>
            <a:endParaRPr lang="en-US" sz="900" dirty="0">
              <a:solidFill>
                <a:srgbClr val="000000"/>
              </a:solidFill>
              <a:latin typeface="Calibri"/>
              <a:ea typeface="Calibri"/>
              <a:cs typeface="Calibri"/>
            </a:endParaRPr>
          </a:p>
          <a:p>
            <a:r>
              <a:rPr lang="en-US" sz="900" b="1">
                <a:latin typeface="Calibri"/>
                <a:ea typeface="Calibri"/>
                <a:cs typeface="Calibri"/>
              </a:rPr>
              <a:t>Listening 2.4</a:t>
            </a:r>
            <a:r>
              <a:rPr lang="en-US" sz="900" dirty="0">
                <a:latin typeface="Calibri"/>
                <a:ea typeface="Calibri"/>
                <a:cs typeface="Calibri"/>
              </a:rPr>
              <a:t> </a:t>
            </a:r>
            <a:endParaRPr lang="en-US" sz="900" dirty="0">
              <a:solidFill>
                <a:srgbClr val="000000"/>
              </a:solidFill>
              <a:latin typeface="Calibri"/>
              <a:ea typeface="Calibri"/>
              <a:cs typeface="Calibri"/>
            </a:endParaRPr>
          </a:p>
          <a:p>
            <a:r>
              <a:rPr lang="en-US" sz="900" dirty="0">
                <a:latin typeface="Calibri"/>
                <a:ea typeface="Calibri"/>
                <a:cs typeface="Calibri"/>
              </a:rPr>
              <a:t>I can listen to and respond to others with questions and comments which focus on reasons, implications and next steps. </a:t>
            </a:r>
            <a:endParaRPr lang="en-US" sz="900" dirty="0">
              <a:solidFill>
                <a:srgbClr val="000000"/>
              </a:solidFill>
              <a:latin typeface="Calibri"/>
              <a:ea typeface="Calibri"/>
              <a:cs typeface="Calibri"/>
            </a:endParaRPr>
          </a:p>
          <a:p>
            <a:r>
              <a:rPr lang="en-US" sz="900" dirty="0">
                <a:latin typeface="Calibri"/>
                <a:ea typeface="Calibri"/>
                <a:cs typeface="Calibri"/>
              </a:rPr>
              <a:t>I can listen in order to show agreement and disagreement in collaborative discussion and situations. </a:t>
            </a:r>
            <a:endParaRPr lang="en-US" sz="900" dirty="0">
              <a:solidFill>
                <a:srgbClr val="000000"/>
              </a:solidFill>
              <a:latin typeface="Calibri"/>
              <a:ea typeface="Calibri"/>
              <a:cs typeface="Calibri"/>
            </a:endParaRPr>
          </a:p>
          <a:p>
            <a:r>
              <a:rPr lang="en-US" sz="900" b="1" dirty="0">
                <a:latin typeface="Calibri"/>
                <a:ea typeface="Calibri"/>
                <a:cs typeface="Calibri"/>
              </a:rPr>
              <a:t>Speaking 4.3</a:t>
            </a:r>
            <a:r>
              <a:rPr lang="en-US" sz="900" dirty="0">
                <a:latin typeface="Calibri"/>
                <a:ea typeface="Calibri"/>
                <a:cs typeface="Calibri"/>
              </a:rPr>
              <a:t> </a:t>
            </a:r>
            <a:endParaRPr lang="en-US" sz="900" dirty="0">
              <a:solidFill>
                <a:srgbClr val="000000"/>
              </a:solidFill>
              <a:latin typeface="Calibri"/>
              <a:ea typeface="Calibri"/>
              <a:cs typeface="Calibri"/>
            </a:endParaRPr>
          </a:p>
          <a:p>
            <a:r>
              <a:rPr lang="en-US" sz="900" dirty="0">
                <a:latin typeface="Calibri"/>
                <a:ea typeface="Calibri"/>
                <a:cs typeface="Calibri"/>
              </a:rPr>
              <a:t>I can contribute to group discussion in different roles, taking responsibility for completing the task well.  </a:t>
            </a:r>
            <a:endParaRPr lang="en-US" sz="900" dirty="0">
              <a:solidFill>
                <a:srgbClr val="000000"/>
              </a:solidFill>
              <a:latin typeface="Calibri"/>
              <a:ea typeface="Calibri"/>
              <a:cs typeface="Calibri"/>
            </a:endParaRPr>
          </a:p>
          <a:p>
            <a:r>
              <a:rPr lang="en-US" sz="900" dirty="0">
                <a:latin typeface="Calibri"/>
                <a:ea typeface="Calibri"/>
                <a:cs typeface="Calibri"/>
              </a:rPr>
              <a:t>Oracy will be developed throughout this scheme of work with learners presenting work as well as giving feedback and feedforward further developing their oracy skills.  </a:t>
            </a:r>
            <a:endParaRPr lang="en-US" sz="900" dirty="0">
              <a:solidFill>
                <a:srgbClr val="000000"/>
              </a:solidFill>
              <a:latin typeface="Calibri"/>
              <a:ea typeface="Calibri"/>
              <a:cs typeface="Calibri"/>
            </a:endParaRPr>
          </a:p>
          <a:p>
            <a:r>
              <a:rPr lang="en-US" sz="900" dirty="0">
                <a:latin typeface="Calibri"/>
                <a:ea typeface="Calibri"/>
                <a:cs typeface="Calibri"/>
              </a:rPr>
              <a:t>Key words vocabulary to develop each week with learners understanding new drama specific vocabulary.  </a:t>
            </a:r>
            <a:endParaRPr lang="en-US" sz="900" dirty="0">
              <a:solidFill>
                <a:srgbClr val="000000"/>
              </a:solidFill>
              <a:latin typeface="Calibri"/>
              <a:ea typeface="Calibri"/>
              <a:cs typeface="Calibri"/>
            </a:endParaRPr>
          </a:p>
          <a:p>
            <a:r>
              <a:rPr lang="en-US" sz="900" dirty="0">
                <a:latin typeface="Calibri"/>
                <a:ea typeface="Calibri"/>
                <a:cs typeface="Calibri"/>
              </a:rPr>
              <a:t>Reading and scanning text as well as interpreting characters and making them unique from a text. </a:t>
            </a:r>
            <a:endParaRPr lang="en-US"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fontScale="92500" lnSpcReduction="20000"/>
          </a:bodyPr>
          <a:lstStyle/>
          <a:p>
            <a:pPr rtl="0"/>
            <a:r>
              <a:rPr lang="en-GB" sz="600" u="sng" baseline="0" dirty="0">
                <a:solidFill>
                  <a:srgbClr val="006758"/>
                </a:solidFill>
                <a:latin typeface="Calibri"/>
                <a:ea typeface="Segoe UI"/>
                <a:cs typeface="Segoe UI"/>
              </a:rPr>
              <a:t>..</a:t>
            </a:r>
            <a:r>
              <a:rPr lang="en-GB" sz="1000" b="1" u="sng" baseline="0" dirty="0">
                <a:solidFill>
                  <a:srgbClr val="006758"/>
                </a:solidFill>
                <a:latin typeface="Calibri"/>
                <a:ea typeface="Segoe UI"/>
                <a:cs typeface="Segoe UI"/>
              </a:rPr>
              <a:t>Creativity and innovation</a:t>
            </a:r>
            <a:r>
              <a:rPr lang="en-US" sz="1000" dirty="0">
                <a:latin typeface="Calibri"/>
                <a:ea typeface="Segoe UI"/>
                <a:cs typeface="Segoe UI"/>
              </a:rPr>
              <a:t>​</a:t>
            </a:r>
          </a:p>
          <a:p>
            <a:r>
              <a:rPr lang="en-GB" sz="1000" baseline="0" dirty="0">
                <a:solidFill>
                  <a:srgbClr val="006758"/>
                </a:solidFill>
                <a:latin typeface="Calibri"/>
                <a:ea typeface="Segoe UI"/>
                <a:cs typeface="Segoe UI"/>
              </a:rPr>
              <a:t>Learners use their creative skills and imagination, discover possibilities and refine ideas to produce their own unique artistic work.</a:t>
            </a:r>
            <a:r>
              <a:rPr lang="en-GB" sz="1000" dirty="0">
                <a:latin typeface="Calibri"/>
                <a:ea typeface="Segoe UI"/>
                <a:cs typeface="Segoe UI"/>
              </a:rPr>
              <a:t>​ Creativity is key in this scheme as you need to look at new way of creating stage combat on stage to engage an audience. </a:t>
            </a:r>
          </a:p>
          <a:p>
            <a:pPr rtl="0"/>
            <a:r>
              <a:rPr lang="en-GB" sz="1000" b="1" u="sng" baseline="0" dirty="0">
                <a:solidFill>
                  <a:srgbClr val="006758"/>
                </a:solidFill>
                <a:latin typeface="Calibri"/>
                <a:ea typeface="Segoe UI"/>
                <a:cs typeface="Segoe UI"/>
              </a:rPr>
              <a:t>Critical thinking and problem-solving</a:t>
            </a:r>
            <a:r>
              <a:rPr lang="en-GB" sz="1000" dirty="0">
                <a:latin typeface="Calibri"/>
                <a:ea typeface="Segoe UI"/>
                <a:cs typeface="Segoe UI"/>
              </a:rPr>
              <a:t>​</a:t>
            </a:r>
          </a:p>
          <a:p>
            <a:r>
              <a:rPr lang="en-GB" sz="1000" baseline="0" dirty="0">
                <a:solidFill>
                  <a:srgbClr val="006758"/>
                </a:solidFill>
                <a:latin typeface="Calibri"/>
                <a:ea typeface="Segoe UI"/>
                <a:cs typeface="Segoe UI"/>
              </a:rPr>
              <a:t>The evaluation involved in the creative process enables learners to develop reflective, questioning and problem-solving skills, as well as to challenge perceptions and identify solutions. </a:t>
            </a:r>
            <a:r>
              <a:rPr lang="en-GB" sz="1000" dirty="0">
                <a:latin typeface="Calibri"/>
                <a:ea typeface="Segoe UI"/>
                <a:cs typeface="Segoe UI"/>
              </a:rPr>
              <a:t>​This is particularly important in this scheme of learning, and they need to think more about their audience than ever before. </a:t>
            </a:r>
          </a:p>
          <a:p>
            <a:pPr rtl="0"/>
            <a:r>
              <a:rPr lang="en-GB" sz="1000" b="1" u="sng" baseline="0" dirty="0">
                <a:solidFill>
                  <a:srgbClr val="006758"/>
                </a:solidFill>
                <a:latin typeface="Calibri"/>
                <a:ea typeface="Segoe UI"/>
                <a:cs typeface="Segoe UI"/>
              </a:rPr>
              <a:t>Personal effectiveness</a:t>
            </a:r>
            <a:r>
              <a:rPr lang="en-GB" sz="1000" dirty="0">
                <a:latin typeface="Calibri"/>
                <a:ea typeface="Segoe UI"/>
                <a:cs typeface="Segoe UI"/>
              </a:rPr>
              <a:t>​</a:t>
            </a:r>
          </a:p>
          <a:p>
            <a:pPr rtl="0"/>
            <a:r>
              <a:rPr lang="en-GB" sz="1100" baseline="0" dirty="0">
                <a:solidFill>
                  <a:srgbClr val="006758"/>
                </a:solidFill>
                <a:latin typeface="Calibri"/>
                <a:ea typeface="Segoe UI"/>
                <a:cs typeface="Segoe UI"/>
              </a:rPr>
              <a:t>Learners develop self-confidence, self-esteem, independence, communication skills and social and cultural awareness.</a:t>
            </a:r>
            <a:r>
              <a:rPr lang="en-GB" sz="1100" dirty="0">
                <a:latin typeface="Calibri"/>
                <a:ea typeface="Segoe UI"/>
                <a:cs typeface="Segoe UI"/>
              </a:rPr>
              <a:t>​</a:t>
            </a:r>
          </a:p>
          <a:p>
            <a:pPr rtl="0"/>
            <a:r>
              <a:rPr lang="en-GB" sz="1000" b="1" u="sng" baseline="0" dirty="0">
                <a:solidFill>
                  <a:srgbClr val="006758"/>
                </a:solidFill>
                <a:latin typeface="Calibri"/>
                <a:ea typeface="Segoe UI"/>
                <a:cs typeface="Segoe UI"/>
              </a:rPr>
              <a:t>Planning and organising</a:t>
            </a:r>
            <a:r>
              <a:rPr lang="en-GB" sz="1000" dirty="0">
                <a:latin typeface="Calibri"/>
                <a:ea typeface="Segoe UI"/>
                <a:cs typeface="Segoe UI"/>
              </a:rPr>
              <a:t>​</a:t>
            </a:r>
          </a:p>
          <a:p>
            <a:r>
              <a:rPr lang="en-GB" sz="1100" dirty="0">
                <a:latin typeface="Calibri"/>
                <a:cs typeface="Segoe UI"/>
              </a:rPr>
              <a:t>Planning and choreographing is key in this scheme of learning as the learners need to know that the stage combat will only look successful on stage if it is clearly planned. </a:t>
            </a:r>
            <a:endParaRPr lang="en-GB" sz="1100" dirty="0">
              <a:latin typeface="Calibri"/>
              <a:ea typeface="Calibri"/>
              <a:cs typeface="Segoe UI"/>
            </a:endParaRP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r>
              <a:rPr lang="en-US" sz="1100" dirty="0">
                <a:latin typeface="Calibri"/>
                <a:ea typeface="Segoe UI"/>
                <a:cs typeface="Segoe UI"/>
              </a:rPr>
              <a:t>Stage combat embeds</a:t>
            </a:r>
            <a:r>
              <a:rPr lang="en-US" sz="1100" baseline="0" dirty="0">
                <a:solidFill>
                  <a:srgbClr val="006758"/>
                </a:solidFill>
                <a:latin typeface="Calibri"/>
                <a:ea typeface="Segoe UI"/>
                <a:cs typeface="Segoe UI"/>
              </a:rPr>
              <a:t> many of the pedagogical principles within the scheme of work. The main ones that are focused on in this scheme are: </a:t>
            </a:r>
            <a:r>
              <a:rPr lang="en-US" sz="1100" dirty="0">
                <a:latin typeface="Calibri"/>
                <a:ea typeface="Segoe UI"/>
                <a:cs typeface="Segoe UI"/>
              </a:rPr>
              <a:t>​</a:t>
            </a:r>
          </a:p>
          <a:p>
            <a:pPr rtl="0"/>
            <a:r>
              <a:rPr lang="en-US" sz="1100" baseline="0" dirty="0">
                <a:solidFill>
                  <a:srgbClr val="006758"/>
                </a:solidFill>
                <a:latin typeface="Arial"/>
                <a:ea typeface="Segoe UI"/>
                <a:cs typeface="Segoe UI"/>
              </a:rPr>
              <a:t>•</a:t>
            </a:r>
            <a:r>
              <a:rPr lang="en-US" sz="1100" baseline="0" dirty="0">
                <a:solidFill>
                  <a:srgbClr val="006758"/>
                </a:solidFill>
                <a:latin typeface="Calibri"/>
                <a:ea typeface="Segoe UI"/>
                <a:cs typeface="Segoe UI"/>
              </a:rPr>
              <a:t>Maintains a consistent focus on the overall purposes of the curriculum.  </a:t>
            </a:r>
            <a:r>
              <a:rPr lang="en-US" sz="1100" dirty="0">
                <a:latin typeface="Calibri"/>
                <a:ea typeface="Segoe UI"/>
                <a:cs typeface="Segoe UI"/>
              </a:rPr>
              <a:t>​</a:t>
            </a:r>
          </a:p>
          <a:p>
            <a:pPr rtl="0"/>
            <a:r>
              <a:rPr lang="en-US" sz="1100" baseline="0" dirty="0">
                <a:solidFill>
                  <a:srgbClr val="006758"/>
                </a:solidFill>
                <a:latin typeface="Arial"/>
                <a:ea typeface="Segoe UI"/>
                <a:cs typeface="Segoe UI"/>
              </a:rPr>
              <a:t>•</a:t>
            </a:r>
            <a:r>
              <a:rPr lang="en-US" sz="1100" baseline="0" dirty="0">
                <a:solidFill>
                  <a:srgbClr val="006758"/>
                </a:solidFill>
                <a:latin typeface="Calibri"/>
                <a:ea typeface="Segoe UI"/>
                <a:cs typeface="Segoe UI"/>
              </a:rPr>
              <a:t>Challenges all learners by encouraging them to </a:t>
            </a:r>
            <a:r>
              <a:rPr lang="en-US" sz="1100" baseline="0" dirty="0" err="1">
                <a:solidFill>
                  <a:srgbClr val="006758"/>
                </a:solidFill>
                <a:latin typeface="Calibri"/>
                <a:ea typeface="Segoe UI"/>
                <a:cs typeface="Segoe UI"/>
              </a:rPr>
              <a:t>recognise</a:t>
            </a:r>
            <a:r>
              <a:rPr lang="en-US" sz="1100" baseline="0" dirty="0">
                <a:solidFill>
                  <a:srgbClr val="006758"/>
                </a:solidFill>
                <a:latin typeface="Calibri"/>
                <a:ea typeface="Segoe UI"/>
                <a:cs typeface="Segoe UI"/>
              </a:rPr>
              <a:t> the importance of sustained effort in meeting expectations that are high but achievable for them. </a:t>
            </a:r>
            <a:r>
              <a:rPr lang="en-US" sz="1100" dirty="0">
                <a:latin typeface="Calibri"/>
                <a:ea typeface="Segoe UI"/>
                <a:cs typeface="Segoe UI"/>
              </a:rPr>
              <a:t>​</a:t>
            </a:r>
          </a:p>
          <a:p>
            <a:pPr rtl="0"/>
            <a:r>
              <a:rPr lang="en-US" sz="1100" baseline="0" dirty="0">
                <a:solidFill>
                  <a:srgbClr val="006758"/>
                </a:solidFill>
                <a:latin typeface="Arial"/>
                <a:ea typeface="Segoe UI"/>
                <a:cs typeface="Segoe UI"/>
              </a:rPr>
              <a:t>•</a:t>
            </a:r>
            <a:r>
              <a:rPr lang="en-US" sz="1100" baseline="0" dirty="0">
                <a:solidFill>
                  <a:srgbClr val="006758"/>
                </a:solidFill>
                <a:latin typeface="Calibri"/>
                <a:ea typeface="Segoe UI"/>
                <a:cs typeface="Segoe UI"/>
              </a:rPr>
              <a:t>Means employing a blend of approaches including those that promote problem-solving, creative and critical thinking. </a:t>
            </a:r>
            <a:r>
              <a:rPr lang="en-US" sz="1100" dirty="0">
                <a:latin typeface="Calibri"/>
                <a:ea typeface="Segoe UI"/>
                <a:cs typeface="Segoe UI"/>
              </a:rPr>
              <a:t>​</a:t>
            </a:r>
          </a:p>
          <a:p>
            <a:pPr rtl="0"/>
            <a:r>
              <a:rPr lang="en-US" sz="1100" baseline="0" dirty="0">
                <a:solidFill>
                  <a:srgbClr val="006758"/>
                </a:solidFill>
                <a:latin typeface="Arial"/>
                <a:ea typeface="Segoe UI"/>
                <a:cs typeface="Segoe UI"/>
              </a:rPr>
              <a:t>•</a:t>
            </a:r>
            <a:r>
              <a:rPr lang="en-US" sz="1100" baseline="0" dirty="0">
                <a:solidFill>
                  <a:srgbClr val="006758"/>
                </a:solidFill>
                <a:latin typeface="Calibri"/>
                <a:ea typeface="Segoe UI"/>
                <a:cs typeface="Segoe UI"/>
              </a:rPr>
              <a:t>Creates authentic contexts for learning.</a:t>
            </a:r>
            <a:endParaRPr lang="en-US" sz="900"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t>Pedagogical Principles</a:t>
            </a:r>
          </a:p>
        </p:txBody>
      </p:sp>
    </p:spTree>
    <p:extLst>
      <p:ext uri="{BB962C8B-B14F-4D97-AF65-F5344CB8AC3E}">
        <p14:creationId xmlns:p14="http://schemas.microsoft.com/office/powerpoint/2010/main" val="30233914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sz="1100" dirty="0">
                <a:latin typeface="Calibri"/>
                <a:ea typeface="Calibri"/>
                <a:cs typeface="Calibri"/>
              </a:rPr>
              <a:t>Stage combat is an advanced  lesson into not only increasing the effectiveness of the learners but also to start taking ownership over their own learning.  It allows learners to become leaders, have more autonomy over their own work as well as increasing their use of imaginative responses to a stimulus. </a:t>
            </a:r>
            <a:endParaRPr lang="en-US" sz="1100" dirty="0">
              <a:solidFill>
                <a:srgbClr val="000000"/>
              </a:solidFill>
              <a:latin typeface="Calibri"/>
              <a:ea typeface="Calibri"/>
              <a:cs typeface="Calibri"/>
            </a:endParaRPr>
          </a:p>
          <a:p>
            <a:r>
              <a:rPr lang="en-US" sz="1100" dirty="0">
                <a:latin typeface="Calibri"/>
                <a:ea typeface="Calibri"/>
                <a:cs typeface="Calibri"/>
              </a:rPr>
              <a:t>Learners will gain greater confidence by being able to explore, experience, interpret, create and respond through this scheme of learning.</a:t>
            </a:r>
            <a:endParaRPr lang="en-US" sz="1100" dirty="0">
              <a:solidFill>
                <a:srgbClr val="000000"/>
              </a:solidFill>
              <a:latin typeface="Calibri"/>
              <a:ea typeface="Calibri"/>
              <a:cs typeface="Calibri"/>
            </a:endParaRPr>
          </a:p>
          <a:p>
            <a:endParaRPr lang="en-US" sz="1100" dirty="0">
              <a:latin typeface="Calibri"/>
              <a:ea typeface="Calibri"/>
              <a:cs typeface="Calibri"/>
            </a:endParaRPr>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t>Increasing effectiveness as a learner</a:t>
            </a:r>
            <a:endParaRPr lang="en-US" sz="105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dirty="0">
                <a:latin typeface="Segoe UI"/>
                <a:cs typeface="Segoe UI"/>
              </a:rPr>
              <a:t>Stage combat</a:t>
            </a:r>
            <a:r>
              <a:rPr lang="en-US" dirty="0">
                <a:latin typeface="Segoe UI"/>
                <a:ea typeface="Calibri"/>
                <a:cs typeface="Segoe UI"/>
              </a:rPr>
              <a:t> allows </a:t>
            </a:r>
            <a:r>
              <a:rPr lang="en-US" sz="1100" dirty="0">
                <a:latin typeface="Calibri"/>
                <a:ea typeface="Calibri"/>
                <a:cs typeface="Calibri"/>
              </a:rPr>
              <a:t> learners to explore Performing Arts through learning this advanced acting skill. They will be evaluating professional work to increase their depth of study in this skills and in turn then evaluate their work and the work of others and being a critical audience member for their peers. </a:t>
            </a:r>
            <a:endParaRPr lang="en-US" sz="1100" dirty="0">
              <a:solidFill>
                <a:srgbClr val="000000"/>
              </a:solidFill>
              <a:latin typeface="Calibri"/>
              <a:ea typeface="Calibri"/>
              <a:cs typeface="Calibri"/>
            </a:endParaRPr>
          </a:p>
          <a:p>
            <a:r>
              <a:rPr lang="en-US" sz="1100" dirty="0">
                <a:latin typeface="Calibri"/>
                <a:ea typeface="Calibri"/>
                <a:cs typeface="Calibri"/>
              </a:rPr>
              <a:t>Learners will learn and refine different types of knowledge and skills including the techniques, required to create and interpret in drama. </a:t>
            </a:r>
            <a:endParaRPr lang="en-US"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t>Increasing breadth and depth of knowledge</a:t>
            </a:r>
            <a:endParaRPr lang="en-US" sz="105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1100" dirty="0">
                <a:latin typeface="Calibri"/>
                <a:ea typeface="Calibri"/>
                <a:cs typeface="Calibri"/>
              </a:rPr>
              <a:t>Progression in this scheme of learning is demonstrated through the development of the stage combat itself s as well as the development of the learners' capabilities to explore, respond and reflect within the disciplines of stage combat. </a:t>
            </a:r>
            <a:endParaRPr lang="en-US" sz="1100">
              <a:solidFill>
                <a:srgbClr val="000000"/>
              </a:solidFill>
              <a:latin typeface="Calibri"/>
              <a:ea typeface="Calibri"/>
              <a:cs typeface="Calibri"/>
            </a:endParaRPr>
          </a:p>
          <a:p>
            <a:endParaRPr lang="en-US" sz="1100" dirty="0">
              <a:latin typeface="Calibri"/>
              <a:ea typeface="Calibri"/>
              <a:cs typeface="Calibri"/>
            </a:endParaRP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t>Deepening understanding of the ideas and disciplines within Areas</a:t>
            </a:r>
            <a:endParaRPr lang="en-US" sz="105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sz="1100" dirty="0">
                <a:latin typeface="Calibri Light"/>
                <a:ea typeface="Calibri Light"/>
                <a:cs typeface="Calibri Light"/>
              </a:rPr>
              <a:t>In stage combat, learners level of control, accuracy and fluency will show more sophistication and their confidence and ability will have progressed as they enter the end stage of KS3. Learning at this stage will be </a:t>
            </a:r>
            <a:r>
              <a:rPr lang="en-US" sz="1100" dirty="0" err="1">
                <a:latin typeface="Calibri Light"/>
                <a:ea typeface="Calibri Light"/>
                <a:cs typeface="Calibri Light"/>
              </a:rPr>
              <a:t>characterised</a:t>
            </a:r>
            <a:r>
              <a:rPr lang="en-US" sz="1100" dirty="0">
                <a:latin typeface="Calibri Light"/>
                <a:ea typeface="Calibri Light"/>
                <a:cs typeface="Calibri Light"/>
              </a:rPr>
              <a:t> by using sophisticated language that will be modelled by the teacher as well as using professional work to inform the type of stage combat they use. </a:t>
            </a:r>
            <a:endParaRPr lang="en-US" sz="1100" dirty="0">
              <a:solidFill>
                <a:srgbClr val="000000"/>
              </a:solidFill>
              <a:latin typeface="Calibri Light"/>
              <a:ea typeface="Calibri Light"/>
              <a:cs typeface="Calibri Light"/>
            </a:endParaRPr>
          </a:p>
          <a:p>
            <a:r>
              <a:rPr lang="en-US" sz="1100" dirty="0">
                <a:latin typeface="Calibri Light"/>
                <a:ea typeface="Calibri Light"/>
                <a:cs typeface="Calibri Light"/>
              </a:rPr>
              <a:t>When evaluating their work in this unit, learners are required to have more autonomy over their analysis of work as well as the work of others. </a:t>
            </a:r>
            <a:endParaRPr lang="en-US"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1100" dirty="0">
                <a:latin typeface="Calibri"/>
                <a:ea typeface="Calibri"/>
                <a:cs typeface="Calibri"/>
              </a:rPr>
              <a:t>Stage combat is a transferrable scheme linked to dance as they will be using choreographic devices to create work. As well as making links to this, there will be links across all areas of Expressive Arts.</a:t>
            </a:r>
            <a:endParaRPr lang="en-US"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lIns="180000" tIns="180000" rIns="180000" bIns="180000" anchor="t">
            <a:normAutofit/>
          </a:bodyPr>
          <a:lstStyle/>
          <a:p>
            <a:r>
              <a:rPr lang="en-US" sz="1100" baseline="0" dirty="0">
                <a:solidFill>
                  <a:srgbClr val="006758"/>
                </a:solidFill>
                <a:latin typeface="Calibri"/>
              </a:rPr>
              <a:t>The main issues at KS3 is the ability to recall because the learner on having drama once every two weeks. To address these issues, we revisit skills as often as we can and focus on performance confidence, ability and quality</a:t>
            </a:r>
            <a:r>
              <a:rPr lang="en-US" sz="1100" dirty="0">
                <a:latin typeface="Calibri"/>
              </a:rPr>
              <a:t>.</a:t>
            </a:r>
            <a:endParaRPr lang="en-US" sz="1100" dirty="0">
              <a:latin typeface="Calibri"/>
              <a:ea typeface="Calibri"/>
              <a:cs typeface="Calibri"/>
            </a:endParaRPr>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Tree>
    <p:extLst>
      <p:ext uri="{BB962C8B-B14F-4D97-AF65-F5344CB8AC3E}">
        <p14:creationId xmlns:p14="http://schemas.microsoft.com/office/powerpoint/2010/main" val="19124019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dirty="0">
                <a:latin typeface="Arial"/>
                <a:cs typeface="Arial"/>
              </a:rPr>
              <a:t>•</a:t>
            </a:r>
            <a:r>
              <a:rPr lang="en-US" dirty="0">
                <a:latin typeface="Calibri"/>
                <a:cs typeface="Calibri"/>
              </a:rPr>
              <a:t>I can explore and experiment with and then select appropriate creative techniques, practices, materials, processes, resources, tools and technologies.</a:t>
            </a:r>
            <a:endParaRPr lang="en-US" dirty="0">
              <a:solidFill>
                <a:srgbClr val="000000"/>
              </a:solidFill>
              <a:latin typeface="Calibri"/>
              <a:cs typeface="Calibri"/>
            </a:endParaRPr>
          </a:p>
          <a:p>
            <a:r>
              <a:rPr lang="en-US" dirty="0">
                <a:latin typeface="Arial"/>
                <a:cs typeface="Arial"/>
              </a:rPr>
              <a:t>•</a:t>
            </a:r>
            <a:r>
              <a:rPr lang="en-US" dirty="0">
                <a:latin typeface="Calibri"/>
                <a:cs typeface="Calibri"/>
              </a:rPr>
              <a:t>I can explore how and why creative work is made by asking questions and developing my own answers.</a:t>
            </a:r>
            <a:endParaRPr lang="en-US" dirty="0">
              <a:solidFill>
                <a:srgbClr val="000000"/>
              </a:solidFill>
              <a:latin typeface="Calibri"/>
              <a:cs typeface="Calibri"/>
            </a:endParaRPr>
          </a:p>
          <a:p>
            <a:r>
              <a:rPr lang="en-US" dirty="0">
                <a:latin typeface="Arial"/>
                <a:cs typeface="Arial"/>
              </a:rPr>
              <a:t>•</a:t>
            </a:r>
            <a:r>
              <a:rPr lang="en-US" dirty="0">
                <a:latin typeface="Calibri"/>
                <a:cs typeface="Calibri"/>
              </a:rPr>
              <a:t>I can explore and describe how artists and creative work communicate mood, feelings and ideas.</a:t>
            </a:r>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endParaRPr lang="en-US" sz="90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171450" indent="-171450">
              <a:buFont typeface="Arial" panose="020B0604020202020204" pitchFamily="34" charset="0"/>
              <a:buChar char="•"/>
            </a:pPr>
            <a:endParaRPr lang="en-US" sz="900"/>
          </a:p>
          <a:p>
            <a:pPr marL="171450" indent="-171450">
              <a:buFont typeface="Arial" panose="020B0604020202020204" pitchFamily="34" charset="0"/>
              <a:buChar char="•"/>
            </a:pPr>
            <a:endParaRPr lang="en-US" sz="90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lIns="91440" tIns="45720" rIns="91440" bIns="45720" anchor="t">
            <a:normAutofit fontScale="70000" lnSpcReduction="20000"/>
          </a:bodyPr>
          <a:lstStyle/>
          <a:p>
            <a:r>
              <a:rPr lang="en-US" dirty="0">
                <a:latin typeface="MASSILIA VF"/>
              </a:rPr>
              <a:t>Progression Steps to inform teaching</a:t>
            </a:r>
          </a:p>
          <a:p>
            <a:pPr algn="ctr"/>
            <a:r>
              <a:rPr lang="en-GB" sz="1000">
                <a:solidFill>
                  <a:srgbClr val="000000"/>
                </a:solidFill>
                <a:latin typeface="Calibri"/>
                <a:cs typeface="Calibri"/>
              </a:rPr>
              <a:t>Exploring the expressive arts is essential to developing artistic skills and knowledge and it enables learners to become curious and creative individuals.</a:t>
            </a:r>
            <a:endParaRPr lang="en-US" sz="1000" b="0">
              <a:solidFill>
                <a:srgbClr val="000000"/>
              </a:solidFill>
              <a:latin typeface="Calibri"/>
              <a:cs typeface="Calibri"/>
            </a:endParaRPr>
          </a:p>
          <a:p>
            <a:endParaRPr lang="en-US" dirty="0"/>
          </a:p>
        </p:txBody>
      </p:sp>
      <p:graphicFrame>
        <p:nvGraphicFramePr>
          <p:cNvPr id="10" name="Table 9">
            <a:extLst>
              <a:ext uri="{FF2B5EF4-FFF2-40B4-BE49-F238E27FC236}">
                <a16:creationId xmlns:a16="http://schemas.microsoft.com/office/drawing/2014/main" id="{893F8505-3193-6F2D-064B-DBD6A53F6DEC}"/>
              </a:ext>
            </a:extLst>
          </p:cNvPr>
          <p:cNvGraphicFramePr>
            <a:graphicFrameLocks noGrp="1"/>
          </p:cNvGraphicFramePr>
          <p:nvPr/>
        </p:nvGraphicFramePr>
        <p:xfrm>
          <a:off x="3778227" y="1760599"/>
          <a:ext cx="3162300" cy="4846320"/>
        </p:xfrm>
        <a:graphic>
          <a:graphicData uri="http://schemas.openxmlformats.org/drawingml/2006/table">
            <a:tbl>
              <a:tblPr bandRow="1">
                <a:tableStyleId>{5C22544A-7EE6-4342-B048-85BDC9FD1C3A}</a:tableStyleId>
              </a:tblPr>
              <a:tblGrid>
                <a:gridCol w="3162300">
                  <a:extLst>
                    <a:ext uri="{9D8B030D-6E8A-4147-A177-3AD203B41FA5}">
                      <a16:colId xmlns:a16="http://schemas.microsoft.com/office/drawing/2014/main" val="3727670152"/>
                    </a:ext>
                  </a:extLst>
                </a:gridCol>
              </a:tblGrid>
              <a:tr h="1519342">
                <a:tc>
                  <a:txBody>
                    <a:bodyPr/>
                    <a:lstStyle/>
                    <a:p>
                      <a:pPr marL="342900" lvl="0" indent="-342900" algn="l" rtl="0" fontAlgn="base">
                        <a:buFont typeface="Arial" panose="020B0604020202020204" pitchFamily="34" charset="0"/>
                        <a:buChar char="•"/>
                      </a:pPr>
                      <a:r>
                        <a:rPr lang="en-GB" sz="1400" b="0" i="0">
                          <a:solidFill>
                            <a:srgbClr val="006758"/>
                          </a:solidFill>
                          <a:effectLst/>
                          <a:highlight>
                            <a:srgbClr val="FFFFFF"/>
                          </a:highlight>
                          <a:latin typeface="Calibri" panose="020F0502020204030204" pitchFamily="34" charset="0"/>
                        </a:rPr>
                        <a:t>I can explore and experiment independently and demonstrate technical control with a range of creative materials, processes, resources, tools and technologies showing innovation and resilience.</a:t>
                      </a:r>
                      <a:r>
                        <a:rPr lang="en-GB" sz="1400" b="0" i="0">
                          <a:solidFill>
                            <a:srgbClr val="006758"/>
                          </a:solidFill>
                          <a:effectLst/>
                          <a:latin typeface="Calibri" panose="020F0502020204030204" pitchFamily="34" charset="0"/>
                        </a:rPr>
                        <a:t> </a:t>
                      </a:r>
                      <a:endParaRPr lang="en-GB" b="0" i="0">
                        <a:solidFill>
                          <a:srgbClr val="000000"/>
                        </a:solidFill>
                        <a:effectLst/>
                        <a:latin typeface="Arial" panose="020B060402020202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1840439453"/>
                  </a:ext>
                </a:extLst>
              </a:tr>
              <a:tr h="1085250">
                <a:tc>
                  <a:txBody>
                    <a:bodyPr/>
                    <a:lstStyle/>
                    <a:p>
                      <a:pPr marL="342900" lvl="0" indent="-342900" algn="l" rtl="0" fontAlgn="base">
                        <a:buFont typeface="Arial" panose="020B0604020202020204" pitchFamily="34" charset="0"/>
                        <a:buChar char="•"/>
                      </a:pPr>
                      <a:r>
                        <a:rPr lang="en-GB" sz="1400" b="0" i="0">
                          <a:solidFill>
                            <a:srgbClr val="006758"/>
                          </a:solidFill>
                          <a:effectLst/>
                          <a:latin typeface="Calibri" panose="020F0502020204030204" pitchFamily="34" charset="0"/>
                        </a:rPr>
                        <a:t>I can explore the effects that a range of </a:t>
                      </a:r>
                      <a:r>
                        <a:rPr lang="en-GB" sz="1400" b="0" i="0">
                          <a:solidFill>
                            <a:srgbClr val="006758"/>
                          </a:solidFill>
                          <a:effectLst/>
                          <a:highlight>
                            <a:srgbClr val="FFFFFF"/>
                          </a:highlight>
                          <a:latin typeface="Calibri" panose="020F0502020204030204" pitchFamily="34" charset="0"/>
                        </a:rPr>
                        <a:t>creative techniques, materials, processes, resources, tools and technologies have on my own and others’ creative work.</a:t>
                      </a:r>
                      <a:r>
                        <a:rPr lang="en-GB" sz="1400" b="0" i="0">
                          <a:solidFill>
                            <a:srgbClr val="006758"/>
                          </a:solidFill>
                          <a:effectLst/>
                          <a:latin typeface="Calibri" panose="020F0502020204030204" pitchFamily="34" charset="0"/>
                        </a:rPr>
                        <a:t> </a:t>
                      </a:r>
                      <a:endParaRPr lang="en-GB" b="0" i="0">
                        <a:solidFill>
                          <a:srgbClr val="000000"/>
                        </a:solidFill>
                        <a:effectLst/>
                        <a:latin typeface="Arial" panose="020B060402020202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2832236826"/>
                  </a:ext>
                </a:extLst>
              </a:tr>
              <a:tr h="868194">
                <a:tc>
                  <a:txBody>
                    <a:bodyPr/>
                    <a:lstStyle/>
                    <a:p>
                      <a:pPr marL="342900" lvl="0" indent="-342900" algn="l" rtl="0" fontAlgn="base">
                        <a:buFont typeface="Arial" panose="020B0604020202020204" pitchFamily="34" charset="0"/>
                        <a:buChar char="•"/>
                      </a:pPr>
                      <a:r>
                        <a:rPr lang="en-GB" sz="1400" b="0" i="0">
                          <a:solidFill>
                            <a:srgbClr val="006758"/>
                          </a:solidFill>
                          <a:effectLst/>
                          <a:highlight>
                            <a:srgbClr val="FFFFFF"/>
                          </a:highlight>
                          <a:latin typeface="Calibri" panose="020F0502020204030204" pitchFamily="34" charset="0"/>
                        </a:rPr>
                        <a:t>I can explore how creative work </a:t>
                      </a:r>
                      <a:r>
                        <a:rPr lang="en-GB" sz="1400" b="0" i="0">
                          <a:solidFill>
                            <a:srgbClr val="006758"/>
                          </a:solidFill>
                          <a:effectLst/>
                          <a:latin typeface="Calibri" panose="020F0502020204030204" pitchFamily="34" charset="0"/>
                        </a:rPr>
                        <a:t>can represent, document, share and </a:t>
                      </a:r>
                      <a:r>
                        <a:rPr lang="en-GB" sz="1400" b="0" i="0">
                          <a:solidFill>
                            <a:srgbClr val="006758"/>
                          </a:solidFill>
                          <a:effectLst/>
                          <a:highlight>
                            <a:srgbClr val="FFFFFF"/>
                          </a:highlight>
                          <a:latin typeface="Calibri" panose="020F0502020204030204" pitchFamily="34" charset="0"/>
                        </a:rPr>
                        <a:t>celebrate personal, social and cultural identities.</a:t>
                      </a:r>
                      <a:r>
                        <a:rPr lang="en-GB" sz="1400" b="0" i="0">
                          <a:solidFill>
                            <a:srgbClr val="006758"/>
                          </a:solidFill>
                          <a:effectLst/>
                          <a:latin typeface="Calibri" panose="020F0502020204030204" pitchFamily="34" charset="0"/>
                        </a:rPr>
                        <a:t> </a:t>
                      </a:r>
                      <a:endParaRPr lang="en-GB" b="0" i="0">
                        <a:solidFill>
                          <a:srgbClr val="000000"/>
                        </a:solidFill>
                        <a:effectLst/>
                        <a:latin typeface="Arial" panose="020B060402020202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662781819"/>
                  </a:ext>
                </a:extLst>
              </a:tr>
              <a:tr h="868194">
                <a:tc>
                  <a:txBody>
                    <a:bodyPr/>
                    <a:lstStyle/>
                    <a:p>
                      <a:pPr marL="342900" lvl="0" indent="-342900" algn="l" rtl="0" fontAlgn="base">
                        <a:buFont typeface="Arial" panose="020B0604020202020204" pitchFamily="34" charset="0"/>
                        <a:buChar char="•"/>
                      </a:pPr>
                      <a:r>
                        <a:rPr lang="en-GB" sz="1400" b="0" i="0">
                          <a:solidFill>
                            <a:srgbClr val="006758"/>
                          </a:solidFill>
                          <a:effectLst/>
                          <a:highlight>
                            <a:srgbClr val="FFFFFF"/>
                          </a:highlight>
                          <a:latin typeface="Calibri" panose="020F0502020204030204" pitchFamily="34" charset="0"/>
                        </a:rPr>
                        <a:t>I can explore and describe how artists and creative work communicate mood, feelings and ideas and the impact they have on an audience.</a:t>
                      </a:r>
                      <a:r>
                        <a:rPr lang="en-GB" sz="1400" b="0" i="0">
                          <a:solidFill>
                            <a:srgbClr val="006758"/>
                          </a:solidFill>
                          <a:effectLst/>
                          <a:latin typeface="Calibri" panose="020F0502020204030204" pitchFamily="34" charset="0"/>
                        </a:rPr>
                        <a:t> </a:t>
                      </a:r>
                      <a:endParaRPr lang="en-GB" b="0" i="0">
                        <a:solidFill>
                          <a:srgbClr val="000000"/>
                        </a:solidFill>
                        <a:effectLst/>
                        <a:latin typeface="Arial" panose="020B060402020202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4128933249"/>
                  </a:ext>
                </a:extLst>
              </a:tr>
            </a:tbl>
          </a:graphicData>
        </a:graphic>
      </p:graphicFrame>
      <p:graphicFrame>
        <p:nvGraphicFramePr>
          <p:cNvPr id="12" name="Table 11">
            <a:extLst>
              <a:ext uri="{FF2B5EF4-FFF2-40B4-BE49-F238E27FC236}">
                <a16:creationId xmlns:a16="http://schemas.microsoft.com/office/drawing/2014/main" id="{35D1DC10-6CEC-96BD-9AF5-2777EE14C603}"/>
              </a:ext>
            </a:extLst>
          </p:cNvPr>
          <p:cNvGraphicFramePr>
            <a:graphicFrameLocks noGrp="1"/>
          </p:cNvGraphicFramePr>
          <p:nvPr/>
        </p:nvGraphicFramePr>
        <p:xfrm>
          <a:off x="7296716" y="1610373"/>
          <a:ext cx="2914917" cy="5362194"/>
        </p:xfrm>
        <a:graphic>
          <a:graphicData uri="http://schemas.openxmlformats.org/drawingml/2006/table">
            <a:tbl>
              <a:tblPr bandRow="1">
                <a:tableStyleId>{5C22544A-7EE6-4342-B048-85BDC9FD1C3A}</a:tableStyleId>
              </a:tblPr>
              <a:tblGrid>
                <a:gridCol w="2914917">
                  <a:extLst>
                    <a:ext uri="{9D8B030D-6E8A-4147-A177-3AD203B41FA5}">
                      <a16:colId xmlns:a16="http://schemas.microsoft.com/office/drawing/2014/main" val="3276902257"/>
                    </a:ext>
                  </a:extLst>
                </a:gridCol>
              </a:tblGrid>
              <a:tr h="2170500">
                <a:tc>
                  <a:txBody>
                    <a:bodyPr/>
                    <a:lstStyle/>
                    <a:p>
                      <a:pPr marL="342900" lvl="0" indent="-34290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explore and experiment with my own and others’ creative ideas, demonstrating increasingly complex technical control, innovation, independent thinking and originality to develop my work with confidence, being able to explain my reasons behind choices made and evaluate their effectiveness on my creative work.</a:t>
                      </a:r>
                      <a:r>
                        <a:rPr lang="en-GB" sz="1400" b="0" i="0" dirty="0">
                          <a:solidFill>
                            <a:srgbClr val="006758"/>
                          </a:solidFill>
                          <a:effectLst/>
                          <a:latin typeface="Calibri"/>
                        </a:rPr>
                        <a:t> </a:t>
                      </a:r>
                      <a:endParaRPr lang="en-GB" b="0" i="0" dirty="0">
                        <a:solidFill>
                          <a:srgbClr val="000000"/>
                        </a:solidFill>
                        <a:effectLst/>
                        <a:latin typeface="Calibri"/>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2117024854"/>
                  </a:ext>
                </a:extLst>
              </a:tr>
              <a:tr h="303867">
                <a:tc>
                  <a:txBody>
                    <a:bodyPr/>
                    <a:lstStyle/>
                    <a:p>
                      <a:pPr algn="l" rtl="0" fontAlgn="auto"/>
                      <a:endParaRPr lang="en-GB" sz="1985" b="0" i="0">
                        <a:solidFill>
                          <a:srgbClr val="000000"/>
                        </a:solidFill>
                        <a:effectLst/>
                        <a:latin typeface="Calibri" panose="020F050202020403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3807273283"/>
                  </a:ext>
                </a:extLst>
              </a:tr>
              <a:tr h="1085250">
                <a:tc>
                  <a:txBody>
                    <a:bodyPr/>
                    <a:lstStyle/>
                    <a:p>
                      <a:pPr marL="342900" lvl="0" indent="-34290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explore creative work, understanding the personal, social, cultural and historical context, including the conventions of the period in which it was created.</a:t>
                      </a:r>
                      <a:r>
                        <a:rPr lang="en-GB" sz="1400" b="0" i="0" dirty="0">
                          <a:solidFill>
                            <a:srgbClr val="006758"/>
                          </a:solidFill>
                          <a:effectLst/>
                          <a:latin typeface="Calibri"/>
                        </a:rPr>
                        <a:t> </a:t>
                      </a:r>
                      <a:endParaRPr lang="en-GB" b="0" i="0" dirty="0">
                        <a:solidFill>
                          <a:srgbClr val="000000"/>
                        </a:solidFill>
                        <a:effectLst/>
                        <a:latin typeface="Calibri"/>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1725519182"/>
                  </a:ext>
                </a:extLst>
              </a:tr>
              <a:tr h="868194">
                <a:tc>
                  <a:txBody>
                    <a:bodyPr/>
                    <a:lstStyle/>
                    <a:p>
                      <a:pPr marL="342900" lvl="0" indent="-34290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investigate and understand how meaning is communicated through the ideas of other artists and performers.</a:t>
                      </a:r>
                      <a:r>
                        <a:rPr lang="en-GB" sz="1400" b="0" i="0" dirty="0">
                          <a:solidFill>
                            <a:srgbClr val="006758"/>
                          </a:solidFill>
                          <a:effectLst/>
                          <a:latin typeface="Calibri"/>
                        </a:rPr>
                        <a:t> </a:t>
                      </a:r>
                      <a:endParaRPr lang="en-GB" b="0" i="0" dirty="0">
                        <a:solidFill>
                          <a:srgbClr val="000000"/>
                        </a:solidFill>
                        <a:effectLst/>
                        <a:latin typeface="Calibri"/>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3728830704"/>
                  </a:ext>
                </a:extLst>
              </a:tr>
            </a:tbl>
          </a:graphicData>
        </a:graphic>
      </p:graphicFrame>
    </p:spTree>
    <p:extLst>
      <p:ext uri="{BB962C8B-B14F-4D97-AF65-F5344CB8AC3E}">
        <p14:creationId xmlns:p14="http://schemas.microsoft.com/office/powerpoint/2010/main" val="31751758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dirty="0">
                <a:latin typeface="Arial"/>
                <a:cs typeface="Arial"/>
              </a:rPr>
              <a:t>•</a:t>
            </a:r>
            <a:r>
              <a:rPr lang="en-US" dirty="0">
                <a:latin typeface="Segoe UI"/>
                <a:cs typeface="Segoe UI"/>
              </a:rPr>
              <a:t>I can give and accept feedback as both artist and audience.</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can compare my own creative work to creative work by other people and from other places and times.</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can consider, with guidance, how moods, emotions and ideas are communicated both in my own creative work and in the creative work of others.</a:t>
            </a:r>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285750" indent="-285750">
              <a:buFont typeface="Arial" panose="020B0604020202020204" pitchFamily="34" charset="0"/>
              <a:buChar char="•"/>
            </a:pPr>
            <a:r>
              <a:rPr lang="en-US" dirty="0">
                <a:latin typeface="Arial"/>
                <a:cs typeface="Arial"/>
              </a:rPr>
              <a:t>•</a:t>
            </a:r>
            <a:r>
              <a:rPr lang="en-US" dirty="0">
                <a:latin typeface="Segoe UI"/>
                <a:cs typeface="Segoe UI"/>
              </a:rPr>
              <a:t>I can give and consider constructive feedback about my own creative work and that of others, reflecting on it and making improvements where necessary.</a:t>
            </a:r>
            <a:endParaRPr lang="en-US" dirty="0">
              <a:solidFill>
                <a:srgbClr val="000000"/>
              </a:solidFill>
              <a:latin typeface="Segoe UI"/>
              <a:cs typeface="Segoe UI"/>
            </a:endParaRPr>
          </a:p>
          <a:p>
            <a:pPr marL="285750" indent="-285750">
              <a:buFont typeface="Arial" panose="020B0604020202020204" pitchFamily="34" charset="0"/>
              <a:buChar char="•"/>
            </a:pPr>
            <a:r>
              <a:rPr lang="en-US" dirty="0">
                <a:latin typeface="Arial"/>
                <a:cs typeface="Arial"/>
              </a:rPr>
              <a:t>•</a:t>
            </a:r>
            <a:r>
              <a:rPr lang="en-US" dirty="0">
                <a:latin typeface="Segoe UI"/>
                <a:cs typeface="Segoe UI"/>
              </a:rPr>
              <a:t>I can apply knowledge and understanding of context, and make connections between my own creative work and creative work by other people and from other places and times.</a:t>
            </a:r>
            <a:endParaRPr lang="en-US" dirty="0">
              <a:solidFill>
                <a:srgbClr val="000000"/>
              </a:solidFill>
              <a:latin typeface="Segoe UI"/>
              <a:cs typeface="Segoe UI"/>
            </a:endParaRPr>
          </a:p>
          <a:p>
            <a:pPr marL="285750" indent="-285750">
              <a:buFont typeface="Arial" panose="020B0604020202020204" pitchFamily="34" charset="0"/>
              <a:buChar char="•"/>
            </a:pPr>
            <a:r>
              <a:rPr lang="en-US" dirty="0">
                <a:latin typeface="Arial"/>
                <a:cs typeface="Arial"/>
              </a:rPr>
              <a:t>•</a:t>
            </a:r>
            <a:r>
              <a:rPr lang="en-US" dirty="0">
                <a:latin typeface="Segoe UI"/>
                <a:cs typeface="Segoe UI"/>
              </a:rPr>
              <a:t>I can reflect upon how artists have achieved effects or communicated moods, emotions and ideas in their work.</a:t>
            </a:r>
            <a:endParaRPr lang="en-US" dirty="0">
              <a:solidFill>
                <a:srgbClr val="000000"/>
              </a:solidFill>
              <a:latin typeface="Segoe UI"/>
              <a:cs typeface="Segoe UI"/>
            </a:endParaRPr>
          </a:p>
          <a:p>
            <a:pPr marL="171450" indent="-171450">
              <a:buFont typeface="Arial" panose="020B0604020202020204" pitchFamily="34" charset="0"/>
              <a:buChar char="•"/>
            </a:pP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171450" indent="-171450">
              <a:buFont typeface="Arial" panose="020B0604020202020204" pitchFamily="34" charset="0"/>
              <a:buChar char="•"/>
            </a:pPr>
            <a:endParaRPr lang="en-US" sz="900"/>
          </a:p>
          <a:p>
            <a:pPr marL="285750" indent="-285750">
              <a:buFont typeface="Arial" panose="020B0604020202020204" pitchFamily="34" charset="0"/>
              <a:buChar char="•"/>
            </a:pPr>
            <a:r>
              <a:rPr lang="en-US">
                <a:latin typeface="Arial"/>
                <a:cs typeface="Arial"/>
              </a:rPr>
              <a:t>•I can effectively evaluate my own creative work and that of others showing increasing confidence to </a:t>
            </a:r>
            <a:r>
              <a:rPr lang="en-US" err="1">
                <a:latin typeface="Arial"/>
                <a:cs typeface="Arial"/>
              </a:rPr>
              <a:t>recognise</a:t>
            </a:r>
            <a:r>
              <a:rPr lang="en-US">
                <a:latin typeface="Arial"/>
                <a:cs typeface="Arial"/>
              </a:rPr>
              <a:t> and articulate strengths, and to demonstrate resilience and determination to improve.</a:t>
            </a:r>
            <a:endParaRPr lang="en-US">
              <a:solidFill>
                <a:srgbClr val="000000"/>
              </a:solidFill>
              <a:latin typeface="Arial"/>
              <a:cs typeface="Arial"/>
            </a:endParaRPr>
          </a:p>
          <a:p>
            <a:pPr marL="285750" indent="-285750">
              <a:buFont typeface="Arial" panose="020B0604020202020204" pitchFamily="34" charset="0"/>
              <a:buChar char="•"/>
            </a:pPr>
            <a:r>
              <a:rPr lang="en-US">
                <a:latin typeface="Arial"/>
                <a:cs typeface="Arial"/>
              </a:rPr>
              <a:t>•I can apply knowledge and understanding of context when evaluating my own creative work and creative work by other people and from other places and times.</a:t>
            </a:r>
            <a:endParaRPr lang="en-US">
              <a:solidFill>
                <a:srgbClr val="000000"/>
              </a:solidFill>
              <a:latin typeface="Arial"/>
              <a:cs typeface="Arial"/>
            </a:endParaRPr>
          </a:p>
          <a:p>
            <a:pPr marL="285750" indent="-285750">
              <a:buFont typeface="Arial" panose="020B0604020202020204" pitchFamily="34" charset="0"/>
              <a:buChar char="•"/>
            </a:pPr>
            <a:r>
              <a:rPr lang="en-US">
                <a:latin typeface="Arial"/>
                <a:cs typeface="Arial"/>
              </a:rPr>
              <a:t>•I can evaluate the effectiveness of a wide range of artistic techniques in producing meaning.</a:t>
            </a:r>
            <a:endParaRPr lang="en-US">
              <a:solidFill>
                <a:srgbClr val="000000"/>
              </a:solidFill>
              <a:latin typeface="Arial"/>
              <a:cs typeface="Arial"/>
            </a:endParaRPr>
          </a:p>
          <a:p>
            <a:pPr marL="171450" indent="-171450">
              <a:buFont typeface="Arial,Sans-Serif" panose="020B0604020202020204" pitchFamily="34" charset="0"/>
              <a:buChar char="•"/>
            </a:pPr>
            <a:endParaRPr lang="en-US" sz="900" dirty="0">
              <a:solidFill>
                <a:srgbClr val="000000"/>
              </a:solidFill>
              <a:latin typeface="Arial"/>
              <a:cs typeface="Arial"/>
            </a:endParaRPr>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spTree>
    <p:extLst>
      <p:ext uri="{BB962C8B-B14F-4D97-AF65-F5344CB8AC3E}">
        <p14:creationId xmlns:p14="http://schemas.microsoft.com/office/powerpoint/2010/main" val="22635621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dirty="0">
                <a:latin typeface="Arial"/>
                <a:cs typeface="Arial"/>
              </a:rPr>
              <a:t>•</a:t>
            </a:r>
            <a:r>
              <a:rPr lang="en-US" dirty="0">
                <a:latin typeface="Segoe UI"/>
                <a:cs typeface="Segoe UI"/>
              </a:rPr>
              <a:t>I can communicate ideas, feelings and memories for an audience and for purposes and outcomes in my creative work.</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am beginning to apply techniques in my creative work with guidance and direction.</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can create my own designs and work collaboratively with others to develop creative ideas.</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can perform, produce, design, exhibit and share my creative work in a variety of ways for different audiences, inspired by a range of stimuli and experiences.</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am beginning to demonstrate resilience and flexibility in approaching creative challenges.</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can use creative materials safely and with some control under supervision.</a:t>
            </a:r>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lnSpcReduction="10000"/>
          </a:bodyPr>
          <a:lstStyle/>
          <a:p>
            <a:pPr marL="285750" indent="-285750">
              <a:buFont typeface="Arial,Sans-Serif" panose="020B0604020202020204" pitchFamily="34" charset="0"/>
              <a:buChar char="•"/>
            </a:pPr>
            <a:r>
              <a:rPr lang="en-US" sz="1300" dirty="0">
                <a:latin typeface="Arial"/>
                <a:cs typeface="Arial"/>
              </a:rPr>
              <a:t>I can combine my knowledge, experience and understanding to plan and communicate my creative work for a range of different audiences, purposes and outcomes.</a:t>
            </a:r>
            <a:endParaRPr lang="en-US" sz="1300" dirty="0">
              <a:solidFill>
                <a:srgbClr val="000000"/>
              </a:solidFill>
              <a:latin typeface="Arial"/>
              <a:cs typeface="Arial"/>
            </a:endParaRPr>
          </a:p>
          <a:p>
            <a:pPr marL="285750" indent="-285750">
              <a:buFont typeface="Arial,Sans-Serif" panose="020B0604020202020204" pitchFamily="34" charset="0"/>
              <a:buChar char="•"/>
            </a:pPr>
            <a:r>
              <a:rPr lang="en-US" sz="1300">
                <a:latin typeface="Arial"/>
                <a:cs typeface="Arial"/>
              </a:rPr>
              <a:t>I can draw upon my familiarity with a range of discipline-specific techniques in my creative work.</a:t>
            </a:r>
            <a:endParaRPr lang="en-US" sz="1300">
              <a:solidFill>
                <a:srgbClr val="000000"/>
              </a:solidFill>
              <a:latin typeface="Arial"/>
              <a:cs typeface="Arial"/>
            </a:endParaRPr>
          </a:p>
          <a:p>
            <a:pPr marL="285750" indent="-285750">
              <a:buFont typeface="Arial,Sans-Serif" panose="020B0604020202020204" pitchFamily="34" charset="0"/>
              <a:buChar char="•"/>
            </a:pPr>
            <a:r>
              <a:rPr lang="en-US" sz="1300">
                <a:latin typeface="Arial"/>
                <a:cs typeface="Arial"/>
              </a:rPr>
              <a:t>I can draw upon my design knowledge and make connections with greater independence to modify and develop my creative designs.</a:t>
            </a:r>
            <a:endParaRPr lang="en-US" sz="1300">
              <a:solidFill>
                <a:srgbClr val="000000"/>
              </a:solidFill>
              <a:latin typeface="Arial"/>
              <a:cs typeface="Arial"/>
            </a:endParaRPr>
          </a:p>
          <a:p>
            <a:pPr marL="285750" indent="-285750">
              <a:buFont typeface="Arial,Sans-Serif" panose="020B0604020202020204" pitchFamily="34" charset="0"/>
              <a:buChar char="•"/>
            </a:pPr>
            <a:r>
              <a:rPr lang="en-US" sz="1300">
                <a:latin typeface="Arial"/>
                <a:cs typeface="Arial"/>
              </a:rPr>
              <a:t>I can perform, produce, design, exhibit and share my creative work in formal and non-formal contexts, considering the impact of my creative work on the audience.</a:t>
            </a:r>
            <a:endParaRPr lang="en-US" sz="1300">
              <a:solidFill>
                <a:srgbClr val="000000"/>
              </a:solidFill>
              <a:latin typeface="Arial"/>
              <a:cs typeface="Arial"/>
            </a:endParaRPr>
          </a:p>
          <a:p>
            <a:pPr marL="285750" indent="-285750">
              <a:buFont typeface="Arial,Sans-Serif" panose="020B0604020202020204" pitchFamily="34" charset="0"/>
              <a:buChar char="•"/>
            </a:pPr>
            <a:r>
              <a:rPr lang="en-US" sz="1300">
                <a:latin typeface="Arial"/>
                <a:cs typeface="Arial"/>
              </a:rPr>
              <a:t>I can identify and respond creatively to challenges with resilience and flexibility.</a:t>
            </a:r>
            <a:endParaRPr lang="en-US" sz="1300">
              <a:solidFill>
                <a:srgbClr val="000000"/>
              </a:solidFill>
              <a:latin typeface="Arial"/>
              <a:cs typeface="Arial"/>
            </a:endParaRPr>
          </a:p>
          <a:p>
            <a:pPr marL="285750" indent="-285750">
              <a:buFont typeface="Arial,Sans-Serif" panose="020B0604020202020204" pitchFamily="34" charset="0"/>
              <a:buChar char="•"/>
            </a:pPr>
            <a:r>
              <a:rPr lang="en-US" sz="1300">
                <a:latin typeface="Arial"/>
                <a:cs typeface="Arial"/>
              </a:rPr>
              <a:t>I can safely choose and use the correct creative tools and materials with some consideration for others.</a:t>
            </a:r>
            <a:endParaRPr lang="en-US" sz="1300">
              <a:solidFill>
                <a:srgbClr val="000000"/>
              </a:solidFill>
              <a:latin typeface="Arial"/>
              <a:cs typeface="Arial"/>
            </a:endParaRPr>
          </a:p>
          <a:p>
            <a:pPr marL="171450" indent="-171450">
              <a:buFont typeface="Arial" panose="020B0604020202020204" pitchFamily="34" charset="0"/>
              <a:buChar char="•"/>
            </a:pP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a:xfrm>
            <a:off x="7138893" y="1316871"/>
            <a:ext cx="3215718" cy="6154743"/>
          </a:xfrm>
        </p:spPr>
        <p:txBody>
          <a:bodyPr lIns="180000" tIns="180000" rIns="180000" bIns="180000" anchor="t">
            <a:normAutofit lnSpcReduction="10000"/>
          </a:bodyPr>
          <a:lstStyle/>
          <a:p>
            <a:endParaRPr lang="en-US" sz="900"/>
          </a:p>
          <a:p>
            <a:pPr marL="285750" indent="-285750">
              <a:buFont typeface="Arial,Sans-Serif" panose="020B0604020202020204" pitchFamily="34" charset="0"/>
              <a:buChar char="•"/>
            </a:pPr>
            <a:r>
              <a:rPr lang="en-US" dirty="0">
                <a:latin typeface="Arial"/>
                <a:cs typeface="Arial"/>
              </a:rPr>
              <a:t>I can use my experimentation and investigation to manipulate creative work with purpose and intent when communicating my ideas.</a:t>
            </a:r>
            <a:endParaRPr lang="en-US" dirty="0">
              <a:solidFill>
                <a:srgbClr val="000000"/>
              </a:solidFill>
              <a:latin typeface="Arial"/>
              <a:cs typeface="Arial"/>
            </a:endParaRPr>
          </a:p>
          <a:p>
            <a:pPr marL="285750" indent="-285750">
              <a:buFont typeface="Arial" panose="020B0604020202020204" pitchFamily="34" charset="0"/>
              <a:buChar char="•"/>
            </a:pPr>
            <a:r>
              <a:rPr lang="en-US" dirty="0">
                <a:latin typeface="Arial"/>
                <a:cs typeface="Arial"/>
              </a:rPr>
              <a:t>•I can apply </a:t>
            </a:r>
            <a:r>
              <a:rPr lang="en-US" dirty="0" err="1">
                <a:latin typeface="Arial"/>
                <a:cs typeface="Arial"/>
              </a:rPr>
              <a:t>specialised</a:t>
            </a:r>
            <a:r>
              <a:rPr lang="en-US" dirty="0">
                <a:latin typeface="Arial"/>
                <a:cs typeface="Arial"/>
              </a:rPr>
              <a:t> technical skills in my creative work.</a:t>
            </a:r>
            <a:endParaRPr lang="en-US" dirty="0">
              <a:solidFill>
                <a:srgbClr val="000000"/>
              </a:solidFill>
              <a:latin typeface="Arial"/>
              <a:cs typeface="Arial"/>
            </a:endParaRPr>
          </a:p>
          <a:p>
            <a:pPr marL="285750" indent="-285750">
              <a:buFont typeface="Arial" panose="020B0604020202020204" pitchFamily="34" charset="0"/>
              <a:buChar char="•"/>
            </a:pPr>
            <a:r>
              <a:rPr lang="en-US" dirty="0">
                <a:latin typeface="Arial"/>
                <a:cs typeface="Arial"/>
              </a:rPr>
              <a:t>•I can purposefully use my design skills and apply a range of solutions to clarify and refine final creative ideas.</a:t>
            </a:r>
            <a:endParaRPr lang="en-US" dirty="0">
              <a:solidFill>
                <a:srgbClr val="000000"/>
              </a:solidFill>
              <a:latin typeface="Arial"/>
              <a:cs typeface="Arial"/>
            </a:endParaRPr>
          </a:p>
          <a:p>
            <a:pPr marL="285750" indent="-285750">
              <a:buFont typeface="Arial" panose="020B0604020202020204" pitchFamily="34" charset="0"/>
              <a:buChar char="•"/>
            </a:pPr>
            <a:r>
              <a:rPr lang="en-US" dirty="0">
                <a:latin typeface="Arial"/>
                <a:cs typeface="Arial"/>
              </a:rPr>
              <a:t>•I can perform, produce, design, exhibit and share my creative work showing an awareness of artistic intent and of audience.</a:t>
            </a:r>
            <a:endParaRPr lang="en-US" dirty="0">
              <a:solidFill>
                <a:srgbClr val="000000"/>
              </a:solidFill>
              <a:latin typeface="Arial"/>
              <a:cs typeface="Arial"/>
            </a:endParaRPr>
          </a:p>
          <a:p>
            <a:pPr marL="285750" indent="-285750">
              <a:buFont typeface="Arial" panose="020B0604020202020204" pitchFamily="34" charset="0"/>
              <a:buChar char="•"/>
            </a:pPr>
            <a:r>
              <a:rPr lang="en-US" dirty="0">
                <a:latin typeface="Arial"/>
                <a:cs typeface="Arial"/>
              </a:rPr>
              <a:t>•I can draw upon my experiences and knowledge to inform and develop strategies to overcome creative challenges with imagination and resilience.</a:t>
            </a:r>
            <a:endParaRPr lang="en-US" dirty="0">
              <a:solidFill>
                <a:srgbClr val="000000"/>
              </a:solidFill>
              <a:latin typeface="Arial"/>
              <a:cs typeface="Arial"/>
            </a:endParaRPr>
          </a:p>
          <a:p>
            <a:pPr marL="285750" indent="-285750">
              <a:buFont typeface="Arial" panose="020B0604020202020204" pitchFamily="34" charset="0"/>
              <a:buChar char="•"/>
            </a:pPr>
            <a:r>
              <a:rPr lang="en-US" dirty="0">
                <a:latin typeface="Arial"/>
                <a:cs typeface="Arial"/>
              </a:rPr>
              <a:t>•I can confidently consider myself, others, audience, participants and matters of intellectual property when creating work.</a:t>
            </a:r>
            <a:endParaRPr lang="en-US"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spTree>
    <p:extLst>
      <p:ext uri="{BB962C8B-B14F-4D97-AF65-F5344CB8AC3E}">
        <p14:creationId xmlns:p14="http://schemas.microsoft.com/office/powerpoint/2010/main" val="2038398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pPr rtl="0"/>
            <a:r>
              <a:rPr lang="en-US" sz="900" dirty="0">
                <a:latin typeface="MASSILIA VF"/>
                <a:ea typeface="Segoe UI"/>
                <a:cs typeface="Segoe UI"/>
              </a:rPr>
              <a:t>​</a:t>
            </a:r>
          </a:p>
          <a:p>
            <a:r>
              <a:rPr lang="en-US" sz="1100" dirty="0">
                <a:latin typeface="Arial"/>
                <a:ea typeface="Segoe UI"/>
                <a:cs typeface="Arial"/>
              </a:rPr>
              <a:t>In this unit learners should have full performance experience but won't have the expertise needed to use stage combat effectively</a:t>
            </a:r>
          </a:p>
          <a:p>
            <a:r>
              <a:rPr lang="en-US" sz="1100" dirty="0">
                <a:latin typeface="Arial"/>
                <a:ea typeface="Segoe UI"/>
                <a:cs typeface="Arial"/>
              </a:rPr>
              <a:t>They will also have experience of the following:</a:t>
            </a:r>
            <a:endParaRPr lang="en-US" dirty="0"/>
          </a:p>
          <a:p>
            <a:r>
              <a:rPr lang="en-US" sz="1100" baseline="0" dirty="0">
                <a:solidFill>
                  <a:srgbClr val="006758"/>
                </a:solidFill>
                <a:latin typeface="Arial"/>
                <a:ea typeface="Segoe UI"/>
                <a:cs typeface="Arial"/>
              </a:rPr>
              <a:t>•</a:t>
            </a:r>
            <a:r>
              <a:rPr lang="en-US" sz="1100" baseline="0" dirty="0">
                <a:solidFill>
                  <a:srgbClr val="006758"/>
                </a:solidFill>
                <a:latin typeface="Calibri"/>
                <a:ea typeface="Calibri"/>
                <a:cs typeface="Calibri"/>
              </a:rPr>
              <a:t>Working as part of a group. </a:t>
            </a:r>
            <a:r>
              <a:rPr lang="en-US" sz="1100" dirty="0">
                <a:latin typeface="Calibri"/>
                <a:ea typeface="Calibri"/>
                <a:cs typeface="Calibri"/>
              </a:rPr>
              <a:t> </a:t>
            </a:r>
            <a:endParaRPr lang="en-US" sz="1100" dirty="0">
              <a:solidFill>
                <a:srgbClr val="000000"/>
              </a:solidFill>
              <a:latin typeface="Calibri"/>
              <a:ea typeface="Calibri"/>
              <a:cs typeface="Calibri"/>
            </a:endParaRPr>
          </a:p>
          <a:p>
            <a:r>
              <a:rPr lang="en-US" sz="1100" baseline="0" dirty="0">
                <a:solidFill>
                  <a:srgbClr val="006758"/>
                </a:solidFill>
                <a:latin typeface="Arial"/>
                <a:ea typeface="Segoe UI"/>
                <a:cs typeface="Arial"/>
              </a:rPr>
              <a:t>•</a:t>
            </a:r>
            <a:r>
              <a:rPr lang="en-US" sz="1100" baseline="0" dirty="0">
                <a:solidFill>
                  <a:srgbClr val="006758"/>
                </a:solidFill>
                <a:latin typeface="Calibri"/>
                <a:ea typeface="Calibri"/>
                <a:cs typeface="Calibri"/>
              </a:rPr>
              <a:t>Presenting and oracy skills</a:t>
            </a:r>
            <a:r>
              <a:rPr lang="en-US" sz="1100" dirty="0">
                <a:latin typeface="Calibri"/>
                <a:ea typeface="Calibri"/>
                <a:cs typeface="Calibri"/>
              </a:rPr>
              <a:t> </a:t>
            </a:r>
            <a:endParaRPr lang="en-US" sz="1100">
              <a:solidFill>
                <a:srgbClr val="000000"/>
              </a:solidFill>
              <a:latin typeface="Calibri"/>
              <a:ea typeface="Calibri"/>
              <a:cs typeface="Calibri"/>
            </a:endParaRPr>
          </a:p>
          <a:p>
            <a:r>
              <a:rPr lang="en-US" sz="1100" baseline="0" dirty="0">
                <a:solidFill>
                  <a:srgbClr val="006758"/>
                </a:solidFill>
                <a:latin typeface="Arial"/>
                <a:ea typeface="Segoe UI"/>
                <a:cs typeface="Arial"/>
              </a:rPr>
              <a:t>•</a:t>
            </a:r>
            <a:r>
              <a:rPr lang="en-US" sz="1100" baseline="0" dirty="0">
                <a:solidFill>
                  <a:srgbClr val="006758"/>
                </a:solidFill>
                <a:latin typeface="Calibri"/>
                <a:ea typeface="Calibri"/>
                <a:cs typeface="Calibri"/>
              </a:rPr>
              <a:t>Using vocal and movement skills </a:t>
            </a:r>
            <a:r>
              <a:rPr lang="en-US" sz="1100" dirty="0">
                <a:latin typeface="Calibri"/>
                <a:ea typeface="Calibri"/>
                <a:cs typeface="Calibri"/>
              </a:rPr>
              <a:t> </a:t>
            </a:r>
            <a:endParaRPr lang="en-US" sz="1100">
              <a:solidFill>
                <a:srgbClr val="000000"/>
              </a:solidFill>
              <a:latin typeface="Calibri"/>
              <a:ea typeface="Calibri"/>
              <a:cs typeface="Calibri"/>
            </a:endParaRPr>
          </a:p>
          <a:p>
            <a:r>
              <a:rPr lang="en-US" sz="1100" baseline="0" dirty="0">
                <a:solidFill>
                  <a:srgbClr val="006758"/>
                </a:solidFill>
                <a:latin typeface="Arial"/>
                <a:ea typeface="Segoe UI"/>
                <a:cs typeface="Arial"/>
              </a:rPr>
              <a:t>•</a:t>
            </a:r>
            <a:r>
              <a:rPr lang="en-US" sz="1100" baseline="0" dirty="0">
                <a:solidFill>
                  <a:srgbClr val="006758"/>
                </a:solidFill>
                <a:latin typeface="Calibri"/>
                <a:ea typeface="Calibri"/>
                <a:cs typeface="Calibri"/>
              </a:rPr>
              <a:t>Use of imagination in response to a stimulus. </a:t>
            </a:r>
            <a:r>
              <a:rPr lang="en-US" sz="1100" dirty="0">
                <a:latin typeface="Calibri"/>
                <a:ea typeface="Calibri"/>
                <a:cs typeface="Calibri"/>
              </a:rPr>
              <a:t> </a:t>
            </a:r>
            <a:endParaRPr lang="en-US" sz="1100">
              <a:solidFill>
                <a:srgbClr val="000000"/>
              </a:solidFill>
              <a:latin typeface="Calibri"/>
              <a:ea typeface="Calibri"/>
              <a:cs typeface="Calibri"/>
            </a:endParaRPr>
          </a:p>
          <a:p>
            <a:endParaRPr lang="en-US" sz="900" dirty="0">
              <a:latin typeface="Segoe UI"/>
              <a:cs typeface="Segoe UI"/>
            </a:endParaRP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pPr algn="ctr"/>
            <a:r>
              <a:rPr lang="en-US" sz="1100" b="1" u="sng" dirty="0">
                <a:latin typeface="Calibri"/>
                <a:ea typeface="Calibri"/>
                <a:cs typeface="Calibri"/>
              </a:rPr>
              <a:t>Main theme –stage combat expertise </a:t>
            </a:r>
            <a:endParaRPr lang="en-US" sz="1100">
              <a:solidFill>
                <a:srgbClr val="000000"/>
              </a:solidFill>
              <a:latin typeface="Calibri"/>
              <a:ea typeface="Calibri"/>
              <a:cs typeface="Calibri"/>
            </a:endParaRPr>
          </a:p>
          <a:p>
            <a:r>
              <a:rPr lang="en-US" sz="1100" dirty="0">
                <a:latin typeface="Calibri"/>
                <a:ea typeface="Calibri"/>
                <a:cs typeface="Calibri"/>
              </a:rPr>
              <a:t>The key components of stage combat are:</a:t>
            </a:r>
            <a:endParaRPr lang="en-US" sz="1100" dirty="0">
              <a:solidFill>
                <a:srgbClr val="000000"/>
              </a:solidFill>
              <a:latin typeface="Calibri"/>
              <a:ea typeface="Calibri"/>
              <a:cs typeface="Calibri"/>
            </a:endParaRPr>
          </a:p>
          <a:p>
            <a:pPr marL="171450" indent="-171450">
              <a:buChar char="•"/>
            </a:pPr>
            <a:r>
              <a:rPr lang="en-US" sz="1100" dirty="0">
                <a:latin typeface="Calibri"/>
                <a:ea typeface="Calibri"/>
                <a:cs typeface="Calibri"/>
              </a:rPr>
              <a:t>Understand the main elements of stage combat and how to be successful on stage. </a:t>
            </a:r>
          </a:p>
          <a:p>
            <a:pPr marL="171450" indent="-171450">
              <a:buChar char="•"/>
            </a:pPr>
            <a:r>
              <a:rPr lang="en-US" sz="1100" dirty="0">
                <a:latin typeface="Calibri"/>
                <a:ea typeface="Calibri"/>
                <a:cs typeface="Calibri"/>
              </a:rPr>
              <a:t>Be able to choreograph movements to create a stage combat sequence.</a:t>
            </a:r>
          </a:p>
          <a:p>
            <a:pPr marL="171450" indent="-171450">
              <a:buChar char="•"/>
            </a:pPr>
            <a:r>
              <a:rPr lang="en-US" sz="1100" dirty="0">
                <a:latin typeface="Calibri"/>
                <a:ea typeface="Calibri"/>
                <a:cs typeface="Calibri"/>
              </a:rPr>
              <a:t>To use a knap successfully on stage.</a:t>
            </a:r>
          </a:p>
          <a:p>
            <a:pPr marL="171450" indent="-171450">
              <a:buChar char="•"/>
            </a:pPr>
            <a:r>
              <a:rPr lang="en-US" sz="1100" dirty="0">
                <a:latin typeface="Calibri"/>
                <a:ea typeface="Calibri"/>
                <a:cs typeface="Calibri"/>
              </a:rPr>
              <a:t>To understand the effectiveness of a prelude.</a:t>
            </a:r>
          </a:p>
          <a:p>
            <a:pPr marL="171450" indent="-171450">
              <a:buChar char="•"/>
            </a:pPr>
            <a:r>
              <a:rPr lang="en-US" sz="1100" dirty="0">
                <a:latin typeface="Calibri"/>
                <a:ea typeface="Calibri"/>
                <a:cs typeface="Calibri"/>
              </a:rPr>
              <a:t>To learn how to safely use armed combat. </a:t>
            </a:r>
          </a:p>
          <a:p>
            <a:endParaRPr lang="en-US" sz="1100" dirty="0">
              <a:latin typeface="Calibri"/>
              <a:ea typeface="Calibri"/>
              <a:cs typeface="Calibri"/>
            </a:endParaRPr>
          </a:p>
          <a:p>
            <a:endParaRPr lang="en-US" sz="1100" dirty="0">
              <a:latin typeface="Calibri"/>
              <a:ea typeface="Calibri"/>
              <a:cs typeface="Calibri"/>
            </a:endParaRP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pPr marL="285750" indent="-285750">
              <a:buFont typeface="Arial,Sans-Serif" panose="020B0604020202020204" pitchFamily="34" charset="0"/>
              <a:buChar char="•"/>
            </a:pPr>
            <a:r>
              <a:rPr lang="en-US" sz="1100" dirty="0">
                <a:latin typeface="Calibri"/>
                <a:ea typeface="Calibri"/>
                <a:cs typeface="Calibri"/>
              </a:rPr>
              <a:t>The main assessment focus for this scheme of learning is use of subject specific equipment and skills. </a:t>
            </a:r>
            <a:endParaRPr lang="en-US" sz="1100" dirty="0">
              <a:solidFill>
                <a:srgbClr val="000000"/>
              </a:solidFill>
              <a:latin typeface="Calibri"/>
              <a:ea typeface="Calibri"/>
              <a:cs typeface="Calibri"/>
            </a:endParaRPr>
          </a:p>
          <a:p>
            <a:pPr marL="285750" indent="-285750">
              <a:buFont typeface="Arial,Sans-Serif" panose="020B0604020202020204" pitchFamily="34" charset="0"/>
              <a:buChar char="•"/>
            </a:pPr>
            <a:r>
              <a:rPr lang="en-US" sz="1100" dirty="0">
                <a:latin typeface="Calibri"/>
                <a:ea typeface="Calibri"/>
                <a:cs typeface="Calibri"/>
              </a:rPr>
              <a:t>However, during this topic we also teach the learners the importance of evaluative practice and collaborative working. </a:t>
            </a:r>
            <a:endParaRPr lang="en-US"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a:xfrm>
            <a:off x="4677446" y="5473377"/>
            <a:ext cx="1943286" cy="1743133"/>
          </a:xfrm>
        </p:spPr>
        <p:txBody>
          <a:bodyPr lIns="180000" tIns="180000" rIns="180000" bIns="180000" anchor="t">
            <a:normAutofit fontScale="92500" lnSpcReduction="20000"/>
          </a:bodyPr>
          <a:lstStyle/>
          <a:p>
            <a:pPr>
              <a:lnSpc>
                <a:spcPct val="100000"/>
              </a:lnSpc>
              <a:spcBef>
                <a:spcPts val="0"/>
              </a:spcBef>
            </a:pPr>
            <a:r>
              <a:rPr lang="en-GB" dirty="0">
                <a:latin typeface="Calibri"/>
                <a:ea typeface="Calibri"/>
                <a:cs typeface="Calibri"/>
              </a:rPr>
              <a:t>Stage combat </a:t>
            </a:r>
            <a:endParaRPr lang="en-US" dirty="0">
              <a:latin typeface="Calibri"/>
              <a:ea typeface="Calibri"/>
              <a:cs typeface="Calibri"/>
            </a:endParaRPr>
          </a:p>
          <a:p>
            <a:pPr>
              <a:lnSpc>
                <a:spcPct val="100000"/>
              </a:lnSpc>
              <a:spcBef>
                <a:spcPts val="0"/>
              </a:spcBef>
            </a:pPr>
            <a:r>
              <a:rPr lang="en-GB" dirty="0">
                <a:latin typeface="Calibri"/>
                <a:ea typeface="Calibri"/>
                <a:cs typeface="Calibri"/>
              </a:rPr>
              <a:t>Specialised technique</a:t>
            </a:r>
            <a:endParaRPr lang="en-US" dirty="0">
              <a:latin typeface="Calibri"/>
              <a:ea typeface="Calibri"/>
              <a:cs typeface="Calibri"/>
            </a:endParaRPr>
          </a:p>
          <a:p>
            <a:pPr>
              <a:lnSpc>
                <a:spcPct val="100000"/>
              </a:lnSpc>
              <a:spcBef>
                <a:spcPts val="0"/>
              </a:spcBef>
            </a:pPr>
            <a:r>
              <a:rPr lang="en-GB" dirty="0">
                <a:latin typeface="Calibri"/>
                <a:ea typeface="Calibri"/>
                <a:cs typeface="Calibri"/>
              </a:rPr>
              <a:t>Physical</a:t>
            </a:r>
            <a:endParaRPr lang="en-US" dirty="0">
              <a:latin typeface="Calibri"/>
              <a:ea typeface="Calibri"/>
              <a:cs typeface="Calibri"/>
            </a:endParaRPr>
          </a:p>
          <a:p>
            <a:pPr>
              <a:lnSpc>
                <a:spcPct val="100000"/>
              </a:lnSpc>
              <a:spcBef>
                <a:spcPts val="0"/>
              </a:spcBef>
            </a:pPr>
            <a:r>
              <a:rPr lang="en-GB" dirty="0">
                <a:latin typeface="Calibri"/>
                <a:ea typeface="Calibri"/>
                <a:cs typeface="Calibri"/>
              </a:rPr>
              <a:t>Stage combat </a:t>
            </a:r>
            <a:endParaRPr lang="en-US" dirty="0">
              <a:latin typeface="Calibri"/>
              <a:ea typeface="Calibri"/>
              <a:cs typeface="Calibri"/>
            </a:endParaRPr>
          </a:p>
          <a:p>
            <a:pPr>
              <a:lnSpc>
                <a:spcPct val="100000"/>
              </a:lnSpc>
              <a:spcBef>
                <a:spcPts val="0"/>
              </a:spcBef>
            </a:pPr>
            <a:r>
              <a:rPr lang="en-GB" dirty="0">
                <a:latin typeface="Calibri"/>
                <a:ea typeface="Calibri"/>
                <a:cs typeface="Calibri"/>
              </a:rPr>
              <a:t>Shakespeare</a:t>
            </a:r>
            <a:endParaRPr lang="en-US">
              <a:latin typeface="Calibri"/>
              <a:ea typeface="Calibri"/>
              <a:cs typeface="Calibri"/>
            </a:endParaRPr>
          </a:p>
          <a:p>
            <a:pPr>
              <a:lnSpc>
                <a:spcPct val="100000"/>
              </a:lnSpc>
              <a:spcBef>
                <a:spcPts val="0"/>
              </a:spcBef>
            </a:pPr>
            <a:r>
              <a:rPr lang="en-GB" dirty="0">
                <a:latin typeface="Calibri"/>
                <a:ea typeface="Calibri"/>
                <a:cs typeface="Calibri"/>
              </a:rPr>
              <a:t>Knap</a:t>
            </a:r>
            <a:endParaRPr lang="en-US">
              <a:latin typeface="Calibri"/>
              <a:ea typeface="Calibri"/>
              <a:cs typeface="Calibri"/>
            </a:endParaRPr>
          </a:p>
          <a:p>
            <a:pPr>
              <a:lnSpc>
                <a:spcPct val="100000"/>
              </a:lnSpc>
              <a:spcBef>
                <a:spcPts val="0"/>
              </a:spcBef>
            </a:pPr>
            <a:r>
              <a:rPr lang="en-GB" dirty="0">
                <a:latin typeface="Calibri"/>
                <a:ea typeface="Calibri"/>
                <a:cs typeface="Calibri"/>
              </a:rPr>
              <a:t>Blocking </a:t>
            </a:r>
            <a:endParaRPr lang="en-GB" dirty="0"/>
          </a:p>
          <a:p>
            <a:pPr>
              <a:lnSpc>
                <a:spcPct val="100000"/>
              </a:lnSpc>
              <a:spcBef>
                <a:spcPts val="0"/>
              </a:spcBef>
            </a:pPr>
            <a:r>
              <a:rPr lang="en-GB" dirty="0">
                <a:latin typeface="Calibri"/>
                <a:ea typeface="Calibri"/>
                <a:cs typeface="Calibri"/>
              </a:rPr>
              <a:t>Reactions </a:t>
            </a:r>
            <a:endParaRPr lang="en-US"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pPr marL="285750" indent="-285750">
              <a:buFont typeface="Arial,Sans-Serif" panose="020B0604020202020204" pitchFamily="34" charset="0"/>
              <a:buChar char="•"/>
            </a:pPr>
            <a:r>
              <a:rPr lang="en-GB" sz="1100" dirty="0">
                <a:latin typeface="Calibri"/>
                <a:ea typeface="Segoe UI"/>
                <a:cs typeface="Segoe UI"/>
              </a:rPr>
              <a:t>​</a:t>
            </a:r>
            <a:r>
              <a:rPr lang="en-GB" sz="1000" dirty="0">
                <a:latin typeface="Arial"/>
                <a:ea typeface="Segoe UI"/>
                <a:cs typeface="Arial"/>
              </a:rPr>
              <a:t>Working collaboratively – how to speak and listen to each other, share ideas and compromise to reach a shared goal.</a:t>
            </a:r>
            <a:endParaRPr lang="en-US" sz="1000" dirty="0">
              <a:solidFill>
                <a:srgbClr val="000000"/>
              </a:solidFill>
              <a:latin typeface="Arial"/>
              <a:ea typeface="Segoe UI"/>
              <a:cs typeface="Arial"/>
            </a:endParaRPr>
          </a:p>
          <a:p>
            <a:pPr marL="285750" indent="-285750">
              <a:buFont typeface="Arial,Sans-Serif" panose="020B0604020202020204" pitchFamily="34" charset="0"/>
              <a:buChar char="•"/>
            </a:pPr>
            <a:endParaRPr lang="en-GB" sz="1000" dirty="0">
              <a:solidFill>
                <a:srgbClr val="000000"/>
              </a:solidFill>
              <a:latin typeface="Arial"/>
              <a:ea typeface="Segoe UI"/>
              <a:cs typeface="Arial"/>
            </a:endParaRPr>
          </a:p>
          <a:p>
            <a:pPr marL="285750" indent="-285750">
              <a:buFont typeface="Arial,Sans-Serif" panose="020B0604020202020204" pitchFamily="34" charset="0"/>
              <a:buChar char="•"/>
            </a:pPr>
            <a:r>
              <a:rPr lang="en-GB" sz="1000" dirty="0">
                <a:latin typeface="Arial"/>
                <a:ea typeface="Segoe UI"/>
                <a:cs typeface="Arial"/>
              </a:rPr>
              <a:t>Celebrating success, improving overall confidence through performance.</a:t>
            </a:r>
            <a:endParaRPr lang="en-GB" sz="1000" dirty="0">
              <a:solidFill>
                <a:srgbClr val="000000"/>
              </a:solidFill>
              <a:latin typeface="Arial"/>
              <a:ea typeface="Segoe UI"/>
              <a:cs typeface="Arial"/>
            </a:endParaRPr>
          </a:p>
          <a:p>
            <a:endParaRPr lang="en-GB" sz="1100" dirty="0">
              <a:solidFill>
                <a:srgbClr val="000000"/>
              </a:solidFill>
              <a:latin typeface="Segoe UI"/>
              <a:ea typeface="Segoe UI"/>
              <a:cs typeface="Segoe UI"/>
            </a:endParaRPr>
          </a:p>
          <a:p>
            <a:endParaRPr lang="en-GB" sz="1100" dirty="0">
              <a:latin typeface="Segoe UI"/>
              <a:ea typeface="Calibri"/>
              <a:cs typeface="Segoe UI"/>
            </a:endParaRPr>
          </a:p>
        </p:txBody>
      </p:sp>
      <p:sp>
        <p:nvSpPr>
          <p:cNvPr id="12" name="TextBox 11">
            <a:extLst>
              <a:ext uri="{FF2B5EF4-FFF2-40B4-BE49-F238E27FC236}">
                <a16:creationId xmlns:a16="http://schemas.microsoft.com/office/drawing/2014/main" id="{E16E3E3C-1704-6D2A-7F99-33863E032091}"/>
              </a:ext>
            </a:extLst>
          </p:cNvPr>
          <p:cNvSpPr txBox="1"/>
          <p:nvPr/>
        </p:nvSpPr>
        <p:spPr>
          <a:xfrm>
            <a:off x="6614910" y="5476315"/>
            <a:ext cx="2324344" cy="256121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nSpc>
                <a:spcPct val="90000"/>
              </a:lnSpc>
              <a:spcBef>
                <a:spcPts val="1000"/>
              </a:spcBef>
              <a:buFont typeface="Arial"/>
              <a:buChar char="•"/>
            </a:pPr>
            <a:r>
              <a:rPr lang="en-US" sz="1100" dirty="0">
                <a:solidFill>
                  <a:srgbClr val="006758"/>
                </a:solidFill>
                <a:ea typeface="Calibri"/>
                <a:cs typeface="Calibri"/>
              </a:rPr>
              <a:t>ACTION AND REACTION</a:t>
            </a:r>
            <a:br>
              <a:rPr lang="en-US" sz="1100" dirty="0">
                <a:ea typeface="Calibri"/>
                <a:cs typeface="Calibri"/>
              </a:rPr>
            </a:br>
            <a:r>
              <a:rPr lang="en-US" sz="1100" dirty="0">
                <a:solidFill>
                  <a:srgbClr val="006758"/>
                </a:solidFill>
                <a:ea typeface="Calibri"/>
                <a:cs typeface="Calibri"/>
              </a:rPr>
              <a:t>FACIAL EXPRESSION/BODY LANGUAGE/TONE OF VOICE</a:t>
            </a:r>
            <a:br>
              <a:rPr lang="en-US" sz="1100" dirty="0">
                <a:ea typeface="Calibri"/>
                <a:cs typeface="Calibri"/>
              </a:rPr>
            </a:br>
            <a:r>
              <a:rPr lang="en-US" sz="1100" dirty="0">
                <a:solidFill>
                  <a:srgbClr val="006758"/>
                </a:solidFill>
                <a:ea typeface="Calibri"/>
                <a:cs typeface="Calibri"/>
              </a:rPr>
              <a:t>SOUND EFFECTS</a:t>
            </a:r>
            <a:br>
              <a:rPr lang="en-US" sz="1100" dirty="0">
                <a:ea typeface="Calibri"/>
                <a:cs typeface="Calibri"/>
              </a:rPr>
            </a:br>
            <a:r>
              <a:rPr lang="en-US" sz="1100" dirty="0">
                <a:solidFill>
                  <a:srgbClr val="006758"/>
                </a:solidFill>
                <a:ea typeface="Calibri"/>
                <a:cs typeface="Calibri"/>
              </a:rPr>
              <a:t>TIMING</a:t>
            </a:r>
            <a:br>
              <a:rPr lang="en-US" sz="1100" dirty="0">
                <a:ea typeface="Calibri"/>
                <a:cs typeface="Calibri"/>
              </a:rPr>
            </a:br>
            <a:r>
              <a:rPr lang="en-US" sz="1100" dirty="0">
                <a:solidFill>
                  <a:srgbClr val="006758"/>
                </a:solidFill>
                <a:ea typeface="Calibri"/>
                <a:cs typeface="Calibri"/>
              </a:rPr>
              <a:t>TRUST</a:t>
            </a:r>
            <a:br>
              <a:rPr lang="en-US" sz="1100" dirty="0">
                <a:ea typeface="Calibri"/>
                <a:cs typeface="Calibri"/>
              </a:rPr>
            </a:br>
            <a:r>
              <a:rPr lang="en-US" sz="1100" dirty="0">
                <a:solidFill>
                  <a:srgbClr val="006758"/>
                </a:solidFill>
                <a:ea typeface="Calibri"/>
                <a:cs typeface="Calibri"/>
              </a:rPr>
              <a:t>COOPERATION</a:t>
            </a:r>
            <a:br>
              <a:rPr lang="en-US" sz="1100" dirty="0">
                <a:ea typeface="Calibri"/>
                <a:cs typeface="Calibri"/>
              </a:rPr>
            </a:br>
            <a:r>
              <a:rPr lang="en-US" sz="1100" dirty="0">
                <a:solidFill>
                  <a:srgbClr val="006758"/>
                </a:solidFill>
                <a:ea typeface="Calibri"/>
                <a:cs typeface="Calibri"/>
              </a:rPr>
              <a:t>AUDIENCE AWARENESS</a:t>
            </a:r>
            <a:br>
              <a:rPr lang="en-US" sz="1100" dirty="0">
                <a:ea typeface="Calibri"/>
                <a:cs typeface="Calibri"/>
              </a:rPr>
            </a:br>
            <a:r>
              <a:rPr lang="en-US" sz="1100" dirty="0">
                <a:solidFill>
                  <a:srgbClr val="006758"/>
                </a:solidFill>
                <a:ea typeface="Calibri"/>
                <a:cs typeface="Calibri"/>
              </a:rPr>
              <a:t>WEAVE, DUCK, BLOCK</a:t>
            </a:r>
            <a:br>
              <a:rPr lang="en-US" sz="1100" dirty="0">
                <a:ea typeface="Calibri"/>
                <a:cs typeface="Calibri"/>
              </a:rPr>
            </a:br>
            <a:r>
              <a:rPr lang="en-US" sz="1100" dirty="0">
                <a:solidFill>
                  <a:srgbClr val="006758"/>
                </a:solidFill>
                <a:ea typeface="Calibri"/>
                <a:cs typeface="Calibri"/>
              </a:rPr>
              <a:t>POINT OF IMPACT</a:t>
            </a:r>
            <a:br>
              <a:rPr lang="en-US" sz="1100" dirty="0">
                <a:ea typeface="Calibri"/>
                <a:cs typeface="Calibri"/>
              </a:rPr>
            </a:br>
            <a:r>
              <a:rPr lang="en-US" sz="1100" dirty="0">
                <a:solidFill>
                  <a:srgbClr val="006758"/>
                </a:solidFill>
                <a:ea typeface="Calibri"/>
                <a:cs typeface="Calibri"/>
              </a:rPr>
              <a:t>CHOREOGRAPHY</a:t>
            </a:r>
          </a:p>
          <a:p>
            <a:pPr marL="285750" indent="-285750">
              <a:lnSpc>
                <a:spcPct val="90000"/>
              </a:lnSpc>
              <a:spcBef>
                <a:spcPts val="1000"/>
              </a:spcBef>
              <a:buFont typeface="Arial"/>
              <a:buChar char="•"/>
            </a:pPr>
            <a:endParaRPr lang="en-US" sz="2800" dirty="0">
              <a:ea typeface="Calibri"/>
              <a:cs typeface="Calibri"/>
            </a:endParaRPr>
          </a:p>
          <a:p>
            <a:endParaRPr lang="en-GB" b="1" dirty="0">
              <a:ea typeface="Calibri"/>
              <a:cs typeface="Calibri"/>
            </a:endParaRPr>
          </a:p>
        </p:txBody>
      </p:sp>
    </p:spTree>
    <p:extLst>
      <p:ext uri="{BB962C8B-B14F-4D97-AF65-F5344CB8AC3E}">
        <p14:creationId xmlns:p14="http://schemas.microsoft.com/office/powerpoint/2010/main" val="749055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latin typeface="MASSILIA VF"/>
              </a:rPr>
              <a:t>9</a:t>
            </a:r>
            <a:endParaRPr lang="en-GB" dirty="0"/>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dirty="0">
                <a:latin typeface="MASSILIA VF"/>
              </a:rPr>
              <a:t>Style and practitioners</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a:xfrm>
            <a:off x="270458" y="2736259"/>
            <a:ext cx="5190471" cy="584775"/>
          </a:xfrm>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270458" y="3668004"/>
            <a:ext cx="8826041" cy="2645170"/>
          </a:xfrm>
        </p:spPr>
        <p:txBody>
          <a:bodyPr/>
          <a:lstStyle/>
          <a:p>
            <a:r>
              <a:rPr lang="en-US"/>
              <a:t>Curriculum for Wales Scheme of Learning:</a:t>
            </a:r>
            <a:br>
              <a:rPr lang="en-US"/>
            </a:br>
            <a:r>
              <a:rPr lang="en-US"/>
              <a:t>Expressive Arts</a:t>
            </a:r>
          </a:p>
        </p:txBody>
      </p:sp>
      <p:pic>
        <p:nvPicPr>
          <p:cNvPr id="9" name="Picture 8">
            <a:extLst>
              <a:ext uri="{FF2B5EF4-FFF2-40B4-BE49-F238E27FC236}">
                <a16:creationId xmlns:a16="http://schemas.microsoft.com/office/drawing/2014/main" id="{DBD8342B-0A34-3F9A-37B0-5E20E8E3F5D9}"/>
              </a:ext>
            </a:extLst>
          </p:cNvPr>
          <p:cNvPicPr>
            <a:picLocks noChangeAspect="1"/>
          </p:cNvPicPr>
          <p:nvPr/>
        </p:nvPicPr>
        <p:blipFill>
          <a:blip r:embed="rId2"/>
          <a:srcRect/>
          <a:stretch/>
        </p:blipFill>
        <p:spPr>
          <a:xfrm>
            <a:off x="6303943" y="344248"/>
            <a:ext cx="2142247" cy="2142247"/>
          </a:xfrm>
          <a:prstGeom prst="rect">
            <a:avLst/>
          </a:prstGeom>
        </p:spPr>
      </p:pic>
      <p:pic>
        <p:nvPicPr>
          <p:cNvPr id="10" name="Picture 9" descr="A white line drawing of a paint palette and a brush&#10;&#10;Description automatically generated">
            <a:extLst>
              <a:ext uri="{FF2B5EF4-FFF2-40B4-BE49-F238E27FC236}">
                <a16:creationId xmlns:a16="http://schemas.microsoft.com/office/drawing/2014/main" id="{B9606BDA-618B-F166-AAA1-BC232D3FFEA4}"/>
              </a:ext>
            </a:extLst>
          </p:cNvPr>
          <p:cNvPicPr>
            <a:picLocks noChangeAspect="1"/>
          </p:cNvPicPr>
          <p:nvPr/>
        </p:nvPicPr>
        <p:blipFill>
          <a:blip r:embed="rId3"/>
          <a:stretch>
            <a:fillRect/>
          </a:stretch>
        </p:blipFill>
        <p:spPr>
          <a:xfrm>
            <a:off x="8311243" y="292183"/>
            <a:ext cx="1978382" cy="1978382"/>
          </a:xfrm>
          <a:prstGeom prst="rect">
            <a:avLst/>
          </a:prstGeom>
        </p:spPr>
      </p:pic>
      <p:pic>
        <p:nvPicPr>
          <p:cNvPr id="11" name="Picture 10" descr="A white line drawing of music notes&#10;&#10;Description automatically generated">
            <a:extLst>
              <a:ext uri="{FF2B5EF4-FFF2-40B4-BE49-F238E27FC236}">
                <a16:creationId xmlns:a16="http://schemas.microsoft.com/office/drawing/2014/main" id="{E33FF83E-77CF-AB1D-50FA-1CCC33235309}"/>
              </a:ext>
            </a:extLst>
          </p:cNvPr>
          <p:cNvPicPr>
            <a:picLocks noChangeAspect="1"/>
          </p:cNvPicPr>
          <p:nvPr/>
        </p:nvPicPr>
        <p:blipFill>
          <a:blip r:embed="rId4"/>
          <a:stretch>
            <a:fillRect/>
          </a:stretch>
        </p:blipFill>
        <p:spPr>
          <a:xfrm>
            <a:off x="7658100" y="1893008"/>
            <a:ext cx="1951358" cy="1951358"/>
          </a:xfrm>
          <a:prstGeom prst="rect">
            <a:avLst/>
          </a:prstGeom>
        </p:spPr>
      </p:pic>
    </p:spTree>
    <p:extLst>
      <p:ext uri="{BB962C8B-B14F-4D97-AF65-F5344CB8AC3E}">
        <p14:creationId xmlns:p14="http://schemas.microsoft.com/office/powerpoint/2010/main" val="1021430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lIns="180000" tIns="180000" rIns="180000" bIns="180000" anchor="t">
            <a:normAutofit/>
          </a:bodyPr>
          <a:lstStyle/>
          <a:p>
            <a:r>
              <a:rPr lang="en-US" sz="2000" dirty="0">
                <a:solidFill>
                  <a:srgbClr val="000000"/>
                </a:solidFill>
                <a:latin typeface="Calibri"/>
                <a:cs typeface="Calibri"/>
              </a:rPr>
              <a:t>Vision for the Expressive Arts Department:</a:t>
            </a:r>
          </a:p>
          <a:p>
            <a:r>
              <a:rPr lang="en-US" sz="2000" dirty="0">
                <a:solidFill>
                  <a:srgbClr val="000000"/>
                </a:solidFill>
                <a:latin typeface="Calibri"/>
                <a:cs typeface="Calibri"/>
              </a:rPr>
              <a:t>We envisage our AOLE to be a place where all learners can freely express themselves and explore new ideas. Our goal is to be a creative space that welcomes all to be bold and to try new things. We believe in fairness and equality, through using art to express one’s emotions.</a:t>
            </a:r>
          </a:p>
          <a:p>
            <a:r>
              <a:rPr lang="en-US" sz="2000" dirty="0">
                <a:solidFill>
                  <a:srgbClr val="000000"/>
                </a:solidFill>
                <a:latin typeface="Calibri"/>
                <a:cs typeface="Calibri"/>
              </a:rPr>
              <a:t>Looking ahead, we want the department to be a fun and welcoming place where we work collaboratively and connect with different perspectives.</a:t>
            </a:r>
          </a:p>
          <a:p>
            <a:r>
              <a:rPr lang="en-US" sz="2000" dirty="0">
                <a:solidFill>
                  <a:srgbClr val="000000"/>
                </a:solidFill>
                <a:latin typeface="Calibri"/>
                <a:cs typeface="Calibri"/>
              </a:rPr>
              <a:t>Through mastering our craft, welcoming everyone, and exploring innovative ways of working, we're moving towards a future where expressive arts play a significant role in creating a vibrant and connected community.</a:t>
            </a:r>
          </a:p>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lIns="180000" tIns="180000" rIns="180000" bIns="180000" anchor="t">
            <a:normAutofit/>
          </a:bodyPr>
          <a:lstStyle/>
          <a:p>
            <a:r>
              <a:rPr lang="en-US" sz="2000">
                <a:solidFill>
                  <a:srgbClr val="000000"/>
                </a:solidFill>
                <a:latin typeface="Calibri"/>
                <a:cs typeface="Calibri"/>
              </a:rPr>
              <a:t>Vision for the Expressive Arts Department:</a:t>
            </a:r>
          </a:p>
          <a:p>
            <a:r>
              <a:rPr lang="en-US" sz="2000">
                <a:solidFill>
                  <a:srgbClr val="000000"/>
                </a:solidFill>
                <a:latin typeface="Calibri"/>
                <a:cs typeface="Calibri"/>
              </a:rPr>
              <a:t>We envisage our AOLE to be a place where all learners can freely express themselves and explore new ideas. Our goal is to be a creative space that welcomes all to be bold and to try new things. We believe in fairness and equality, through using art to express one’s emotions.</a:t>
            </a:r>
          </a:p>
          <a:p>
            <a:r>
              <a:rPr lang="en-US" sz="2000">
                <a:solidFill>
                  <a:srgbClr val="000000"/>
                </a:solidFill>
                <a:latin typeface="Calibri"/>
                <a:cs typeface="Calibri"/>
              </a:rPr>
              <a:t>Looking ahead, we want the department to be a fun and welcoming place where we work collaboratively and connect with different perspectives.</a:t>
            </a:r>
          </a:p>
          <a:p>
            <a:r>
              <a:rPr lang="en-US" sz="2000">
                <a:solidFill>
                  <a:srgbClr val="000000"/>
                </a:solidFill>
                <a:latin typeface="Calibri"/>
                <a:cs typeface="Calibri"/>
              </a:rPr>
              <a:t>Through mastering our craft, welcoming everyone, and exploring innovative ways of working, we're moving towards a future where expressive arts play a significant role in creating a vibrant and connected community.</a:t>
            </a:r>
          </a:p>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9813534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a:bodyPr>
          <a:lstStyle/>
          <a:p>
            <a:r>
              <a:rPr lang="en-US" sz="1400" baseline="0" dirty="0">
                <a:solidFill>
                  <a:srgbClr val="006758"/>
                </a:solidFill>
                <a:latin typeface="Calibri"/>
              </a:rPr>
              <a:t>In this unit, learners will have the opportunity to be introduced to</a:t>
            </a:r>
            <a:r>
              <a:rPr lang="en-US" dirty="0">
                <a:latin typeface="Calibri"/>
              </a:rPr>
              <a:t> new practitioners in drama. This</a:t>
            </a:r>
            <a:r>
              <a:rPr lang="en-US" sz="1400" baseline="0" dirty="0">
                <a:solidFill>
                  <a:srgbClr val="006758"/>
                </a:solidFill>
                <a:latin typeface="Calibri"/>
              </a:rPr>
              <a:t> </a:t>
            </a:r>
            <a:r>
              <a:rPr lang="en-US" dirty="0">
                <a:latin typeface="Calibri"/>
              </a:rPr>
              <a:t>is GCSE level work, so I am preparing the learners for GCSE given that this is the last term before year 9. I feel this is the perfect time in the KS3 curriculum to challenge the learners to do this. This </a:t>
            </a:r>
            <a:r>
              <a:rPr lang="en-US" sz="1400" baseline="0" dirty="0">
                <a:solidFill>
                  <a:srgbClr val="006758"/>
                </a:solidFill>
                <a:latin typeface="Calibri"/>
              </a:rPr>
              <a:t>exploration allows them to create their own work and engage within other people's performance work </a:t>
            </a:r>
            <a:r>
              <a:rPr lang="en-US" dirty="0">
                <a:latin typeface="Calibri"/>
              </a:rPr>
              <a:t>linked to GCSE work. </a:t>
            </a:r>
            <a:r>
              <a:rPr lang="en-US" sz="1400" baseline="0" dirty="0">
                <a:solidFill>
                  <a:srgbClr val="006758"/>
                </a:solidFill>
                <a:latin typeface="Calibri"/>
              </a:rPr>
              <a:t>. This unit of work will encourage the learners to develop their imagination skills and become creative performers themselves. </a:t>
            </a:r>
            <a:r>
              <a:rPr lang="en-US" sz="1400" dirty="0">
                <a:latin typeface="Calibri"/>
                <a:ea typeface="Calibri"/>
                <a:cs typeface="Calibri"/>
              </a:rPr>
              <a:t>​</a:t>
            </a:r>
            <a:endParaRPr lang="en-GB" sz="1100" dirty="0">
              <a:latin typeface="Calibri"/>
              <a:ea typeface="Calibri"/>
              <a:cs typeface="Calibri"/>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r>
              <a:rPr lang="en-US" dirty="0">
                <a:latin typeface="MASSILIA VF"/>
              </a:rPr>
              <a:t>Exploring the Expressive Arts </a:t>
            </a:r>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xfrm>
            <a:off x="231443" y="4191322"/>
            <a:ext cx="10143421" cy="868562"/>
          </a:xfrm>
          <a:solidFill>
            <a:srgbClr val="ED5A3E"/>
          </a:solidFill>
        </p:spPr>
        <p:txBody>
          <a:bodyPr lIns="144000" tIns="45720" rIns="91440" bIns="45720" anchor="ctr" anchorCtr="0">
            <a:noAutofit/>
          </a:bodyPr>
          <a:lstStyle/>
          <a:p>
            <a:pPr algn="ctr"/>
            <a:r>
              <a:rPr lang="en-US" dirty="0">
                <a:latin typeface="Segoe UI"/>
                <a:cs typeface="Segoe UI"/>
              </a:rPr>
              <a:t>Creating combines skills and knowledge, drawing on the senses, inspiration and imagination.</a:t>
            </a:r>
            <a:endParaRPr lang="en-US"/>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r>
              <a:rPr lang="en-US" dirty="0">
                <a:latin typeface="MASSILIA VF"/>
              </a:rPr>
              <a:t>Responding and reflecting</a:t>
            </a:r>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a:bodyPr>
          <a:lstStyle/>
          <a:p>
            <a:r>
              <a:rPr lang="en-GB" sz="1400" baseline="0">
                <a:solidFill>
                  <a:srgbClr val="006758"/>
                </a:solidFill>
                <a:latin typeface="Calibri"/>
              </a:rPr>
              <a:t>In this units, we encourage learners to become reflective, curious and creative individuals both as artists and audience members.  We ask them to critically respond to a range of thematic texts or sources by contemporary and historical stimulus.  All of which is underpinned by the process of creating a practical outcome or performance. Initially in this units, I expect responses may be a simple sensory reaction to artistic stimulus or a critical analysis of </a:t>
            </a:r>
            <a:r>
              <a:rPr lang="en-GB" sz="1400" i="1" baseline="0">
                <a:solidFill>
                  <a:srgbClr val="006758"/>
                </a:solidFill>
                <a:latin typeface="Calibri"/>
              </a:rPr>
              <a:t>creative work</a:t>
            </a:r>
            <a:r>
              <a:rPr lang="en-GB" sz="1400" baseline="0">
                <a:solidFill>
                  <a:srgbClr val="006758"/>
                </a:solidFill>
                <a:latin typeface="Calibri"/>
              </a:rPr>
              <a:t>. The ability to reflect is deepened as learners increase their knowledge and understanding of how and why creative work is developed and produced over time. </a:t>
            </a:r>
            <a:endParaRPr lang="en-US" sz="90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t>Statements of What Matters</a:t>
            </a:r>
          </a:p>
        </p:txBody>
      </p:sp>
      <p:sp>
        <p:nvSpPr>
          <p:cNvPr id="12" name="Text Placeholder 11">
            <a:extLst>
              <a:ext uri="{FF2B5EF4-FFF2-40B4-BE49-F238E27FC236}">
                <a16:creationId xmlns:a16="http://schemas.microsoft.com/office/drawing/2014/main" id="{7A3FE5E8-0704-754B-7FD5-88DFFB66CBAE}"/>
              </a:ext>
            </a:extLst>
          </p:cNvPr>
          <p:cNvSpPr>
            <a:spLocks noGrp="1"/>
          </p:cNvSpPr>
          <p:nvPr>
            <p:ph type="body" sz="quarter" idx="55"/>
          </p:nvPr>
        </p:nvSpPr>
        <p:spPr>
          <a:xfrm>
            <a:off x="368465" y="5232142"/>
            <a:ext cx="10116573" cy="2176699"/>
          </a:xfrm>
        </p:spPr>
        <p:txBody>
          <a:bodyPr lIns="180000" tIns="180000" rIns="180000" bIns="180000" anchor="t">
            <a:normAutofit/>
          </a:bodyPr>
          <a:lstStyle/>
          <a:p>
            <a:r>
              <a:rPr lang="en-GB" dirty="0">
                <a:latin typeface="Calibri"/>
                <a:ea typeface="Calibri"/>
                <a:cs typeface="Calibri"/>
              </a:rPr>
              <a:t>In this scheme of work, learners are given the opportunity to be innovative using stimulus as a starting point for create new and interesting work, which for the first time is also linked to a practitioner's work. This extra expectatin will challenge the learners and prepare them for GCSE level work.  Learners are encouraged to work collaboratively to plan, design and make performances that are fit for an audience and often have some kind of message, techniques or theme that links to the practitioner that they are studying. Learners within this unit of work with be introduced to some integral skills within drama and asked to apply those skills to a performance in an interesting way.  This unit provides a safe space for the learners to create and transform ideas while working collaboratively. </a:t>
            </a:r>
            <a:endParaRPr lang="en-US" dirty="0"/>
          </a:p>
        </p:txBody>
      </p:sp>
    </p:spTree>
    <p:extLst>
      <p:ext uri="{BB962C8B-B14F-4D97-AF65-F5344CB8AC3E}">
        <p14:creationId xmlns:p14="http://schemas.microsoft.com/office/powerpoint/2010/main" val="15195931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pPr rtl="0"/>
            <a:r>
              <a:rPr lang="en-GB" sz="1000" b="1" baseline="0" dirty="0">
                <a:solidFill>
                  <a:srgbClr val="006758"/>
                </a:solidFill>
                <a:latin typeface="MASSILIA VF"/>
                <a:ea typeface="Segoe UI"/>
                <a:cs typeface="Segoe UI"/>
              </a:rPr>
              <a:t>Enterprising and Creative (creating own work)</a:t>
            </a:r>
            <a:r>
              <a:rPr lang="en-GB" sz="1000" baseline="0" dirty="0">
                <a:solidFill>
                  <a:srgbClr val="006758"/>
                </a:solidFill>
                <a:latin typeface="MASSILIA VF"/>
                <a:ea typeface="Segoe UI"/>
                <a:cs typeface="Segoe UI"/>
              </a:rPr>
              <a:t>  </a:t>
            </a:r>
            <a:r>
              <a:rPr lang="en-US" sz="1000" dirty="0">
                <a:latin typeface="MASSILIA VF"/>
                <a:ea typeface="Segoe UI"/>
                <a:cs typeface="Segoe UI"/>
              </a:rPr>
              <a:t>​</a:t>
            </a:r>
          </a:p>
          <a:p>
            <a:r>
              <a:rPr lang="en-GB" sz="1000" baseline="0" dirty="0">
                <a:solidFill>
                  <a:srgbClr val="006758"/>
                </a:solidFill>
                <a:latin typeface="MASSILIA VF"/>
                <a:ea typeface="Segoe UI"/>
                <a:cs typeface="Segoe UI"/>
              </a:rPr>
              <a:t>In this unit of work learners have the opportunity to create their own ideas and have imaginative response to stimulus</a:t>
            </a:r>
            <a:r>
              <a:rPr lang="en-GB" sz="1000" dirty="0">
                <a:latin typeface="MASSILIA VF"/>
                <a:ea typeface="Segoe UI"/>
                <a:cs typeface="Segoe UI"/>
              </a:rPr>
              <a:t> as well as linked that work to a genre or practitioner and ensure the work they create in influenced by them in some way. </a:t>
            </a:r>
          </a:p>
          <a:p>
            <a:pPr rtl="0"/>
            <a:r>
              <a:rPr lang="en-GB" sz="1000" b="1" baseline="0" dirty="0">
                <a:solidFill>
                  <a:srgbClr val="006758"/>
                </a:solidFill>
                <a:latin typeface="MASSILIA VF"/>
                <a:ea typeface="Segoe UI"/>
                <a:cs typeface="Segoe UI"/>
              </a:rPr>
              <a:t>Ambitious Capable (building skills)</a:t>
            </a:r>
            <a:r>
              <a:rPr lang="en-GB" sz="1000" baseline="0" dirty="0">
                <a:solidFill>
                  <a:srgbClr val="006758"/>
                </a:solidFill>
                <a:latin typeface="MASSILIA VF"/>
                <a:ea typeface="Segoe UI"/>
                <a:cs typeface="Segoe UI"/>
              </a:rPr>
              <a:t>  </a:t>
            </a:r>
            <a:r>
              <a:rPr lang="en-GB" sz="1000" dirty="0">
                <a:latin typeface="MASSILIA VF"/>
                <a:ea typeface="Segoe UI"/>
                <a:cs typeface="Segoe UI"/>
              </a:rPr>
              <a:t>​</a:t>
            </a:r>
          </a:p>
          <a:p>
            <a:r>
              <a:rPr lang="en-GB" sz="1000" baseline="0" dirty="0">
                <a:solidFill>
                  <a:srgbClr val="006758"/>
                </a:solidFill>
                <a:latin typeface="MASSILIA VF"/>
                <a:ea typeface="Segoe UI"/>
                <a:cs typeface="Segoe UI"/>
              </a:rPr>
              <a:t>In this unit, learners are focusing on </a:t>
            </a:r>
            <a:r>
              <a:rPr lang="en-GB" sz="1000" dirty="0">
                <a:latin typeface="MASSILIA VF"/>
                <a:ea typeface="Segoe UI"/>
                <a:cs typeface="Segoe UI"/>
              </a:rPr>
              <a:t>key skills and techniques linked to a practitioner or genre.</a:t>
            </a:r>
          </a:p>
          <a:p>
            <a:r>
              <a:rPr lang="en-GB" sz="1000" b="1" dirty="0">
                <a:latin typeface="MASSILIA VF"/>
                <a:ea typeface="Segoe UI"/>
                <a:cs typeface="Segoe UI"/>
              </a:rPr>
              <a:t>Healthy</a:t>
            </a:r>
            <a:r>
              <a:rPr lang="en-GB" sz="1000" b="1" baseline="0" dirty="0">
                <a:solidFill>
                  <a:srgbClr val="006758"/>
                </a:solidFill>
                <a:latin typeface="MASSILIA VF"/>
                <a:ea typeface="Segoe UI"/>
                <a:cs typeface="Segoe UI"/>
              </a:rPr>
              <a:t>, confident (performance in Drama and Music)</a:t>
            </a:r>
            <a:r>
              <a:rPr lang="en-GB" sz="1000" baseline="0" dirty="0">
                <a:solidFill>
                  <a:srgbClr val="006758"/>
                </a:solidFill>
                <a:latin typeface="MASSILIA VF"/>
                <a:ea typeface="Segoe UI"/>
                <a:cs typeface="Segoe UI"/>
              </a:rPr>
              <a:t>  </a:t>
            </a:r>
            <a:r>
              <a:rPr lang="en-GB" sz="1000" dirty="0">
                <a:latin typeface="MASSILIA VF"/>
                <a:ea typeface="Segoe UI"/>
                <a:cs typeface="Segoe UI"/>
              </a:rPr>
              <a:t>​</a:t>
            </a:r>
            <a:endParaRPr lang="en-GB"/>
          </a:p>
          <a:p>
            <a:r>
              <a:rPr lang="en-GB" sz="1000" baseline="0" dirty="0">
                <a:solidFill>
                  <a:srgbClr val="006758"/>
                </a:solidFill>
                <a:latin typeface="MASSILIA VF"/>
                <a:ea typeface="Segoe UI"/>
                <a:cs typeface="Segoe UI"/>
              </a:rPr>
              <a:t>Confidence is key in this unit of work and learners will be introduced to</a:t>
            </a:r>
            <a:r>
              <a:rPr lang="en-GB" sz="1000" dirty="0">
                <a:latin typeface="MASSILIA VF"/>
                <a:ea typeface="Segoe UI"/>
                <a:cs typeface="Segoe UI"/>
              </a:rPr>
              <a:t> have the confidence to explore new ways of working. </a:t>
            </a:r>
            <a:endParaRPr lang="en-GB" sz="9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fontScale="92500"/>
          </a:bodyPr>
          <a:lstStyle/>
          <a:p>
            <a:r>
              <a:rPr lang="en-US" sz="900" b="1" u="sng">
                <a:latin typeface="Calibri"/>
                <a:ea typeface="Calibri"/>
                <a:cs typeface="Calibri"/>
              </a:rPr>
              <a:t>Literacy </a:t>
            </a:r>
            <a:r>
              <a:rPr lang="en-US" sz="900" dirty="0">
                <a:latin typeface="Calibri"/>
                <a:ea typeface="Calibri"/>
                <a:cs typeface="Calibri"/>
              </a:rPr>
              <a:t> </a:t>
            </a:r>
            <a:endParaRPr lang="en-US" sz="900" dirty="0">
              <a:solidFill>
                <a:srgbClr val="000000"/>
              </a:solidFill>
              <a:latin typeface="Calibri"/>
              <a:ea typeface="Calibri"/>
              <a:cs typeface="Calibri"/>
            </a:endParaRPr>
          </a:p>
          <a:p>
            <a:r>
              <a:rPr lang="en-US" sz="900" b="1">
                <a:latin typeface="Calibri"/>
                <a:ea typeface="Calibri"/>
                <a:cs typeface="Calibri"/>
              </a:rPr>
              <a:t>Listening 2.4</a:t>
            </a:r>
            <a:r>
              <a:rPr lang="en-US" sz="900" dirty="0">
                <a:latin typeface="Calibri"/>
                <a:ea typeface="Calibri"/>
                <a:cs typeface="Calibri"/>
              </a:rPr>
              <a:t> </a:t>
            </a:r>
            <a:endParaRPr lang="en-US" sz="900" dirty="0">
              <a:solidFill>
                <a:srgbClr val="000000"/>
              </a:solidFill>
              <a:latin typeface="Calibri"/>
              <a:ea typeface="Calibri"/>
              <a:cs typeface="Calibri"/>
            </a:endParaRPr>
          </a:p>
          <a:p>
            <a:r>
              <a:rPr lang="en-US" sz="900" dirty="0">
                <a:latin typeface="Calibri"/>
                <a:ea typeface="Calibri"/>
                <a:cs typeface="Calibri"/>
              </a:rPr>
              <a:t>I can listen to and respond to others with questions and comments which focus on reasons, implications and next steps. </a:t>
            </a:r>
            <a:endParaRPr lang="en-US" sz="900" dirty="0">
              <a:solidFill>
                <a:srgbClr val="000000"/>
              </a:solidFill>
              <a:latin typeface="Calibri"/>
              <a:ea typeface="Calibri"/>
              <a:cs typeface="Calibri"/>
            </a:endParaRPr>
          </a:p>
          <a:p>
            <a:r>
              <a:rPr lang="en-US" sz="900" dirty="0">
                <a:latin typeface="Calibri"/>
                <a:ea typeface="Calibri"/>
                <a:cs typeface="Calibri"/>
              </a:rPr>
              <a:t>I can listen in order to show agreement and disagreement in collaborative discussion and situations. </a:t>
            </a:r>
            <a:endParaRPr lang="en-US" sz="900" dirty="0">
              <a:solidFill>
                <a:srgbClr val="000000"/>
              </a:solidFill>
              <a:latin typeface="Calibri"/>
              <a:ea typeface="Calibri"/>
              <a:cs typeface="Calibri"/>
            </a:endParaRPr>
          </a:p>
          <a:p>
            <a:r>
              <a:rPr lang="en-US" sz="900" b="1" dirty="0">
                <a:latin typeface="Calibri"/>
                <a:ea typeface="Calibri"/>
                <a:cs typeface="Calibri"/>
              </a:rPr>
              <a:t>Speaking 4.3</a:t>
            </a:r>
            <a:r>
              <a:rPr lang="en-US" sz="900" dirty="0">
                <a:latin typeface="Calibri"/>
                <a:ea typeface="Calibri"/>
                <a:cs typeface="Calibri"/>
              </a:rPr>
              <a:t> </a:t>
            </a:r>
            <a:endParaRPr lang="en-US" sz="900" dirty="0">
              <a:solidFill>
                <a:srgbClr val="000000"/>
              </a:solidFill>
              <a:latin typeface="Calibri"/>
              <a:ea typeface="Calibri"/>
              <a:cs typeface="Calibri"/>
            </a:endParaRPr>
          </a:p>
          <a:p>
            <a:r>
              <a:rPr lang="en-US" sz="900" dirty="0">
                <a:latin typeface="Calibri"/>
                <a:ea typeface="Calibri"/>
                <a:cs typeface="Calibri"/>
              </a:rPr>
              <a:t>I can contribute to group discussion in different roles, taking responsibility for completing the task well.  </a:t>
            </a:r>
            <a:endParaRPr lang="en-US" sz="900" dirty="0">
              <a:solidFill>
                <a:srgbClr val="000000"/>
              </a:solidFill>
              <a:latin typeface="Calibri"/>
              <a:ea typeface="Calibri"/>
              <a:cs typeface="Calibri"/>
            </a:endParaRPr>
          </a:p>
          <a:p>
            <a:r>
              <a:rPr lang="en-US" sz="900" dirty="0">
                <a:latin typeface="Calibri"/>
                <a:ea typeface="Calibri"/>
                <a:cs typeface="Calibri"/>
              </a:rPr>
              <a:t>Oracy will be developed throughout this scheme of work with learners presenting work as well as giving feedback and feedforward further developing their oracy skills.  </a:t>
            </a:r>
            <a:endParaRPr lang="en-US" sz="900" dirty="0">
              <a:solidFill>
                <a:srgbClr val="000000"/>
              </a:solidFill>
              <a:latin typeface="Calibri"/>
              <a:ea typeface="Calibri"/>
              <a:cs typeface="Calibri"/>
            </a:endParaRPr>
          </a:p>
          <a:p>
            <a:r>
              <a:rPr lang="en-US" sz="900" dirty="0">
                <a:latin typeface="Calibri"/>
                <a:ea typeface="Calibri"/>
                <a:cs typeface="Calibri"/>
              </a:rPr>
              <a:t>Key words vocabulary to develop each week with learners understanding new drama specific vocabulary.  </a:t>
            </a:r>
            <a:endParaRPr lang="en-US" sz="900" dirty="0">
              <a:solidFill>
                <a:srgbClr val="000000"/>
              </a:solidFill>
              <a:latin typeface="Calibri"/>
              <a:ea typeface="Calibri"/>
              <a:cs typeface="Calibri"/>
            </a:endParaRPr>
          </a:p>
          <a:p>
            <a:r>
              <a:rPr lang="en-US" sz="900" dirty="0">
                <a:latin typeface="Calibri"/>
                <a:ea typeface="Calibri"/>
                <a:cs typeface="Calibri"/>
              </a:rPr>
              <a:t>Reading and scanning text as well as interpreting characters and making them unique from a text. </a:t>
            </a:r>
            <a:endParaRPr lang="en-US"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fontScale="92500" lnSpcReduction="10000"/>
          </a:bodyPr>
          <a:lstStyle/>
          <a:p>
            <a:pPr rtl="0"/>
            <a:r>
              <a:rPr lang="en-GB" sz="600" u="sng" baseline="0" dirty="0">
                <a:solidFill>
                  <a:srgbClr val="006758"/>
                </a:solidFill>
                <a:latin typeface="Calibri"/>
                <a:ea typeface="Segoe UI"/>
                <a:cs typeface="Segoe UI"/>
              </a:rPr>
              <a:t>..</a:t>
            </a:r>
            <a:r>
              <a:rPr lang="en-GB" sz="1000" b="1" u="sng" baseline="0" dirty="0">
                <a:solidFill>
                  <a:srgbClr val="006758"/>
                </a:solidFill>
                <a:latin typeface="Calibri"/>
                <a:ea typeface="Segoe UI"/>
                <a:cs typeface="Segoe UI"/>
              </a:rPr>
              <a:t>Creativity and innovation</a:t>
            </a:r>
            <a:r>
              <a:rPr lang="en-US" sz="1000" dirty="0">
                <a:latin typeface="Calibri"/>
                <a:ea typeface="Segoe UI"/>
                <a:cs typeface="Segoe UI"/>
              </a:rPr>
              <a:t>​</a:t>
            </a:r>
          </a:p>
          <a:p>
            <a:r>
              <a:rPr lang="en-GB" sz="1000" baseline="0" dirty="0">
                <a:solidFill>
                  <a:srgbClr val="006758"/>
                </a:solidFill>
                <a:latin typeface="Calibri"/>
                <a:ea typeface="Segoe UI"/>
                <a:cs typeface="Segoe UI"/>
              </a:rPr>
              <a:t>Learners use their creative skills and imagination, discover possibilities and refine ideas to produce their own unique artistic work</a:t>
            </a:r>
            <a:r>
              <a:rPr lang="en-GB" sz="1000" dirty="0">
                <a:latin typeface="Calibri"/>
                <a:ea typeface="Segoe UI"/>
                <a:cs typeface="Segoe UI"/>
              </a:rPr>
              <a:t> linked to genres and practitioners. </a:t>
            </a:r>
          </a:p>
          <a:p>
            <a:pPr rtl="0"/>
            <a:r>
              <a:rPr lang="en-GB" sz="1000" b="1" u="sng" baseline="0" dirty="0">
                <a:solidFill>
                  <a:srgbClr val="006758"/>
                </a:solidFill>
                <a:latin typeface="Calibri"/>
                <a:ea typeface="Segoe UI"/>
                <a:cs typeface="Segoe UI"/>
              </a:rPr>
              <a:t>Critical thinking and problem-solving</a:t>
            </a:r>
            <a:r>
              <a:rPr lang="en-GB" sz="1000" dirty="0">
                <a:latin typeface="Calibri"/>
                <a:ea typeface="Segoe UI"/>
                <a:cs typeface="Segoe UI"/>
              </a:rPr>
              <a:t>​</a:t>
            </a:r>
          </a:p>
          <a:p>
            <a:pPr rtl="0"/>
            <a:r>
              <a:rPr lang="en-GB" sz="1000" baseline="0" dirty="0">
                <a:solidFill>
                  <a:srgbClr val="006758"/>
                </a:solidFill>
                <a:latin typeface="Calibri"/>
                <a:ea typeface="Segoe UI"/>
                <a:cs typeface="Segoe UI"/>
              </a:rPr>
              <a:t>The evaluation involved in the creative process enables learners to develop reflective, questioning and problem-solving skills, as well as to challenge perceptions and identify solutions. </a:t>
            </a:r>
            <a:r>
              <a:rPr lang="en-GB" sz="1000" dirty="0">
                <a:latin typeface="Calibri"/>
                <a:ea typeface="Segoe UI"/>
                <a:cs typeface="Segoe UI"/>
              </a:rPr>
              <a:t>​</a:t>
            </a:r>
          </a:p>
          <a:p>
            <a:pPr rtl="0"/>
            <a:r>
              <a:rPr lang="en-GB" sz="1000" b="1" u="sng" baseline="0" dirty="0">
                <a:solidFill>
                  <a:srgbClr val="006758"/>
                </a:solidFill>
                <a:latin typeface="Calibri"/>
                <a:ea typeface="Segoe UI"/>
                <a:cs typeface="Segoe UI"/>
              </a:rPr>
              <a:t>Personal effectiveness</a:t>
            </a:r>
            <a:r>
              <a:rPr lang="en-GB" sz="1000" dirty="0">
                <a:latin typeface="Calibri"/>
                <a:ea typeface="Segoe UI"/>
                <a:cs typeface="Segoe UI"/>
              </a:rPr>
              <a:t>​</a:t>
            </a:r>
          </a:p>
          <a:p>
            <a:pPr rtl="0"/>
            <a:r>
              <a:rPr lang="en-GB" sz="1100" baseline="0" dirty="0">
                <a:solidFill>
                  <a:srgbClr val="006758"/>
                </a:solidFill>
                <a:latin typeface="Calibri"/>
                <a:ea typeface="Segoe UI"/>
                <a:cs typeface="Segoe UI"/>
              </a:rPr>
              <a:t>Learners develop self-confidence, self-esteem, independence, communication skills and social and cultural awareness.</a:t>
            </a:r>
            <a:r>
              <a:rPr lang="en-GB" sz="1100" dirty="0">
                <a:latin typeface="Calibri"/>
                <a:ea typeface="Segoe UI"/>
                <a:cs typeface="Segoe UI"/>
              </a:rPr>
              <a:t>​</a:t>
            </a:r>
          </a:p>
          <a:p>
            <a:pPr rtl="0"/>
            <a:r>
              <a:rPr lang="en-GB" sz="1000" b="1" u="sng" baseline="0" dirty="0">
                <a:solidFill>
                  <a:srgbClr val="006758"/>
                </a:solidFill>
                <a:latin typeface="Calibri"/>
                <a:ea typeface="Segoe UI"/>
                <a:cs typeface="Segoe UI"/>
              </a:rPr>
              <a:t>Planning and organising</a:t>
            </a:r>
            <a:r>
              <a:rPr lang="en-GB" sz="1000" dirty="0">
                <a:latin typeface="Calibri"/>
                <a:ea typeface="Segoe UI"/>
                <a:cs typeface="Segoe UI"/>
              </a:rPr>
              <a:t>​</a:t>
            </a:r>
          </a:p>
          <a:p>
            <a:pPr rtl="0"/>
            <a:r>
              <a:rPr lang="en-GB" sz="1100" baseline="0" dirty="0">
                <a:solidFill>
                  <a:srgbClr val="006758"/>
                </a:solidFill>
                <a:latin typeface="Calibri"/>
                <a:ea typeface="Segoe UI"/>
                <a:cs typeface="Segoe UI"/>
              </a:rPr>
              <a:t> Learners generate ideas, develop curiosity, explore and bring ideas into action is fundamental to this Area.</a:t>
            </a:r>
            <a:endParaRPr lang="en-GB" sz="900"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r>
              <a:rPr lang="en-US" sz="1100" dirty="0">
                <a:latin typeface="Calibri"/>
                <a:ea typeface="Segoe UI"/>
                <a:cs typeface="Segoe UI"/>
              </a:rPr>
              <a:t>This practitioner</a:t>
            </a:r>
            <a:r>
              <a:rPr lang="en-US" sz="1100" baseline="0" dirty="0">
                <a:solidFill>
                  <a:srgbClr val="006758"/>
                </a:solidFill>
                <a:latin typeface="Calibri"/>
                <a:ea typeface="Segoe UI"/>
                <a:cs typeface="Segoe UI"/>
              </a:rPr>
              <a:t> </a:t>
            </a:r>
            <a:r>
              <a:rPr lang="en-US" sz="1100" dirty="0">
                <a:latin typeface="Calibri"/>
                <a:ea typeface="Segoe UI"/>
                <a:cs typeface="Segoe UI"/>
              </a:rPr>
              <a:t>and genre unit </a:t>
            </a:r>
            <a:r>
              <a:rPr lang="en-US" sz="1100" baseline="0" dirty="0">
                <a:solidFill>
                  <a:srgbClr val="006758"/>
                </a:solidFill>
                <a:latin typeface="Calibri"/>
                <a:ea typeface="Segoe UI"/>
                <a:cs typeface="Segoe UI"/>
              </a:rPr>
              <a:t>embeds many of the pedagogical principles within the scheme of work. The main ones that are focused on in this scheme are: </a:t>
            </a:r>
            <a:r>
              <a:rPr lang="en-US" sz="1100" dirty="0">
                <a:latin typeface="Calibri"/>
                <a:ea typeface="Segoe UI"/>
                <a:cs typeface="Segoe UI"/>
              </a:rPr>
              <a:t>​</a:t>
            </a:r>
          </a:p>
          <a:p>
            <a:pPr rtl="0"/>
            <a:r>
              <a:rPr lang="en-US" sz="1100" baseline="0" dirty="0">
                <a:solidFill>
                  <a:srgbClr val="006758"/>
                </a:solidFill>
                <a:latin typeface="Arial"/>
                <a:ea typeface="Segoe UI"/>
                <a:cs typeface="Segoe UI"/>
              </a:rPr>
              <a:t>•</a:t>
            </a:r>
            <a:r>
              <a:rPr lang="en-US" sz="1100" baseline="0" dirty="0">
                <a:solidFill>
                  <a:srgbClr val="006758"/>
                </a:solidFill>
                <a:latin typeface="Calibri"/>
                <a:ea typeface="Segoe UI"/>
                <a:cs typeface="Segoe UI"/>
              </a:rPr>
              <a:t>Maintains a consistent focus on the overall purposes of the curriculum.  </a:t>
            </a:r>
            <a:r>
              <a:rPr lang="en-US" sz="1100" dirty="0">
                <a:latin typeface="Calibri"/>
                <a:ea typeface="Segoe UI"/>
                <a:cs typeface="Segoe UI"/>
              </a:rPr>
              <a:t>​</a:t>
            </a:r>
          </a:p>
          <a:p>
            <a:pPr rtl="0"/>
            <a:r>
              <a:rPr lang="en-US" sz="1100" baseline="0" dirty="0">
                <a:solidFill>
                  <a:srgbClr val="006758"/>
                </a:solidFill>
                <a:latin typeface="Arial"/>
                <a:ea typeface="Segoe UI"/>
                <a:cs typeface="Segoe UI"/>
              </a:rPr>
              <a:t>•</a:t>
            </a:r>
            <a:r>
              <a:rPr lang="en-US" sz="1100" baseline="0" dirty="0">
                <a:solidFill>
                  <a:srgbClr val="006758"/>
                </a:solidFill>
                <a:latin typeface="Calibri"/>
                <a:ea typeface="Segoe UI"/>
                <a:cs typeface="Segoe UI"/>
              </a:rPr>
              <a:t>Challenges all learners by encouraging them to </a:t>
            </a:r>
            <a:r>
              <a:rPr lang="en-US" sz="1100" baseline="0" dirty="0" err="1">
                <a:solidFill>
                  <a:srgbClr val="006758"/>
                </a:solidFill>
                <a:latin typeface="Calibri"/>
                <a:ea typeface="Segoe UI"/>
                <a:cs typeface="Segoe UI"/>
              </a:rPr>
              <a:t>recognise</a:t>
            </a:r>
            <a:r>
              <a:rPr lang="en-US" sz="1100" baseline="0" dirty="0">
                <a:solidFill>
                  <a:srgbClr val="006758"/>
                </a:solidFill>
                <a:latin typeface="Calibri"/>
                <a:ea typeface="Segoe UI"/>
                <a:cs typeface="Segoe UI"/>
              </a:rPr>
              <a:t> the importance of sustained effort in meeting expectations that are high but achievable for them. </a:t>
            </a:r>
            <a:r>
              <a:rPr lang="en-US" sz="1100" dirty="0">
                <a:latin typeface="Calibri"/>
                <a:ea typeface="Segoe UI"/>
                <a:cs typeface="Segoe UI"/>
              </a:rPr>
              <a:t>​</a:t>
            </a:r>
          </a:p>
          <a:p>
            <a:pPr rtl="0"/>
            <a:r>
              <a:rPr lang="en-US" sz="1100" baseline="0" dirty="0">
                <a:solidFill>
                  <a:srgbClr val="006758"/>
                </a:solidFill>
                <a:latin typeface="Arial"/>
                <a:ea typeface="Segoe UI"/>
                <a:cs typeface="Segoe UI"/>
              </a:rPr>
              <a:t>•</a:t>
            </a:r>
            <a:r>
              <a:rPr lang="en-US" sz="1100" baseline="0" dirty="0">
                <a:solidFill>
                  <a:srgbClr val="006758"/>
                </a:solidFill>
                <a:latin typeface="Calibri"/>
                <a:ea typeface="Segoe UI"/>
                <a:cs typeface="Segoe UI"/>
              </a:rPr>
              <a:t>Means employing a blend of approaches including those that promote problem-solving, creative and critical thinking. </a:t>
            </a:r>
            <a:r>
              <a:rPr lang="en-US" sz="1100" dirty="0">
                <a:latin typeface="Calibri"/>
                <a:ea typeface="Segoe UI"/>
                <a:cs typeface="Segoe UI"/>
              </a:rPr>
              <a:t>​</a:t>
            </a:r>
          </a:p>
          <a:p>
            <a:pPr marL="285750" indent="-285750">
              <a:buFont typeface="Arial"/>
              <a:buChar char="•"/>
            </a:pPr>
            <a:r>
              <a:rPr lang="en-US" sz="1100" dirty="0">
                <a:latin typeface="Calibri"/>
                <a:ea typeface="Calibri"/>
                <a:cs typeface="Arial"/>
              </a:rPr>
              <a:t>Means employing assessment for learning principles.</a:t>
            </a:r>
            <a:endParaRPr lang="en-US" sz="1100">
              <a:latin typeface="Calibri"/>
              <a:ea typeface="Calibri"/>
              <a:cs typeface="Calibri"/>
            </a:endParaRPr>
          </a:p>
          <a:p>
            <a:pPr marL="285750" indent="-285750">
              <a:buFont typeface="Arial"/>
              <a:buChar char="•"/>
            </a:pPr>
            <a:r>
              <a:rPr lang="en-US" sz="1100" dirty="0">
                <a:latin typeface="Calibri"/>
                <a:ea typeface="Calibri"/>
                <a:cs typeface="Arial"/>
              </a:rPr>
              <a:t>Supports social and emotional development and positive relationships.</a:t>
            </a:r>
            <a:endParaRPr lang="en-US" sz="1100">
              <a:latin typeface="Calibri"/>
              <a:ea typeface="Calibri"/>
              <a:cs typeface="Calibri"/>
            </a:endParaRPr>
          </a:p>
          <a:p>
            <a:pPr marL="285750" indent="-285750">
              <a:buFont typeface="Arial"/>
              <a:buChar char="•"/>
            </a:pPr>
            <a:r>
              <a:rPr lang="en-US" sz="1100" dirty="0">
                <a:latin typeface="Calibri"/>
                <a:ea typeface="Calibri"/>
                <a:cs typeface="Arial"/>
              </a:rPr>
              <a:t>Encourages collaboration.</a:t>
            </a:r>
            <a:endParaRPr lang="en-US" sz="1100" dirty="0">
              <a:latin typeface="Calibri"/>
            </a:endParaRPr>
          </a:p>
          <a:p>
            <a:endParaRPr lang="en-US" sz="1100" dirty="0">
              <a:latin typeface="Calibri"/>
              <a:ea typeface="Calibri"/>
              <a:cs typeface="Segoe UI"/>
            </a:endParaRP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t>Pedagogical Principles</a:t>
            </a:r>
          </a:p>
        </p:txBody>
      </p:sp>
    </p:spTree>
    <p:extLst>
      <p:ext uri="{BB962C8B-B14F-4D97-AF65-F5344CB8AC3E}">
        <p14:creationId xmlns:p14="http://schemas.microsoft.com/office/powerpoint/2010/main" val="3775422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sz="1100" dirty="0">
                <a:latin typeface="Calibri"/>
                <a:ea typeface="Calibri"/>
                <a:cs typeface="Calibri"/>
              </a:rPr>
              <a:t>Practitioner and genre scheme of learning is an advanced  lesson into not only increasing the effectiveness of the learners but also to start taking ownership over their own learning.  It allows learners to become leaders, have more autonomy over their own work as well as increasing their use of imaginative responses to a stimulus. </a:t>
            </a:r>
            <a:endParaRPr lang="en-US" sz="1100" dirty="0">
              <a:solidFill>
                <a:srgbClr val="000000"/>
              </a:solidFill>
              <a:latin typeface="Calibri"/>
              <a:ea typeface="Calibri"/>
              <a:cs typeface="Calibri"/>
            </a:endParaRPr>
          </a:p>
          <a:p>
            <a:r>
              <a:rPr lang="en-US" sz="1100" dirty="0">
                <a:latin typeface="Calibri"/>
                <a:ea typeface="Calibri"/>
                <a:cs typeface="Calibri"/>
              </a:rPr>
              <a:t>Learners will gain greater confidence by being able to explore, experience, interpret, create and respond through this scheme of learning.</a:t>
            </a:r>
            <a:endParaRPr lang="en-US"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t>Increasing effectiveness as a learner</a:t>
            </a:r>
            <a:endParaRPr lang="en-US" sz="105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dirty="0">
                <a:latin typeface="Segoe UI"/>
                <a:cs typeface="Segoe UI"/>
              </a:rPr>
              <a:t>Practitioner scheme of learning allows </a:t>
            </a:r>
            <a:r>
              <a:rPr lang="en-US" sz="1100" dirty="0">
                <a:latin typeface="Calibri"/>
                <a:ea typeface="Calibri"/>
                <a:cs typeface="Calibri"/>
              </a:rPr>
              <a:t> learners to explore Performing Arts through learning this advanced acting skill. They will be evaluating professional work to increase their depth of study in this skills and in turn then evaluate their work and the work of others and being a critical audience member for their peers. </a:t>
            </a:r>
            <a:endParaRPr lang="en-US" sz="1100">
              <a:solidFill>
                <a:srgbClr val="000000"/>
              </a:solidFill>
              <a:latin typeface="Calibri"/>
              <a:ea typeface="Calibri"/>
              <a:cs typeface="Calibri"/>
            </a:endParaRPr>
          </a:p>
          <a:p>
            <a:r>
              <a:rPr lang="en-US" sz="1100" dirty="0">
                <a:latin typeface="Calibri"/>
                <a:ea typeface="Calibri"/>
                <a:cs typeface="Calibri"/>
              </a:rPr>
              <a:t>Learners will learn and refine different types of knowledge and skills including the techniques, required to create and interpret in drama. </a:t>
            </a:r>
            <a:endParaRPr lang="en-US"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t>Increasing breadth and depth of knowledge</a:t>
            </a:r>
            <a:endParaRPr lang="en-US" sz="105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1100" dirty="0">
                <a:latin typeface="Calibri"/>
                <a:ea typeface="Calibri"/>
                <a:cs typeface="Calibri"/>
              </a:rPr>
              <a:t>Progression in this scheme of learning is demonstrated through the development of using the skills linked to the practitioner or genre in their performance work.  I would expect learners to show in-depth curiosity for being create and innovative.</a:t>
            </a:r>
            <a:endParaRPr lang="en-US"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t>Deepening understanding of the ideas and disciplines within Areas</a:t>
            </a:r>
            <a:endParaRPr lang="en-US" sz="105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sz="1100" dirty="0">
                <a:latin typeface="Calibri Light"/>
                <a:ea typeface="Calibri Light"/>
                <a:cs typeface="Calibri Light"/>
              </a:rPr>
              <a:t>In this practitioner and genre scheme of learning, learners level of control, accuracy and fluency will show more sophistication and their confidence and ability will have progressed as they enter the end stage of KS3. Learning at this stage will be </a:t>
            </a:r>
            <a:r>
              <a:rPr lang="en-US" sz="1100" dirty="0" err="1">
                <a:latin typeface="Calibri Light"/>
                <a:ea typeface="Calibri Light"/>
                <a:cs typeface="Calibri Light"/>
              </a:rPr>
              <a:t>characterised</a:t>
            </a:r>
            <a:r>
              <a:rPr lang="en-US" sz="1100" dirty="0">
                <a:latin typeface="Calibri Light"/>
                <a:ea typeface="Calibri Light"/>
                <a:cs typeface="Calibri Light"/>
              </a:rPr>
              <a:t> by using sophisticated language that will be modelled by the teacher as well as using professional work to inform the practitioner techniques they use and how they use them. </a:t>
            </a:r>
          </a:p>
          <a:p>
            <a:r>
              <a:rPr lang="en-US" sz="1100" dirty="0">
                <a:latin typeface="Calibri Light"/>
                <a:ea typeface="Calibri Light"/>
                <a:cs typeface="Calibri Light"/>
              </a:rPr>
              <a:t>When evaluating their work in this unit, learners are required to have more autonomy over their analysis of work as well as the work of others. </a:t>
            </a:r>
            <a:endParaRPr lang="en-US"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1100" dirty="0">
                <a:latin typeface="Calibri"/>
                <a:ea typeface="Calibri"/>
                <a:cs typeface="Calibri"/>
              </a:rPr>
              <a:t>Practitioner and genre is a transferrable scheme linked to the whole of the curriculum as all areas of the curriculum have people and genres that they focus on to improve learners' skills and development their learning and independence. </a:t>
            </a: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lIns="180000" tIns="180000" rIns="180000" bIns="180000" anchor="t">
            <a:normAutofit/>
          </a:bodyPr>
          <a:lstStyle/>
          <a:p>
            <a:r>
              <a:rPr lang="en-US" sz="1100" baseline="0" dirty="0">
                <a:solidFill>
                  <a:srgbClr val="006758"/>
                </a:solidFill>
                <a:latin typeface="Calibri"/>
              </a:rPr>
              <a:t>The main issues at KS3 is the ability to recall because the learner on having drama once every two weeks. To address these issues, we revisit skills as often as we can and focus on performance confidence, ability and quality</a:t>
            </a:r>
            <a:r>
              <a:rPr lang="en-US" sz="1100" dirty="0">
                <a:latin typeface="Calibri"/>
              </a:rPr>
              <a:t>.</a:t>
            </a:r>
            <a:endParaRPr lang="en-US" sz="1100" dirty="0">
              <a:latin typeface="Calibri"/>
              <a:ea typeface="Calibri"/>
              <a:cs typeface="Calibri"/>
            </a:endParaRPr>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Tree>
    <p:extLst>
      <p:ext uri="{BB962C8B-B14F-4D97-AF65-F5344CB8AC3E}">
        <p14:creationId xmlns:p14="http://schemas.microsoft.com/office/powerpoint/2010/main" val="34747651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dirty="0">
                <a:latin typeface="Arial"/>
                <a:cs typeface="Arial"/>
              </a:rPr>
              <a:t>•</a:t>
            </a:r>
            <a:r>
              <a:rPr lang="en-US" dirty="0">
                <a:latin typeface="Calibri"/>
                <a:cs typeface="Calibri"/>
              </a:rPr>
              <a:t>I can explore and experiment with and then select appropriate creative techniques, practices, materials, processes, resources, tools and technologies.</a:t>
            </a:r>
            <a:endParaRPr lang="en-US" dirty="0">
              <a:solidFill>
                <a:srgbClr val="000000"/>
              </a:solidFill>
              <a:latin typeface="Calibri"/>
              <a:cs typeface="Calibri"/>
            </a:endParaRPr>
          </a:p>
          <a:p>
            <a:r>
              <a:rPr lang="en-US" dirty="0">
                <a:latin typeface="Arial"/>
                <a:cs typeface="Arial"/>
              </a:rPr>
              <a:t>•</a:t>
            </a:r>
            <a:r>
              <a:rPr lang="en-US" dirty="0">
                <a:latin typeface="Calibri"/>
                <a:cs typeface="Calibri"/>
              </a:rPr>
              <a:t>I can explore how and why creative work is made by asking questions and developing my own answers.</a:t>
            </a:r>
            <a:endParaRPr lang="en-US" dirty="0">
              <a:solidFill>
                <a:srgbClr val="000000"/>
              </a:solidFill>
              <a:latin typeface="Calibri"/>
              <a:cs typeface="Calibri"/>
            </a:endParaRPr>
          </a:p>
          <a:p>
            <a:r>
              <a:rPr lang="en-US" dirty="0">
                <a:latin typeface="Arial"/>
                <a:cs typeface="Arial"/>
              </a:rPr>
              <a:t>•</a:t>
            </a:r>
            <a:r>
              <a:rPr lang="en-US" dirty="0">
                <a:latin typeface="Calibri"/>
                <a:cs typeface="Calibri"/>
              </a:rPr>
              <a:t>I can explore and describe how artists and creative work communicate mood, feelings and ideas.</a:t>
            </a:r>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endParaRPr lang="en-US" sz="90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171450" indent="-171450">
              <a:buFont typeface="Arial" panose="020B0604020202020204" pitchFamily="34" charset="0"/>
              <a:buChar char="•"/>
            </a:pPr>
            <a:endParaRPr lang="en-US" sz="900"/>
          </a:p>
          <a:p>
            <a:pPr marL="171450" indent="-171450">
              <a:buFont typeface="Arial" panose="020B0604020202020204" pitchFamily="34" charset="0"/>
              <a:buChar char="•"/>
            </a:pPr>
            <a:endParaRPr lang="en-US" sz="90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lIns="91440" tIns="45720" rIns="91440" bIns="45720" anchor="t">
            <a:normAutofit fontScale="70000" lnSpcReduction="20000"/>
          </a:bodyPr>
          <a:lstStyle/>
          <a:p>
            <a:r>
              <a:rPr lang="en-US" dirty="0">
                <a:latin typeface="MASSILIA VF"/>
              </a:rPr>
              <a:t>Progression Steps to inform teaching</a:t>
            </a:r>
          </a:p>
          <a:p>
            <a:pPr algn="ctr"/>
            <a:r>
              <a:rPr lang="en-GB" sz="1000">
                <a:solidFill>
                  <a:srgbClr val="000000"/>
                </a:solidFill>
                <a:latin typeface="Calibri"/>
                <a:cs typeface="Calibri"/>
              </a:rPr>
              <a:t>Exploring the expressive arts is essential to developing artistic skills and knowledge and it enables learners to become curious and creative individuals.</a:t>
            </a:r>
            <a:endParaRPr lang="en-US" sz="1000" b="0">
              <a:solidFill>
                <a:srgbClr val="000000"/>
              </a:solidFill>
              <a:latin typeface="Calibri"/>
              <a:cs typeface="Calibri"/>
            </a:endParaRPr>
          </a:p>
          <a:p>
            <a:endParaRPr lang="en-US" dirty="0"/>
          </a:p>
        </p:txBody>
      </p:sp>
      <p:graphicFrame>
        <p:nvGraphicFramePr>
          <p:cNvPr id="10" name="Table 9">
            <a:extLst>
              <a:ext uri="{FF2B5EF4-FFF2-40B4-BE49-F238E27FC236}">
                <a16:creationId xmlns:a16="http://schemas.microsoft.com/office/drawing/2014/main" id="{893F8505-3193-6F2D-064B-DBD6A53F6DEC}"/>
              </a:ext>
            </a:extLst>
          </p:cNvPr>
          <p:cNvGraphicFramePr>
            <a:graphicFrameLocks noGrp="1"/>
          </p:cNvGraphicFramePr>
          <p:nvPr/>
        </p:nvGraphicFramePr>
        <p:xfrm>
          <a:off x="3778227" y="1760599"/>
          <a:ext cx="3162300" cy="4846320"/>
        </p:xfrm>
        <a:graphic>
          <a:graphicData uri="http://schemas.openxmlformats.org/drawingml/2006/table">
            <a:tbl>
              <a:tblPr bandRow="1">
                <a:tableStyleId>{5C22544A-7EE6-4342-B048-85BDC9FD1C3A}</a:tableStyleId>
              </a:tblPr>
              <a:tblGrid>
                <a:gridCol w="3162300">
                  <a:extLst>
                    <a:ext uri="{9D8B030D-6E8A-4147-A177-3AD203B41FA5}">
                      <a16:colId xmlns:a16="http://schemas.microsoft.com/office/drawing/2014/main" val="3727670152"/>
                    </a:ext>
                  </a:extLst>
                </a:gridCol>
              </a:tblGrid>
              <a:tr h="1519342">
                <a:tc>
                  <a:txBody>
                    <a:bodyPr/>
                    <a:lstStyle/>
                    <a:p>
                      <a:pPr marL="342900" lvl="0" indent="-342900" algn="l" rtl="0" fontAlgn="base">
                        <a:buFont typeface="Arial" panose="020B0604020202020204" pitchFamily="34" charset="0"/>
                        <a:buChar char="•"/>
                      </a:pPr>
                      <a:r>
                        <a:rPr lang="en-GB" sz="1400" b="0" i="0">
                          <a:solidFill>
                            <a:srgbClr val="006758"/>
                          </a:solidFill>
                          <a:effectLst/>
                          <a:highlight>
                            <a:srgbClr val="FFFFFF"/>
                          </a:highlight>
                          <a:latin typeface="Calibri" panose="020F0502020204030204" pitchFamily="34" charset="0"/>
                        </a:rPr>
                        <a:t>I can explore and experiment independently and demonstrate technical control with a range of creative materials, processes, resources, tools and technologies showing innovation and resilience.</a:t>
                      </a:r>
                      <a:r>
                        <a:rPr lang="en-GB" sz="1400" b="0" i="0">
                          <a:solidFill>
                            <a:srgbClr val="006758"/>
                          </a:solidFill>
                          <a:effectLst/>
                          <a:latin typeface="Calibri" panose="020F0502020204030204" pitchFamily="34" charset="0"/>
                        </a:rPr>
                        <a:t> </a:t>
                      </a:r>
                      <a:endParaRPr lang="en-GB" b="0" i="0">
                        <a:solidFill>
                          <a:srgbClr val="000000"/>
                        </a:solidFill>
                        <a:effectLst/>
                        <a:latin typeface="Arial" panose="020B060402020202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1840439453"/>
                  </a:ext>
                </a:extLst>
              </a:tr>
              <a:tr h="1085250">
                <a:tc>
                  <a:txBody>
                    <a:bodyPr/>
                    <a:lstStyle/>
                    <a:p>
                      <a:pPr marL="342900" lvl="0" indent="-342900" algn="l" rtl="0" fontAlgn="base">
                        <a:buFont typeface="Arial" panose="020B0604020202020204" pitchFamily="34" charset="0"/>
                        <a:buChar char="•"/>
                      </a:pPr>
                      <a:r>
                        <a:rPr lang="en-GB" sz="1400" b="0" i="0">
                          <a:solidFill>
                            <a:srgbClr val="006758"/>
                          </a:solidFill>
                          <a:effectLst/>
                          <a:latin typeface="Calibri" panose="020F0502020204030204" pitchFamily="34" charset="0"/>
                        </a:rPr>
                        <a:t>I can explore the effects that a range of </a:t>
                      </a:r>
                      <a:r>
                        <a:rPr lang="en-GB" sz="1400" b="0" i="0">
                          <a:solidFill>
                            <a:srgbClr val="006758"/>
                          </a:solidFill>
                          <a:effectLst/>
                          <a:highlight>
                            <a:srgbClr val="FFFFFF"/>
                          </a:highlight>
                          <a:latin typeface="Calibri" panose="020F0502020204030204" pitchFamily="34" charset="0"/>
                        </a:rPr>
                        <a:t>creative techniques, materials, processes, resources, tools and technologies have on my own and others’ creative work.</a:t>
                      </a:r>
                      <a:r>
                        <a:rPr lang="en-GB" sz="1400" b="0" i="0">
                          <a:solidFill>
                            <a:srgbClr val="006758"/>
                          </a:solidFill>
                          <a:effectLst/>
                          <a:latin typeface="Calibri" panose="020F0502020204030204" pitchFamily="34" charset="0"/>
                        </a:rPr>
                        <a:t> </a:t>
                      </a:r>
                      <a:endParaRPr lang="en-GB" b="0" i="0">
                        <a:solidFill>
                          <a:srgbClr val="000000"/>
                        </a:solidFill>
                        <a:effectLst/>
                        <a:latin typeface="Arial" panose="020B060402020202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2832236826"/>
                  </a:ext>
                </a:extLst>
              </a:tr>
              <a:tr h="868194">
                <a:tc>
                  <a:txBody>
                    <a:bodyPr/>
                    <a:lstStyle/>
                    <a:p>
                      <a:pPr marL="342900" lvl="0" indent="-342900" algn="l" rtl="0" fontAlgn="base">
                        <a:buFont typeface="Arial" panose="020B0604020202020204" pitchFamily="34" charset="0"/>
                        <a:buChar char="•"/>
                      </a:pPr>
                      <a:r>
                        <a:rPr lang="en-GB" sz="1400" b="0" i="0">
                          <a:solidFill>
                            <a:srgbClr val="006758"/>
                          </a:solidFill>
                          <a:effectLst/>
                          <a:highlight>
                            <a:srgbClr val="FFFFFF"/>
                          </a:highlight>
                          <a:latin typeface="Calibri" panose="020F0502020204030204" pitchFamily="34" charset="0"/>
                        </a:rPr>
                        <a:t>I can explore how creative work </a:t>
                      </a:r>
                      <a:r>
                        <a:rPr lang="en-GB" sz="1400" b="0" i="0">
                          <a:solidFill>
                            <a:srgbClr val="006758"/>
                          </a:solidFill>
                          <a:effectLst/>
                          <a:latin typeface="Calibri" panose="020F0502020204030204" pitchFamily="34" charset="0"/>
                        </a:rPr>
                        <a:t>can represent, document, share and </a:t>
                      </a:r>
                      <a:r>
                        <a:rPr lang="en-GB" sz="1400" b="0" i="0">
                          <a:solidFill>
                            <a:srgbClr val="006758"/>
                          </a:solidFill>
                          <a:effectLst/>
                          <a:highlight>
                            <a:srgbClr val="FFFFFF"/>
                          </a:highlight>
                          <a:latin typeface="Calibri" panose="020F0502020204030204" pitchFamily="34" charset="0"/>
                        </a:rPr>
                        <a:t>celebrate personal, social and cultural identities.</a:t>
                      </a:r>
                      <a:r>
                        <a:rPr lang="en-GB" sz="1400" b="0" i="0">
                          <a:solidFill>
                            <a:srgbClr val="006758"/>
                          </a:solidFill>
                          <a:effectLst/>
                          <a:latin typeface="Calibri" panose="020F0502020204030204" pitchFamily="34" charset="0"/>
                        </a:rPr>
                        <a:t> </a:t>
                      </a:r>
                      <a:endParaRPr lang="en-GB" b="0" i="0">
                        <a:solidFill>
                          <a:srgbClr val="000000"/>
                        </a:solidFill>
                        <a:effectLst/>
                        <a:latin typeface="Arial" panose="020B060402020202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662781819"/>
                  </a:ext>
                </a:extLst>
              </a:tr>
              <a:tr h="868194">
                <a:tc>
                  <a:txBody>
                    <a:bodyPr/>
                    <a:lstStyle/>
                    <a:p>
                      <a:pPr marL="342900" lvl="0" indent="-342900" algn="l" rtl="0" fontAlgn="base">
                        <a:buFont typeface="Arial" panose="020B0604020202020204" pitchFamily="34" charset="0"/>
                        <a:buChar char="•"/>
                      </a:pPr>
                      <a:r>
                        <a:rPr lang="en-GB" sz="1400" b="0" i="0">
                          <a:solidFill>
                            <a:srgbClr val="006758"/>
                          </a:solidFill>
                          <a:effectLst/>
                          <a:highlight>
                            <a:srgbClr val="FFFFFF"/>
                          </a:highlight>
                          <a:latin typeface="Calibri" panose="020F0502020204030204" pitchFamily="34" charset="0"/>
                        </a:rPr>
                        <a:t>I can explore and describe how artists and creative work communicate mood, feelings and ideas and the impact they have on an audience.</a:t>
                      </a:r>
                      <a:r>
                        <a:rPr lang="en-GB" sz="1400" b="0" i="0">
                          <a:solidFill>
                            <a:srgbClr val="006758"/>
                          </a:solidFill>
                          <a:effectLst/>
                          <a:latin typeface="Calibri" panose="020F0502020204030204" pitchFamily="34" charset="0"/>
                        </a:rPr>
                        <a:t> </a:t>
                      </a:r>
                      <a:endParaRPr lang="en-GB" b="0" i="0">
                        <a:solidFill>
                          <a:srgbClr val="000000"/>
                        </a:solidFill>
                        <a:effectLst/>
                        <a:latin typeface="Arial" panose="020B060402020202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4128933249"/>
                  </a:ext>
                </a:extLst>
              </a:tr>
            </a:tbl>
          </a:graphicData>
        </a:graphic>
      </p:graphicFrame>
      <p:graphicFrame>
        <p:nvGraphicFramePr>
          <p:cNvPr id="12" name="Table 11">
            <a:extLst>
              <a:ext uri="{FF2B5EF4-FFF2-40B4-BE49-F238E27FC236}">
                <a16:creationId xmlns:a16="http://schemas.microsoft.com/office/drawing/2014/main" id="{35D1DC10-6CEC-96BD-9AF5-2777EE14C603}"/>
              </a:ext>
            </a:extLst>
          </p:cNvPr>
          <p:cNvGraphicFramePr>
            <a:graphicFrameLocks noGrp="1"/>
          </p:cNvGraphicFramePr>
          <p:nvPr/>
        </p:nvGraphicFramePr>
        <p:xfrm>
          <a:off x="7296716" y="1610373"/>
          <a:ext cx="2914917" cy="5362194"/>
        </p:xfrm>
        <a:graphic>
          <a:graphicData uri="http://schemas.openxmlformats.org/drawingml/2006/table">
            <a:tbl>
              <a:tblPr bandRow="1">
                <a:tableStyleId>{5C22544A-7EE6-4342-B048-85BDC9FD1C3A}</a:tableStyleId>
              </a:tblPr>
              <a:tblGrid>
                <a:gridCol w="2914917">
                  <a:extLst>
                    <a:ext uri="{9D8B030D-6E8A-4147-A177-3AD203B41FA5}">
                      <a16:colId xmlns:a16="http://schemas.microsoft.com/office/drawing/2014/main" val="3276902257"/>
                    </a:ext>
                  </a:extLst>
                </a:gridCol>
              </a:tblGrid>
              <a:tr h="2170500">
                <a:tc>
                  <a:txBody>
                    <a:bodyPr/>
                    <a:lstStyle/>
                    <a:p>
                      <a:pPr marL="342900" lvl="0" indent="-34290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explore and experiment with my own and others’ creative ideas, demonstrating increasingly complex technical control, innovation, independent thinking and originality to develop my work with confidence, being able to explain my reasons behind choices made and evaluate their effectiveness on my creative work.</a:t>
                      </a:r>
                      <a:r>
                        <a:rPr lang="en-GB" sz="1400" b="0" i="0" dirty="0">
                          <a:solidFill>
                            <a:srgbClr val="006758"/>
                          </a:solidFill>
                          <a:effectLst/>
                          <a:latin typeface="Calibri"/>
                        </a:rPr>
                        <a:t> </a:t>
                      </a:r>
                      <a:endParaRPr lang="en-GB" b="0" i="0" dirty="0">
                        <a:solidFill>
                          <a:srgbClr val="000000"/>
                        </a:solidFill>
                        <a:effectLst/>
                        <a:latin typeface="Calibri"/>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2117024854"/>
                  </a:ext>
                </a:extLst>
              </a:tr>
              <a:tr h="303867">
                <a:tc>
                  <a:txBody>
                    <a:bodyPr/>
                    <a:lstStyle/>
                    <a:p>
                      <a:pPr algn="l" rtl="0" fontAlgn="auto"/>
                      <a:endParaRPr lang="en-GB" sz="1985" b="0" i="0">
                        <a:solidFill>
                          <a:srgbClr val="000000"/>
                        </a:solidFill>
                        <a:effectLst/>
                        <a:latin typeface="Calibri" panose="020F050202020403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3807273283"/>
                  </a:ext>
                </a:extLst>
              </a:tr>
              <a:tr h="1085250">
                <a:tc>
                  <a:txBody>
                    <a:bodyPr/>
                    <a:lstStyle/>
                    <a:p>
                      <a:pPr marL="342900" lvl="0" indent="-34290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explore creative work, understanding the personal, social, cultural and historical context, including the conventions of the period in which it was created.</a:t>
                      </a:r>
                      <a:r>
                        <a:rPr lang="en-GB" sz="1400" b="0" i="0" dirty="0">
                          <a:solidFill>
                            <a:srgbClr val="006758"/>
                          </a:solidFill>
                          <a:effectLst/>
                          <a:latin typeface="Calibri"/>
                        </a:rPr>
                        <a:t> </a:t>
                      </a:r>
                      <a:endParaRPr lang="en-GB" b="0" i="0" dirty="0">
                        <a:solidFill>
                          <a:srgbClr val="000000"/>
                        </a:solidFill>
                        <a:effectLst/>
                        <a:latin typeface="Calibri"/>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1725519182"/>
                  </a:ext>
                </a:extLst>
              </a:tr>
              <a:tr h="868194">
                <a:tc>
                  <a:txBody>
                    <a:bodyPr/>
                    <a:lstStyle/>
                    <a:p>
                      <a:pPr marL="342900" lvl="0" indent="-34290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investigate and understand how meaning is communicated through the ideas of other artists and performers.</a:t>
                      </a:r>
                      <a:r>
                        <a:rPr lang="en-GB" sz="1400" b="0" i="0" dirty="0">
                          <a:solidFill>
                            <a:srgbClr val="006758"/>
                          </a:solidFill>
                          <a:effectLst/>
                          <a:latin typeface="Calibri"/>
                        </a:rPr>
                        <a:t> </a:t>
                      </a:r>
                      <a:endParaRPr lang="en-GB" b="0" i="0" dirty="0">
                        <a:solidFill>
                          <a:srgbClr val="000000"/>
                        </a:solidFill>
                        <a:effectLst/>
                        <a:latin typeface="Calibri"/>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3728830704"/>
                  </a:ext>
                </a:extLst>
              </a:tr>
            </a:tbl>
          </a:graphicData>
        </a:graphic>
      </p:graphicFrame>
    </p:spTree>
    <p:extLst>
      <p:ext uri="{BB962C8B-B14F-4D97-AF65-F5344CB8AC3E}">
        <p14:creationId xmlns:p14="http://schemas.microsoft.com/office/powerpoint/2010/main" val="984090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dirty="0">
                <a:latin typeface="Arial"/>
                <a:cs typeface="Arial"/>
              </a:rPr>
              <a:t>•</a:t>
            </a:r>
            <a:r>
              <a:rPr lang="en-US" dirty="0">
                <a:latin typeface="Segoe UI"/>
                <a:cs typeface="Segoe UI"/>
              </a:rPr>
              <a:t>I can give and accept feedback as both artist and audience.</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can compare my own creative work to creative work by other people and from other places and times.</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can consider, with guidance, how moods, emotions and ideas are communicated both in my own creative work and in the creative work of others.</a:t>
            </a:r>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285750" indent="-285750">
              <a:buFont typeface="Arial" panose="020B0604020202020204" pitchFamily="34" charset="0"/>
              <a:buChar char="•"/>
            </a:pPr>
            <a:r>
              <a:rPr lang="en-US" dirty="0">
                <a:latin typeface="Arial"/>
                <a:cs typeface="Arial"/>
              </a:rPr>
              <a:t>•</a:t>
            </a:r>
            <a:r>
              <a:rPr lang="en-US" dirty="0">
                <a:latin typeface="Segoe UI"/>
                <a:cs typeface="Segoe UI"/>
              </a:rPr>
              <a:t>I can give and consider constructive feedback about my own creative work and that of others, reflecting on it and making improvements where necessary.</a:t>
            </a:r>
            <a:endParaRPr lang="en-US" dirty="0">
              <a:solidFill>
                <a:srgbClr val="000000"/>
              </a:solidFill>
              <a:latin typeface="Segoe UI"/>
              <a:cs typeface="Segoe UI"/>
            </a:endParaRPr>
          </a:p>
          <a:p>
            <a:pPr marL="285750" indent="-285750">
              <a:buFont typeface="Arial" panose="020B0604020202020204" pitchFamily="34" charset="0"/>
              <a:buChar char="•"/>
            </a:pPr>
            <a:r>
              <a:rPr lang="en-US" dirty="0">
                <a:latin typeface="Arial"/>
                <a:cs typeface="Arial"/>
              </a:rPr>
              <a:t>•</a:t>
            </a:r>
            <a:r>
              <a:rPr lang="en-US" dirty="0">
                <a:latin typeface="Segoe UI"/>
                <a:cs typeface="Segoe UI"/>
              </a:rPr>
              <a:t>I can apply knowledge and understanding of context, and make connections between my own creative work and creative work by other people and from other places and times.</a:t>
            </a:r>
            <a:endParaRPr lang="en-US" dirty="0">
              <a:solidFill>
                <a:srgbClr val="000000"/>
              </a:solidFill>
              <a:latin typeface="Segoe UI"/>
              <a:cs typeface="Segoe UI"/>
            </a:endParaRPr>
          </a:p>
          <a:p>
            <a:pPr marL="285750" indent="-285750">
              <a:buFont typeface="Arial" panose="020B0604020202020204" pitchFamily="34" charset="0"/>
              <a:buChar char="•"/>
            </a:pPr>
            <a:r>
              <a:rPr lang="en-US" dirty="0">
                <a:latin typeface="Arial"/>
                <a:cs typeface="Arial"/>
              </a:rPr>
              <a:t>•</a:t>
            </a:r>
            <a:r>
              <a:rPr lang="en-US" dirty="0">
                <a:latin typeface="Segoe UI"/>
                <a:cs typeface="Segoe UI"/>
              </a:rPr>
              <a:t>I can reflect upon how artists have achieved effects or communicated moods, emotions and ideas in their work.</a:t>
            </a:r>
            <a:endParaRPr lang="en-US" dirty="0">
              <a:solidFill>
                <a:srgbClr val="000000"/>
              </a:solidFill>
              <a:latin typeface="Segoe UI"/>
              <a:cs typeface="Segoe UI"/>
            </a:endParaRPr>
          </a:p>
          <a:p>
            <a:pPr marL="171450" indent="-171450">
              <a:buFont typeface="Arial" panose="020B0604020202020204" pitchFamily="34" charset="0"/>
              <a:buChar char="•"/>
            </a:pP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171450" indent="-171450">
              <a:buFont typeface="Arial" panose="020B0604020202020204" pitchFamily="34" charset="0"/>
              <a:buChar char="•"/>
            </a:pPr>
            <a:endParaRPr lang="en-US" sz="900"/>
          </a:p>
          <a:p>
            <a:pPr marL="285750" indent="-285750">
              <a:buFont typeface="Arial" panose="020B0604020202020204" pitchFamily="34" charset="0"/>
              <a:buChar char="•"/>
            </a:pPr>
            <a:r>
              <a:rPr lang="en-US" dirty="0">
                <a:latin typeface="Arial"/>
                <a:cs typeface="Arial"/>
              </a:rPr>
              <a:t>•I can effectively evaluate my own creative work and that of others showing increasing confidence to </a:t>
            </a:r>
            <a:r>
              <a:rPr lang="en-US" dirty="0" err="1">
                <a:latin typeface="Arial"/>
                <a:cs typeface="Arial"/>
              </a:rPr>
              <a:t>recognise</a:t>
            </a:r>
            <a:r>
              <a:rPr lang="en-US" dirty="0">
                <a:latin typeface="Arial"/>
                <a:cs typeface="Arial"/>
              </a:rPr>
              <a:t> and articulate strengths, and to demonstrate resilience and determination to improve.</a:t>
            </a:r>
            <a:endParaRPr lang="en-US" dirty="0">
              <a:solidFill>
                <a:srgbClr val="000000"/>
              </a:solidFill>
              <a:latin typeface="Arial"/>
              <a:cs typeface="Arial"/>
            </a:endParaRPr>
          </a:p>
          <a:p>
            <a:pPr marL="285750" indent="-285750">
              <a:buFont typeface="Arial" panose="020B0604020202020204" pitchFamily="34" charset="0"/>
              <a:buChar char="•"/>
            </a:pPr>
            <a:r>
              <a:rPr lang="en-US" dirty="0">
                <a:latin typeface="Arial"/>
                <a:cs typeface="Arial"/>
              </a:rPr>
              <a:t>•I can apply knowledge and understanding of context when evaluating my own creative work and creative work by other people and from other places and times.</a:t>
            </a:r>
            <a:endParaRPr lang="en-US" dirty="0">
              <a:solidFill>
                <a:srgbClr val="000000"/>
              </a:solidFill>
              <a:latin typeface="Arial"/>
              <a:cs typeface="Arial"/>
            </a:endParaRPr>
          </a:p>
          <a:p>
            <a:pPr marL="285750" indent="-285750">
              <a:buFont typeface="Arial" panose="020B0604020202020204" pitchFamily="34" charset="0"/>
              <a:buChar char="•"/>
            </a:pPr>
            <a:r>
              <a:rPr lang="en-US">
                <a:latin typeface="Arial"/>
                <a:cs typeface="Arial"/>
              </a:rPr>
              <a:t>•I can evaluate the effectiveness of a wide range of artistic techniques in producing meaning.</a:t>
            </a:r>
            <a:endParaRPr lang="en-US">
              <a:solidFill>
                <a:srgbClr val="000000"/>
              </a:solidFill>
              <a:latin typeface="Arial"/>
              <a:cs typeface="Arial"/>
            </a:endParaRPr>
          </a:p>
          <a:p>
            <a:pPr marL="171450" indent="-171450">
              <a:buFont typeface="Arial,Sans-Serif" panose="020B0604020202020204" pitchFamily="34" charset="0"/>
              <a:buChar char="•"/>
            </a:pPr>
            <a:endParaRPr lang="en-US" sz="900" dirty="0">
              <a:solidFill>
                <a:srgbClr val="000000"/>
              </a:solidFill>
              <a:latin typeface="Arial"/>
              <a:cs typeface="Arial"/>
            </a:endParaRPr>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spTree>
    <p:extLst>
      <p:ext uri="{BB962C8B-B14F-4D97-AF65-F5344CB8AC3E}">
        <p14:creationId xmlns:p14="http://schemas.microsoft.com/office/powerpoint/2010/main" val="23784385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dirty="0">
                <a:latin typeface="Arial"/>
                <a:cs typeface="Arial"/>
              </a:rPr>
              <a:t>•</a:t>
            </a:r>
            <a:r>
              <a:rPr lang="en-US" dirty="0">
                <a:latin typeface="Segoe UI"/>
                <a:cs typeface="Segoe UI"/>
              </a:rPr>
              <a:t>I can communicate ideas, feelings and memories for an audience and for purposes and outcomes in my creative work.</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am beginning to apply techniques in my creative work with guidance and direction.</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can create my own designs and work collaboratively with others to develop creative ideas.</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can perform, produce, design, exhibit and share my creative work in a variety of ways for different audiences, inspired by a range of stimuli and experiences.</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am beginning to demonstrate resilience and flexibility in approaching creative challenges.</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can use creative materials safely and with some control under supervision.</a:t>
            </a:r>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lnSpcReduction="10000"/>
          </a:bodyPr>
          <a:lstStyle/>
          <a:p>
            <a:pPr marL="285750" indent="-285750">
              <a:buFont typeface="Arial,Sans-Serif" panose="020B0604020202020204" pitchFamily="34" charset="0"/>
              <a:buChar char="•"/>
            </a:pPr>
            <a:r>
              <a:rPr lang="en-US" sz="1300">
                <a:latin typeface="Arial"/>
                <a:cs typeface="Arial"/>
              </a:rPr>
              <a:t>I can combine my knowledge, experience and understanding to plan and communicate my creative work for a range of different audiences, purposes and outcomes.</a:t>
            </a:r>
            <a:endParaRPr lang="en-US" sz="1300">
              <a:solidFill>
                <a:srgbClr val="000000"/>
              </a:solidFill>
              <a:latin typeface="Arial"/>
              <a:cs typeface="Arial"/>
            </a:endParaRPr>
          </a:p>
          <a:p>
            <a:pPr marL="285750" indent="-285750">
              <a:buFont typeface="Arial,Sans-Serif" panose="020B0604020202020204" pitchFamily="34" charset="0"/>
              <a:buChar char="•"/>
            </a:pPr>
            <a:r>
              <a:rPr lang="en-US" sz="1300">
                <a:latin typeface="Arial"/>
                <a:cs typeface="Arial"/>
              </a:rPr>
              <a:t>I can draw upon my familiarity with a range of discipline-specific techniques in my creative work.</a:t>
            </a:r>
            <a:endParaRPr lang="en-US" sz="1300">
              <a:solidFill>
                <a:srgbClr val="000000"/>
              </a:solidFill>
              <a:latin typeface="Arial"/>
              <a:cs typeface="Arial"/>
            </a:endParaRPr>
          </a:p>
          <a:p>
            <a:pPr marL="285750" indent="-285750">
              <a:buFont typeface="Arial,Sans-Serif" panose="020B0604020202020204" pitchFamily="34" charset="0"/>
              <a:buChar char="•"/>
            </a:pPr>
            <a:r>
              <a:rPr lang="en-US" sz="1300">
                <a:latin typeface="Arial"/>
                <a:cs typeface="Arial"/>
              </a:rPr>
              <a:t>I can draw upon my design knowledge and make connections with greater independence to modify and develop my creative designs.</a:t>
            </a:r>
            <a:endParaRPr lang="en-US" sz="1300">
              <a:solidFill>
                <a:srgbClr val="000000"/>
              </a:solidFill>
              <a:latin typeface="Arial"/>
              <a:cs typeface="Arial"/>
            </a:endParaRPr>
          </a:p>
          <a:p>
            <a:pPr marL="285750" indent="-285750">
              <a:buFont typeface="Arial,Sans-Serif" panose="020B0604020202020204" pitchFamily="34" charset="0"/>
              <a:buChar char="•"/>
            </a:pPr>
            <a:r>
              <a:rPr lang="en-US" sz="1300">
                <a:latin typeface="Arial"/>
                <a:cs typeface="Arial"/>
              </a:rPr>
              <a:t>I can perform, produce, design, exhibit and share my creative work in formal and non-formal contexts, considering the impact of my creative work on the audience.</a:t>
            </a:r>
            <a:endParaRPr lang="en-US" sz="1300">
              <a:solidFill>
                <a:srgbClr val="000000"/>
              </a:solidFill>
              <a:latin typeface="Arial"/>
              <a:cs typeface="Arial"/>
            </a:endParaRPr>
          </a:p>
          <a:p>
            <a:pPr marL="285750" indent="-285750">
              <a:buFont typeface="Arial,Sans-Serif" panose="020B0604020202020204" pitchFamily="34" charset="0"/>
              <a:buChar char="•"/>
            </a:pPr>
            <a:r>
              <a:rPr lang="en-US" sz="1300">
                <a:latin typeface="Arial"/>
                <a:cs typeface="Arial"/>
              </a:rPr>
              <a:t>I can identify and respond creatively to challenges with resilience and flexibility.</a:t>
            </a:r>
            <a:endParaRPr lang="en-US" sz="1300">
              <a:solidFill>
                <a:srgbClr val="000000"/>
              </a:solidFill>
              <a:latin typeface="Arial"/>
              <a:cs typeface="Arial"/>
            </a:endParaRPr>
          </a:p>
          <a:p>
            <a:pPr marL="285750" indent="-285750">
              <a:buFont typeface="Arial,Sans-Serif" panose="020B0604020202020204" pitchFamily="34" charset="0"/>
              <a:buChar char="•"/>
            </a:pPr>
            <a:r>
              <a:rPr lang="en-US" sz="1300">
                <a:latin typeface="Arial"/>
                <a:cs typeface="Arial"/>
              </a:rPr>
              <a:t>I can safely choose and use the correct creative tools and materials with some consideration for others.</a:t>
            </a:r>
            <a:endParaRPr lang="en-US" sz="1300">
              <a:solidFill>
                <a:srgbClr val="000000"/>
              </a:solidFill>
              <a:latin typeface="Arial"/>
              <a:cs typeface="Arial"/>
            </a:endParaRPr>
          </a:p>
          <a:p>
            <a:pPr marL="171450" indent="-171450">
              <a:buFont typeface="Arial" panose="020B0604020202020204" pitchFamily="34" charset="0"/>
              <a:buChar char="•"/>
            </a:pP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a:xfrm>
            <a:off x="7138893" y="1316871"/>
            <a:ext cx="3215718" cy="6154743"/>
          </a:xfrm>
        </p:spPr>
        <p:txBody>
          <a:bodyPr lIns="180000" tIns="180000" rIns="180000" bIns="180000" anchor="t">
            <a:normAutofit lnSpcReduction="10000"/>
          </a:bodyPr>
          <a:lstStyle/>
          <a:p>
            <a:endParaRPr lang="en-US" sz="900"/>
          </a:p>
          <a:p>
            <a:pPr marL="285750" indent="-285750">
              <a:buFont typeface="Arial,Sans-Serif" panose="020B0604020202020204" pitchFamily="34" charset="0"/>
              <a:buChar char="•"/>
            </a:pPr>
            <a:r>
              <a:rPr lang="en-US" dirty="0">
                <a:latin typeface="Arial"/>
                <a:cs typeface="Arial"/>
              </a:rPr>
              <a:t>I can use my experimentation and investigation to manipulate creative work with purpose and intent when communicating my ideas.</a:t>
            </a:r>
            <a:endParaRPr lang="en-US" dirty="0">
              <a:solidFill>
                <a:srgbClr val="000000"/>
              </a:solidFill>
              <a:latin typeface="Arial"/>
              <a:cs typeface="Arial"/>
            </a:endParaRPr>
          </a:p>
          <a:p>
            <a:pPr marL="285750" indent="-285750">
              <a:buFont typeface="Arial" panose="020B0604020202020204" pitchFamily="34" charset="0"/>
              <a:buChar char="•"/>
            </a:pPr>
            <a:r>
              <a:rPr lang="en-US" dirty="0">
                <a:latin typeface="Arial"/>
                <a:cs typeface="Arial"/>
              </a:rPr>
              <a:t>•I can apply </a:t>
            </a:r>
            <a:r>
              <a:rPr lang="en-US" dirty="0" err="1">
                <a:latin typeface="Arial"/>
                <a:cs typeface="Arial"/>
              </a:rPr>
              <a:t>specialised</a:t>
            </a:r>
            <a:r>
              <a:rPr lang="en-US" dirty="0">
                <a:latin typeface="Arial"/>
                <a:cs typeface="Arial"/>
              </a:rPr>
              <a:t> technical skills in my creative work.</a:t>
            </a:r>
            <a:endParaRPr lang="en-US" dirty="0">
              <a:solidFill>
                <a:srgbClr val="000000"/>
              </a:solidFill>
              <a:latin typeface="Arial"/>
              <a:cs typeface="Arial"/>
            </a:endParaRPr>
          </a:p>
          <a:p>
            <a:pPr marL="285750" indent="-285750">
              <a:buFont typeface="Arial" panose="020B0604020202020204" pitchFamily="34" charset="0"/>
              <a:buChar char="•"/>
            </a:pPr>
            <a:r>
              <a:rPr lang="en-US" dirty="0">
                <a:latin typeface="Arial"/>
                <a:cs typeface="Arial"/>
              </a:rPr>
              <a:t>•I can purposefully use my design skills and apply a range of solutions to clarify and refine final creative ideas.</a:t>
            </a:r>
            <a:endParaRPr lang="en-US" dirty="0">
              <a:solidFill>
                <a:srgbClr val="000000"/>
              </a:solidFill>
              <a:latin typeface="Arial"/>
              <a:cs typeface="Arial"/>
            </a:endParaRPr>
          </a:p>
          <a:p>
            <a:pPr marL="285750" indent="-285750">
              <a:buFont typeface="Arial" panose="020B0604020202020204" pitchFamily="34" charset="0"/>
              <a:buChar char="•"/>
            </a:pPr>
            <a:r>
              <a:rPr lang="en-US" dirty="0">
                <a:latin typeface="Arial"/>
                <a:cs typeface="Arial"/>
              </a:rPr>
              <a:t>•I can perform, produce, design, exhibit and share my creative work showing an awareness of artistic intent and of audience.</a:t>
            </a:r>
            <a:endParaRPr lang="en-US" dirty="0">
              <a:solidFill>
                <a:srgbClr val="000000"/>
              </a:solidFill>
              <a:latin typeface="Arial"/>
              <a:cs typeface="Arial"/>
            </a:endParaRPr>
          </a:p>
          <a:p>
            <a:pPr marL="285750" indent="-285750">
              <a:buFont typeface="Arial" panose="020B0604020202020204" pitchFamily="34" charset="0"/>
              <a:buChar char="•"/>
            </a:pPr>
            <a:r>
              <a:rPr lang="en-US" dirty="0">
                <a:latin typeface="Arial"/>
                <a:cs typeface="Arial"/>
              </a:rPr>
              <a:t>•I can draw upon my experiences and knowledge to inform and develop strategies to overcome creative challenges with imagination and resilience.</a:t>
            </a:r>
            <a:endParaRPr lang="en-US" dirty="0">
              <a:solidFill>
                <a:srgbClr val="000000"/>
              </a:solidFill>
              <a:latin typeface="Arial"/>
              <a:cs typeface="Arial"/>
            </a:endParaRPr>
          </a:p>
          <a:p>
            <a:pPr marL="285750" indent="-285750">
              <a:buFont typeface="Arial" panose="020B0604020202020204" pitchFamily="34" charset="0"/>
              <a:buChar char="•"/>
            </a:pPr>
            <a:r>
              <a:rPr lang="en-US" dirty="0">
                <a:latin typeface="Arial"/>
                <a:cs typeface="Arial"/>
              </a:rPr>
              <a:t>•I can confidently consider myself, others, audience, participants and matters of intellectual property when creating work.</a:t>
            </a:r>
            <a:endParaRPr lang="en-US"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spTree>
    <p:extLst>
      <p:ext uri="{BB962C8B-B14F-4D97-AF65-F5344CB8AC3E}">
        <p14:creationId xmlns:p14="http://schemas.microsoft.com/office/powerpoint/2010/main" val="34992830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pPr rtl="0"/>
            <a:r>
              <a:rPr lang="en-US" sz="900" dirty="0">
                <a:latin typeface="MASSILIA VF"/>
                <a:ea typeface="Segoe UI"/>
                <a:cs typeface="Segoe UI"/>
              </a:rPr>
              <a:t>​</a:t>
            </a:r>
          </a:p>
          <a:p>
            <a:r>
              <a:rPr lang="en-US" sz="900" dirty="0">
                <a:latin typeface="MASSILIA VF"/>
                <a:ea typeface="Segoe UI"/>
                <a:cs typeface="Segoe UI"/>
              </a:rPr>
              <a:t>Although learners will have been introduced to very stereotypical acting tyles before such as improvisation, naturalism and mime, this is a more in-depth look at different acting styles and the practitioners who influence them. </a:t>
            </a:r>
          </a:p>
          <a:p>
            <a:r>
              <a:rPr lang="en-US" sz="900" dirty="0">
                <a:latin typeface="MASSILIA VF"/>
                <a:ea typeface="Segoe UI"/>
                <a:cs typeface="Segoe UI"/>
              </a:rPr>
              <a:t>They will also have skills linked to performance work such as:</a:t>
            </a:r>
          </a:p>
          <a:p>
            <a:pPr rtl="0"/>
            <a:r>
              <a:rPr lang="en-US" sz="1100" baseline="0" dirty="0">
                <a:solidFill>
                  <a:srgbClr val="006758"/>
                </a:solidFill>
                <a:latin typeface="Arial"/>
                <a:ea typeface="Segoe UI"/>
                <a:cs typeface="Segoe UI"/>
              </a:rPr>
              <a:t>•</a:t>
            </a:r>
            <a:r>
              <a:rPr lang="en-US" sz="1100" baseline="0" dirty="0">
                <a:solidFill>
                  <a:srgbClr val="006758"/>
                </a:solidFill>
                <a:latin typeface="Calibri"/>
                <a:ea typeface="Segoe UI"/>
                <a:cs typeface="Segoe UI"/>
              </a:rPr>
              <a:t>Working as part of a group. </a:t>
            </a:r>
            <a:r>
              <a:rPr lang="en-US" sz="1100" dirty="0">
                <a:latin typeface="Calibri"/>
                <a:ea typeface="Segoe UI"/>
                <a:cs typeface="Segoe UI"/>
              </a:rPr>
              <a:t>​</a:t>
            </a:r>
          </a:p>
          <a:p>
            <a:pPr rtl="0"/>
            <a:r>
              <a:rPr lang="en-US" sz="1100" baseline="0" dirty="0">
                <a:solidFill>
                  <a:srgbClr val="006758"/>
                </a:solidFill>
                <a:latin typeface="Arial"/>
                <a:ea typeface="Segoe UI"/>
                <a:cs typeface="Segoe UI"/>
              </a:rPr>
              <a:t>•</a:t>
            </a:r>
            <a:r>
              <a:rPr lang="en-US" sz="1100" baseline="0" dirty="0">
                <a:solidFill>
                  <a:srgbClr val="006758"/>
                </a:solidFill>
                <a:latin typeface="Calibri"/>
                <a:ea typeface="Segoe UI"/>
                <a:cs typeface="Segoe UI"/>
              </a:rPr>
              <a:t>Presenting and oracy skills</a:t>
            </a:r>
            <a:r>
              <a:rPr lang="en-US" sz="1100" dirty="0">
                <a:latin typeface="Calibri"/>
                <a:ea typeface="Segoe UI"/>
                <a:cs typeface="Segoe UI"/>
              </a:rPr>
              <a:t>​</a:t>
            </a:r>
          </a:p>
          <a:p>
            <a:pPr rtl="0"/>
            <a:r>
              <a:rPr lang="en-US" sz="1100" baseline="0" dirty="0">
                <a:solidFill>
                  <a:srgbClr val="006758"/>
                </a:solidFill>
                <a:latin typeface="Arial"/>
                <a:ea typeface="Segoe UI"/>
                <a:cs typeface="Segoe UI"/>
              </a:rPr>
              <a:t>•</a:t>
            </a:r>
            <a:r>
              <a:rPr lang="en-US" sz="1100" baseline="0" dirty="0">
                <a:solidFill>
                  <a:srgbClr val="006758"/>
                </a:solidFill>
                <a:latin typeface="Calibri"/>
                <a:ea typeface="Segoe UI"/>
                <a:cs typeface="Segoe UI"/>
              </a:rPr>
              <a:t>Using vocal and movement skills </a:t>
            </a:r>
            <a:r>
              <a:rPr lang="en-US" sz="1100" dirty="0">
                <a:latin typeface="Calibri"/>
                <a:ea typeface="Segoe UI"/>
                <a:cs typeface="Segoe UI"/>
              </a:rPr>
              <a:t>​</a:t>
            </a:r>
          </a:p>
          <a:p>
            <a:pPr rtl="0"/>
            <a:r>
              <a:rPr lang="en-US" sz="1100" baseline="0" dirty="0">
                <a:solidFill>
                  <a:srgbClr val="006758"/>
                </a:solidFill>
                <a:latin typeface="Arial"/>
                <a:ea typeface="Segoe UI"/>
                <a:cs typeface="Segoe UI"/>
              </a:rPr>
              <a:t>•</a:t>
            </a:r>
            <a:r>
              <a:rPr lang="en-US" sz="1100" baseline="0" dirty="0">
                <a:solidFill>
                  <a:srgbClr val="006758"/>
                </a:solidFill>
                <a:latin typeface="Calibri"/>
                <a:ea typeface="Segoe UI"/>
                <a:cs typeface="Segoe UI"/>
              </a:rPr>
              <a:t>Use of imagination in response to a stimulus. </a:t>
            </a:r>
            <a:r>
              <a:rPr lang="en-US" sz="1100" dirty="0">
                <a:latin typeface="Calibri"/>
                <a:ea typeface="Segoe UI"/>
                <a:cs typeface="Segoe UI"/>
              </a:rPr>
              <a:t>​</a:t>
            </a:r>
          </a:p>
          <a:p>
            <a:pPr rtl="0"/>
            <a:r>
              <a:rPr lang="en-US" sz="900" baseline="0" dirty="0">
                <a:solidFill>
                  <a:srgbClr val="006758"/>
                </a:solidFill>
                <a:latin typeface="MASSILIA VF"/>
                <a:ea typeface="Segoe UI"/>
                <a:cs typeface="Segoe UI"/>
              </a:rPr>
              <a:t> need to know to be successful or what skills they need first? </a:t>
            </a:r>
            <a:endParaRPr lang="en-US" sz="900"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pPr algn="ctr"/>
            <a:r>
              <a:rPr lang="en-US" sz="1100" b="1" u="sng" dirty="0">
                <a:latin typeface="Calibri"/>
                <a:ea typeface="Calibri"/>
                <a:cs typeface="Calibri"/>
              </a:rPr>
              <a:t>Main theme – Practitioner influence</a:t>
            </a:r>
            <a:endParaRPr lang="en-US" sz="1100" dirty="0">
              <a:solidFill>
                <a:srgbClr val="000000"/>
              </a:solidFill>
              <a:latin typeface="Calibri"/>
              <a:ea typeface="Calibri"/>
              <a:cs typeface="Calibri"/>
            </a:endParaRPr>
          </a:p>
          <a:p>
            <a:r>
              <a:rPr lang="en-US" sz="1100" dirty="0">
                <a:latin typeface="Calibri"/>
                <a:ea typeface="Calibri"/>
                <a:cs typeface="Calibri"/>
              </a:rPr>
              <a:t>The key components of a practitioner work  is:</a:t>
            </a:r>
            <a:endParaRPr lang="en-US" sz="1100" dirty="0">
              <a:solidFill>
                <a:srgbClr val="000000"/>
              </a:solidFill>
              <a:latin typeface="Calibri"/>
              <a:ea typeface="Calibri"/>
              <a:cs typeface="Calibri"/>
            </a:endParaRPr>
          </a:p>
          <a:p>
            <a:r>
              <a:rPr lang="en-US" sz="1100" dirty="0">
                <a:latin typeface="Arial"/>
                <a:cs typeface="Arial"/>
              </a:rPr>
              <a:t>•</a:t>
            </a:r>
            <a:r>
              <a:rPr lang="en-US" sz="1100" dirty="0">
                <a:latin typeface="Calibri"/>
                <a:ea typeface="Calibri"/>
                <a:cs typeface="Calibri"/>
              </a:rPr>
              <a:t>Understand the main focus and techniques of that practitioner.</a:t>
            </a:r>
          </a:p>
          <a:p>
            <a:r>
              <a:rPr lang="en-US" sz="1100" dirty="0">
                <a:latin typeface="Calibri"/>
                <a:ea typeface="Calibri"/>
                <a:cs typeface="Calibri"/>
              </a:rPr>
              <a:t>Understand how to adapt as an actor and take on more than one role. </a:t>
            </a:r>
          </a:p>
          <a:p>
            <a:r>
              <a:rPr lang="en-US" sz="1100" dirty="0">
                <a:latin typeface="Calibri"/>
                <a:ea typeface="Calibri"/>
                <a:cs typeface="Calibri"/>
              </a:rPr>
              <a:t>Understand how to change my acting style to suit a practitioner. </a:t>
            </a:r>
          </a:p>
          <a:p>
            <a:r>
              <a:rPr lang="en-US" sz="1100" dirty="0">
                <a:latin typeface="Calibri"/>
                <a:ea typeface="Calibri"/>
                <a:cs typeface="Calibri"/>
              </a:rPr>
              <a:t>Be able to acting both naturalistically as well as melodramatically. </a:t>
            </a: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pPr marL="285750" indent="-285750">
              <a:buFont typeface="Arial,Sans-Serif" panose="020B0604020202020204" pitchFamily="34" charset="0"/>
              <a:buChar char="•"/>
            </a:pPr>
            <a:r>
              <a:rPr lang="en-US" sz="1100" dirty="0">
                <a:latin typeface="Calibri"/>
                <a:ea typeface="Calibri"/>
                <a:cs typeface="Calibri"/>
              </a:rPr>
              <a:t>The main assessment focus for this scheme of learning is experimenting in the </a:t>
            </a:r>
            <a:r>
              <a:rPr lang="en-US" sz="1100" dirty="0" err="1">
                <a:latin typeface="Calibri"/>
                <a:ea typeface="Calibri"/>
                <a:cs typeface="Calibri"/>
              </a:rPr>
              <a:t>syle</a:t>
            </a:r>
            <a:r>
              <a:rPr lang="en-US" sz="1100" dirty="0">
                <a:latin typeface="Calibri"/>
                <a:ea typeface="Calibri"/>
                <a:cs typeface="Calibri"/>
              </a:rPr>
              <a:t> of practitioners. </a:t>
            </a:r>
            <a:endParaRPr lang="en-US">
              <a:ea typeface="Calibri"/>
              <a:cs typeface="Calibri"/>
            </a:endParaRPr>
          </a:p>
          <a:p>
            <a:pPr marL="285750" indent="-285750">
              <a:buFont typeface="Arial,Sans-Serif" panose="020B0604020202020204" pitchFamily="34" charset="0"/>
              <a:buChar char="•"/>
            </a:pPr>
            <a:r>
              <a:rPr lang="en-US" sz="1100" dirty="0">
                <a:latin typeface="Calibri"/>
                <a:ea typeface="Calibri"/>
                <a:cs typeface="Calibri"/>
              </a:rPr>
              <a:t>However, during this topic we also teach the learners the importance of evaluative practice and collaborative working. </a:t>
            </a:r>
            <a:endParaRPr lang="en-US"/>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a:xfrm>
            <a:off x="4677446" y="5460411"/>
            <a:ext cx="1476734" cy="2067303"/>
          </a:xfrm>
        </p:spPr>
        <p:txBody>
          <a:bodyPr lIns="180000" tIns="180000" rIns="180000" bIns="180000" anchor="t">
            <a:normAutofit/>
          </a:bodyPr>
          <a:lstStyle/>
          <a:p>
            <a:r>
              <a:rPr lang="en-US" sz="900" err="1">
                <a:latin typeface="MASSILIA VF"/>
              </a:rPr>
              <a:t>Growtowski</a:t>
            </a:r>
            <a:endParaRPr lang="en-US" sz="900" dirty="0" err="1">
              <a:latin typeface="MASSILIA VF"/>
            </a:endParaRPr>
          </a:p>
          <a:p>
            <a:r>
              <a:rPr lang="en-US" sz="900" dirty="0">
                <a:latin typeface="MASSILIA VF"/>
              </a:rPr>
              <a:t>Physical Theatre</a:t>
            </a:r>
          </a:p>
          <a:p>
            <a:r>
              <a:rPr lang="en-US" sz="900" dirty="0">
                <a:latin typeface="MASSILIA VF"/>
              </a:rPr>
              <a:t>Poor Theatre</a:t>
            </a:r>
          </a:p>
          <a:p>
            <a:r>
              <a:rPr lang="en-US" sz="900" dirty="0">
                <a:latin typeface="MASSILIA VF"/>
              </a:rPr>
              <a:t>Chruchill </a:t>
            </a:r>
          </a:p>
          <a:p>
            <a:r>
              <a:rPr lang="en-US" sz="900" dirty="0">
                <a:latin typeface="MASSILIA VF"/>
              </a:rPr>
              <a:t>Imagination</a:t>
            </a:r>
          </a:p>
          <a:p>
            <a:r>
              <a:rPr lang="en-US" sz="900" dirty="0">
                <a:latin typeface="MASSILIA VF"/>
              </a:rPr>
              <a:t>Berkoff</a:t>
            </a:r>
          </a:p>
          <a:p>
            <a:r>
              <a:rPr lang="en-US" sz="900" dirty="0">
                <a:latin typeface="MASSILIA VF"/>
              </a:rPr>
              <a:t>Exaggerated characters </a:t>
            </a:r>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pPr marL="285750" lvl="0" indent="-285750" rtl="0">
              <a:buFont typeface="Arial,Sans-Serif"/>
              <a:buChar char="•"/>
            </a:pPr>
            <a:r>
              <a:rPr lang="en-GB" sz="1000" baseline="0">
                <a:solidFill>
                  <a:srgbClr val="006758"/>
                </a:solidFill>
                <a:latin typeface="Arial"/>
                <a:ea typeface="Arial"/>
                <a:cs typeface="Arial"/>
              </a:rPr>
              <a:t>Working collaboratively – how to speak and listen to each other, share ideas and compromise to reach a shared goal.</a:t>
            </a:r>
            <a:r>
              <a:rPr lang="en-US" sz="1000">
                <a:latin typeface="Arial"/>
                <a:ea typeface="Arial"/>
                <a:cs typeface="Arial"/>
              </a:rPr>
              <a:t>​</a:t>
            </a:r>
          </a:p>
          <a:p>
            <a:pPr marL="285750" lvl="0" indent="-285750" rtl="0">
              <a:buFont typeface="Arial,Sans-Serif"/>
              <a:buChar char="•"/>
            </a:pPr>
            <a:r>
              <a:rPr lang="en-GB" sz="1000">
                <a:latin typeface="Arial"/>
                <a:ea typeface="Arial"/>
                <a:cs typeface="Arial"/>
              </a:rPr>
              <a:t>​</a:t>
            </a:r>
          </a:p>
          <a:p>
            <a:pPr marL="285750" lvl="0" indent="-285750" rtl="0">
              <a:buFont typeface="Arial,Sans-Serif"/>
              <a:buChar char="•"/>
            </a:pPr>
            <a:r>
              <a:rPr lang="en-GB" sz="1000" baseline="0">
                <a:solidFill>
                  <a:srgbClr val="006758"/>
                </a:solidFill>
                <a:latin typeface="Arial"/>
                <a:ea typeface="Arial"/>
                <a:cs typeface="Arial"/>
              </a:rPr>
              <a:t>Celebrating success, improving overall confidence through performance.</a:t>
            </a:r>
            <a:endParaRPr lang="en-GB" sz="1100" dirty="0">
              <a:latin typeface="Segoe UI"/>
              <a:ea typeface="Calibri"/>
              <a:cs typeface="Segoe UI"/>
            </a:endParaRPr>
          </a:p>
        </p:txBody>
      </p:sp>
      <p:sp>
        <p:nvSpPr>
          <p:cNvPr id="12" name="TextBox 11">
            <a:extLst>
              <a:ext uri="{FF2B5EF4-FFF2-40B4-BE49-F238E27FC236}">
                <a16:creationId xmlns:a16="http://schemas.microsoft.com/office/drawing/2014/main" id="{7F1B13A7-D27D-0D6A-4340-0AFA661037E4}"/>
              </a:ext>
            </a:extLst>
          </p:cNvPr>
          <p:cNvSpPr txBox="1"/>
          <p:nvPr/>
        </p:nvSpPr>
        <p:spPr>
          <a:xfrm>
            <a:off x="6370872" y="5581320"/>
            <a:ext cx="1442975" cy="18928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solidFill>
                  <a:srgbClr val="006758"/>
                </a:solidFill>
                <a:ea typeface="Calibri"/>
                <a:cs typeface="Calibri"/>
              </a:rPr>
              <a:t>Melodrama</a:t>
            </a:r>
          </a:p>
          <a:p>
            <a:r>
              <a:rPr lang="en-US" sz="1100" dirty="0">
                <a:solidFill>
                  <a:srgbClr val="006758"/>
                </a:solidFill>
                <a:ea typeface="Calibri"/>
                <a:cs typeface="Calibri"/>
              </a:rPr>
              <a:t>Non-naturalistic </a:t>
            </a:r>
          </a:p>
          <a:p>
            <a:r>
              <a:rPr lang="en-US" sz="1100" dirty="0">
                <a:solidFill>
                  <a:srgbClr val="006758"/>
                </a:solidFill>
                <a:ea typeface="Calibri"/>
                <a:cs typeface="Calibri"/>
              </a:rPr>
              <a:t>Blocking </a:t>
            </a:r>
          </a:p>
          <a:p>
            <a:r>
              <a:rPr lang="en-US" sz="1100" dirty="0" err="1">
                <a:solidFill>
                  <a:srgbClr val="006758"/>
                </a:solidFill>
                <a:ea typeface="Calibri"/>
                <a:cs typeface="Calibri"/>
              </a:rPr>
              <a:t>Spacial</a:t>
            </a:r>
            <a:r>
              <a:rPr lang="en-US" sz="1100" dirty="0">
                <a:solidFill>
                  <a:srgbClr val="006758"/>
                </a:solidFill>
                <a:ea typeface="Calibri"/>
                <a:cs typeface="Calibri"/>
              </a:rPr>
              <a:t> awareness</a:t>
            </a:r>
          </a:p>
          <a:p>
            <a:r>
              <a:rPr lang="en-US" sz="1100" dirty="0">
                <a:solidFill>
                  <a:srgbClr val="006758"/>
                </a:solidFill>
                <a:ea typeface="Calibri"/>
                <a:cs typeface="Calibri"/>
              </a:rPr>
              <a:t>Multi-role</a:t>
            </a:r>
          </a:p>
          <a:p>
            <a:r>
              <a:rPr lang="en-US" sz="1100" dirty="0">
                <a:solidFill>
                  <a:srgbClr val="006758"/>
                </a:solidFill>
                <a:ea typeface="Calibri"/>
                <a:cs typeface="Calibri"/>
              </a:rPr>
              <a:t>John Godber </a:t>
            </a:r>
          </a:p>
          <a:p>
            <a:r>
              <a:rPr lang="en-US" sz="1100" dirty="0">
                <a:solidFill>
                  <a:srgbClr val="006758"/>
                </a:solidFill>
                <a:ea typeface="Calibri"/>
                <a:cs typeface="Calibri"/>
              </a:rPr>
              <a:t>Docudrama</a:t>
            </a:r>
          </a:p>
          <a:p>
            <a:r>
              <a:rPr lang="en-US" sz="1100" dirty="0">
                <a:solidFill>
                  <a:srgbClr val="006758"/>
                </a:solidFill>
                <a:ea typeface="Calibri"/>
                <a:cs typeface="Calibri"/>
              </a:rPr>
              <a:t>Verbatim </a:t>
            </a:r>
          </a:p>
          <a:p>
            <a:r>
              <a:rPr lang="en-US" sz="1100" dirty="0">
                <a:solidFill>
                  <a:srgbClr val="006758"/>
                </a:solidFill>
                <a:ea typeface="Calibri"/>
                <a:cs typeface="Calibri"/>
              </a:rPr>
              <a:t>Mimic acting </a:t>
            </a:r>
          </a:p>
          <a:p>
            <a:endParaRPr lang="en-US" dirty="0">
              <a:ea typeface="Calibri"/>
              <a:cs typeface="Calibri"/>
            </a:endParaRPr>
          </a:p>
        </p:txBody>
      </p:sp>
    </p:spTree>
    <p:extLst>
      <p:ext uri="{BB962C8B-B14F-4D97-AF65-F5344CB8AC3E}">
        <p14:creationId xmlns:p14="http://schemas.microsoft.com/office/powerpoint/2010/main" val="3108948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fontScale="92500"/>
          </a:bodyPr>
          <a:lstStyle/>
          <a:p>
            <a:r>
              <a:rPr lang="en-US" baseline="0" dirty="0">
                <a:solidFill>
                  <a:srgbClr val="006758"/>
                </a:solidFill>
                <a:latin typeface="Calibri"/>
              </a:rPr>
              <a:t>In this unit, learners will have </a:t>
            </a:r>
            <a:r>
              <a:rPr lang="en-US" dirty="0">
                <a:latin typeface="Calibri"/>
                <a:ea typeface="Calibri"/>
                <a:cs typeface="Calibri"/>
              </a:rPr>
              <a:t>the opportunity to explore new areas of Expressive Arts as they are exploring scripted work and extensive character analysis. </a:t>
            </a:r>
            <a:r>
              <a:rPr lang="en-US" dirty="0">
                <a:latin typeface="Calibri"/>
                <a:ea typeface="Calibri"/>
                <a:cs typeface="Arial"/>
              </a:rPr>
              <a:t>They will explore both through their own </a:t>
            </a:r>
            <a:r>
              <a:rPr lang="en-US" i="1" dirty="0">
                <a:latin typeface="Calibri"/>
                <a:ea typeface="Calibri"/>
                <a:cs typeface="Arial"/>
              </a:rPr>
              <a:t>creative work</a:t>
            </a:r>
            <a:r>
              <a:rPr lang="en-US" dirty="0">
                <a:latin typeface="Calibri"/>
                <a:ea typeface="Calibri"/>
                <a:cs typeface="Arial"/>
              </a:rPr>
              <a:t> and other people’s,  this will engage learners with </a:t>
            </a:r>
            <a:r>
              <a:rPr lang="en-US" i="1" dirty="0">
                <a:latin typeface="Calibri"/>
                <a:ea typeface="Calibri"/>
                <a:cs typeface="Arial"/>
              </a:rPr>
              <a:t>genres</a:t>
            </a:r>
            <a:r>
              <a:rPr lang="en-US" dirty="0">
                <a:latin typeface="Calibri"/>
                <a:ea typeface="Calibri"/>
                <a:cs typeface="Arial"/>
              </a:rPr>
              <a:t>, </a:t>
            </a:r>
            <a:r>
              <a:rPr lang="en-US" i="1" dirty="0">
                <a:latin typeface="Calibri"/>
                <a:ea typeface="Calibri"/>
                <a:cs typeface="Arial"/>
              </a:rPr>
              <a:t>techniques</a:t>
            </a:r>
            <a:r>
              <a:rPr lang="en-US" dirty="0">
                <a:latin typeface="Calibri"/>
                <a:ea typeface="Calibri"/>
                <a:cs typeface="Arial"/>
              </a:rPr>
              <a:t>, tools, materials and practices and enables them to become curious and creative individuals.</a:t>
            </a:r>
            <a:endParaRPr lang="en-GB">
              <a:latin typeface="Calibri"/>
              <a:ea typeface="Calibri"/>
              <a:cs typeface="Calibri"/>
            </a:endParaRPr>
          </a:p>
          <a:p>
            <a:r>
              <a:rPr lang="en-US" dirty="0">
                <a:latin typeface="Calibri"/>
                <a:ea typeface="Calibri"/>
                <a:cs typeface="Arial"/>
              </a:rPr>
              <a:t>Blood Brothers encourages them to develop their imagination and draw upon their own experiences, skills and talents to become creative artists themselves.</a:t>
            </a:r>
            <a:endParaRPr lang="en-US" dirty="0">
              <a:latin typeface="Calibri"/>
            </a:endParaRPr>
          </a:p>
          <a:p>
            <a:r>
              <a:rPr lang="en-US" sz="1400" dirty="0">
                <a:latin typeface="Calibri"/>
                <a:ea typeface="Calibri"/>
                <a:cs typeface="Calibri"/>
              </a:rPr>
              <a:t>​</a:t>
            </a:r>
            <a:endParaRPr lang="en-GB" sz="1100" dirty="0">
              <a:latin typeface="Calibri"/>
              <a:ea typeface="Calibri"/>
              <a:cs typeface="Calibri"/>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r>
              <a:rPr lang="en-US" dirty="0">
                <a:latin typeface="MASSILIA VF"/>
              </a:rPr>
              <a:t>Exploring the Expressive Arts </a:t>
            </a:r>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xfrm>
            <a:off x="231443" y="4191322"/>
            <a:ext cx="10143421" cy="868562"/>
          </a:xfrm>
          <a:solidFill>
            <a:srgbClr val="ED5A3E"/>
          </a:solidFill>
        </p:spPr>
        <p:txBody>
          <a:bodyPr lIns="144000" tIns="45720" rIns="91440" bIns="45720" anchor="ctr" anchorCtr="0">
            <a:noAutofit/>
          </a:bodyPr>
          <a:lstStyle/>
          <a:p>
            <a:pPr algn="ctr"/>
            <a:r>
              <a:rPr lang="en-US" dirty="0">
                <a:latin typeface="Segoe UI"/>
                <a:cs typeface="Segoe UI"/>
              </a:rPr>
              <a:t>Creating combines skills and knowledge, drawing on the senses, inspiration and imagination.</a:t>
            </a:r>
            <a:endParaRPr lang="en-US"/>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r>
              <a:rPr lang="en-US" dirty="0">
                <a:latin typeface="MASSILIA VF"/>
              </a:rPr>
              <a:t>Responding and reflecting</a:t>
            </a:r>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r>
              <a:rPr lang="en-GB" sz="1400" baseline="0" dirty="0">
                <a:solidFill>
                  <a:srgbClr val="006758"/>
                </a:solidFill>
                <a:latin typeface="Calibri"/>
              </a:rPr>
              <a:t>In this units, we encourage learners to become reflective, curious and creative individuals both as artists and audience members.  We ask them to critically respond to a range of thematic texts or sources by contemporary and historical stimulus.  All of which is underpinned by the process of creating a practical outcome or performance. </a:t>
            </a:r>
          </a:p>
          <a:p>
            <a:r>
              <a:rPr lang="en-GB" dirty="0">
                <a:latin typeface="Calibri"/>
                <a:ea typeface="Calibri"/>
                <a:cs typeface="Arial"/>
              </a:rPr>
              <a:t>In this unit of work learners are encouraged by engagement in this Area challenges learners to reflect on the effectiveness of their own work and that of others, including the work the playwright and his intentions. </a:t>
            </a:r>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t>Statements of What Matters</a:t>
            </a:r>
          </a:p>
        </p:txBody>
      </p:sp>
      <p:sp>
        <p:nvSpPr>
          <p:cNvPr id="12" name="Text Placeholder 11">
            <a:extLst>
              <a:ext uri="{FF2B5EF4-FFF2-40B4-BE49-F238E27FC236}">
                <a16:creationId xmlns:a16="http://schemas.microsoft.com/office/drawing/2014/main" id="{7A3FE5E8-0704-754B-7FD5-88DFFB66CBAE}"/>
              </a:ext>
            </a:extLst>
          </p:cNvPr>
          <p:cNvSpPr>
            <a:spLocks noGrp="1"/>
          </p:cNvSpPr>
          <p:nvPr>
            <p:ph type="body" sz="quarter" idx="55"/>
          </p:nvPr>
        </p:nvSpPr>
        <p:spPr>
          <a:xfrm>
            <a:off x="368465" y="5232142"/>
            <a:ext cx="10116573" cy="2176699"/>
          </a:xfrm>
        </p:spPr>
        <p:txBody>
          <a:bodyPr lIns="180000" tIns="180000" rIns="180000" bIns="180000" anchor="t">
            <a:normAutofit/>
          </a:bodyPr>
          <a:lstStyle/>
          <a:p>
            <a:r>
              <a:rPr lang="en-GB" dirty="0">
                <a:latin typeface="Calibri"/>
                <a:ea typeface="Calibri"/>
                <a:cs typeface="Calibri"/>
              </a:rPr>
              <a:t>In this scheme of work, learners are given the opportunity to be innovative using stimulus as a starting point for create new and interesting work. Learners are encouraged to work collaboratively to plan, design and make performances that are fit for an audience. Learners within this unit of work with be introduced to some integral skills within drama and asked to apply those skills to a performance in an interesting way.  This unit provides a safe space for the learners to create and transform ideas while working collaboratively. </a:t>
            </a:r>
            <a:endParaRPr lang="en-US" dirty="0">
              <a:ea typeface="Calibri"/>
              <a:cs typeface="Calibri"/>
            </a:endParaRPr>
          </a:p>
          <a:p>
            <a:r>
              <a:rPr lang="en-GB" dirty="0">
                <a:latin typeface="Calibri"/>
                <a:ea typeface="Calibri"/>
                <a:cs typeface="Arial"/>
              </a:rPr>
              <a:t>Creating in this scheme of learning allows learners to embrace a range of activities including planning, drafting, designing and making. Creating requires learners to develop and demonstrate control of a range of skills and an application of knowledge.</a:t>
            </a:r>
            <a:endParaRPr lang="en-GB" dirty="0">
              <a:latin typeface="Calibri"/>
            </a:endParaRP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fontScale="92500"/>
          </a:bodyPr>
          <a:lstStyle/>
          <a:p>
            <a:pPr rtl="0"/>
            <a:r>
              <a:rPr lang="en-GB" sz="1000" b="1" baseline="0" dirty="0">
                <a:solidFill>
                  <a:srgbClr val="006758"/>
                </a:solidFill>
                <a:latin typeface="MASSILIA VF"/>
                <a:ea typeface="Segoe UI"/>
                <a:cs typeface="Segoe UI"/>
              </a:rPr>
              <a:t>Enterprising and Creative (creating own work)</a:t>
            </a:r>
            <a:r>
              <a:rPr lang="en-GB" sz="1000" baseline="0" dirty="0">
                <a:solidFill>
                  <a:srgbClr val="006758"/>
                </a:solidFill>
                <a:latin typeface="MASSILIA VF"/>
                <a:ea typeface="Segoe UI"/>
                <a:cs typeface="Segoe UI"/>
              </a:rPr>
              <a:t>  </a:t>
            </a:r>
            <a:r>
              <a:rPr lang="en-US" sz="1000" dirty="0">
                <a:latin typeface="MASSILIA VF"/>
                <a:ea typeface="Segoe UI"/>
                <a:cs typeface="Segoe UI"/>
              </a:rPr>
              <a:t>​</a:t>
            </a:r>
          </a:p>
          <a:p>
            <a:r>
              <a:rPr lang="en-GB" sz="1000" baseline="0" dirty="0">
                <a:solidFill>
                  <a:srgbClr val="006758"/>
                </a:solidFill>
                <a:latin typeface="MASSILIA VF"/>
                <a:ea typeface="Segoe UI"/>
                <a:cs typeface="Segoe UI"/>
              </a:rPr>
              <a:t>In this unit of work learners have the opportunity to create their own ideas and have imaginative </a:t>
            </a:r>
            <a:r>
              <a:rPr lang="en-GB" sz="1000" baseline="0">
                <a:solidFill>
                  <a:srgbClr val="006758"/>
                </a:solidFill>
                <a:latin typeface="MASSILIA VF"/>
                <a:ea typeface="Segoe UI"/>
                <a:cs typeface="Segoe UI"/>
              </a:rPr>
              <a:t>response to</a:t>
            </a:r>
            <a:r>
              <a:rPr lang="en-GB" sz="1000">
                <a:latin typeface="MASSILIA VF"/>
                <a:ea typeface="Segoe UI"/>
                <a:cs typeface="Segoe UI"/>
              </a:rPr>
              <a:t> script work and characters as well as themes they will not have explored before. </a:t>
            </a:r>
          </a:p>
          <a:p>
            <a:pPr rtl="0"/>
            <a:r>
              <a:rPr lang="en-GB" sz="1000" b="1" baseline="0" dirty="0">
                <a:solidFill>
                  <a:srgbClr val="006758"/>
                </a:solidFill>
                <a:latin typeface="MASSILIA VF"/>
                <a:ea typeface="Segoe UI"/>
                <a:cs typeface="Segoe UI"/>
              </a:rPr>
              <a:t>Ambitious Capable (building skills)</a:t>
            </a:r>
            <a:r>
              <a:rPr lang="en-GB" sz="1000" baseline="0" dirty="0">
                <a:solidFill>
                  <a:srgbClr val="006758"/>
                </a:solidFill>
                <a:latin typeface="MASSILIA VF"/>
                <a:ea typeface="Segoe UI"/>
                <a:cs typeface="Segoe UI"/>
              </a:rPr>
              <a:t>  </a:t>
            </a:r>
            <a:r>
              <a:rPr lang="en-GB" sz="1000" dirty="0">
                <a:latin typeface="MASSILIA VF"/>
                <a:ea typeface="Segoe UI"/>
                <a:cs typeface="Segoe UI"/>
              </a:rPr>
              <a:t>​</a:t>
            </a:r>
          </a:p>
          <a:p>
            <a:r>
              <a:rPr lang="en-GB" sz="1000" baseline="0" dirty="0">
                <a:solidFill>
                  <a:srgbClr val="006758"/>
                </a:solidFill>
                <a:latin typeface="MASSILIA VF"/>
                <a:ea typeface="Segoe UI"/>
                <a:cs typeface="Segoe UI"/>
              </a:rPr>
              <a:t>In this unit, learners are focusing</a:t>
            </a:r>
            <a:r>
              <a:rPr lang="en-GB" sz="1000" dirty="0">
                <a:latin typeface="MASSILIA VF"/>
                <a:ea typeface="Segoe UI"/>
                <a:cs typeface="Segoe UI"/>
              </a:rPr>
              <a:t> on skills linked to script work and </a:t>
            </a:r>
            <a:r>
              <a:rPr lang="en-GB" sz="1000">
                <a:latin typeface="MASSILIA VF"/>
                <a:ea typeface="Segoe UI"/>
                <a:cs typeface="Segoe UI"/>
              </a:rPr>
              <a:t>playwrights'</a:t>
            </a:r>
            <a:r>
              <a:rPr lang="en-GB" sz="1000" dirty="0">
                <a:latin typeface="MASSILIA VF"/>
                <a:ea typeface="Segoe UI"/>
                <a:cs typeface="Segoe UI"/>
              </a:rPr>
              <a:t> intentions. </a:t>
            </a:r>
          </a:p>
          <a:p>
            <a:pPr rtl="0"/>
            <a:r>
              <a:rPr lang="en-GB" sz="1000" b="1" baseline="0" dirty="0">
                <a:solidFill>
                  <a:srgbClr val="006758"/>
                </a:solidFill>
                <a:latin typeface="MASSILIA VF"/>
                <a:ea typeface="Segoe UI"/>
                <a:cs typeface="Segoe UI"/>
              </a:rPr>
              <a:t>Healthy, confident (performance in Drama and Music)</a:t>
            </a:r>
            <a:r>
              <a:rPr lang="en-GB" sz="1000" baseline="0" dirty="0">
                <a:solidFill>
                  <a:srgbClr val="006758"/>
                </a:solidFill>
                <a:latin typeface="MASSILIA VF"/>
                <a:ea typeface="Segoe UI"/>
                <a:cs typeface="Segoe UI"/>
              </a:rPr>
              <a:t>  </a:t>
            </a:r>
            <a:r>
              <a:rPr lang="en-GB" sz="1000" dirty="0">
                <a:latin typeface="MASSILIA VF"/>
                <a:ea typeface="Segoe UI"/>
                <a:cs typeface="Segoe UI"/>
              </a:rPr>
              <a:t>​</a:t>
            </a:r>
          </a:p>
          <a:p>
            <a:r>
              <a:rPr lang="en-GB" sz="1000" baseline="0" dirty="0">
                <a:solidFill>
                  <a:srgbClr val="006758"/>
                </a:solidFill>
                <a:latin typeface="MASSILIA VF"/>
                <a:ea typeface="Segoe UI"/>
                <a:cs typeface="Segoe UI"/>
              </a:rPr>
              <a:t>Confidence is key in this unit of work and </a:t>
            </a:r>
            <a:r>
              <a:rPr lang="en-GB" sz="1000" dirty="0">
                <a:latin typeface="MASSILIA VF"/>
                <a:ea typeface="Segoe UI"/>
                <a:cs typeface="Segoe UI"/>
              </a:rPr>
              <a:t>learners will be </a:t>
            </a:r>
            <a:r>
              <a:rPr lang="en-GB" sz="1000">
                <a:latin typeface="MASSILIA VF"/>
                <a:ea typeface="Segoe UI"/>
                <a:cs typeface="Segoe UI"/>
              </a:rPr>
              <a:t>introduced</a:t>
            </a:r>
            <a:r>
              <a:rPr lang="en-GB" sz="1000" dirty="0">
                <a:latin typeface="MASSILIA VF"/>
                <a:ea typeface="Segoe UI"/>
                <a:cs typeface="Segoe UI"/>
              </a:rPr>
              <a:t> to a more sophisticated way of acting as well as more advanced script work. </a:t>
            </a:r>
          </a:p>
          <a:p>
            <a:r>
              <a:rPr lang="en-GB" sz="1000" b="1">
                <a:latin typeface="MASSILIA VF"/>
                <a:ea typeface="Segoe UI"/>
                <a:cs typeface="Segoe UI"/>
              </a:rPr>
              <a:t>Ethical</a:t>
            </a:r>
            <a:r>
              <a:rPr lang="en-GB" sz="1000" b="1" baseline="0">
                <a:solidFill>
                  <a:srgbClr val="006758"/>
                </a:solidFill>
                <a:latin typeface="MASSILIA VF"/>
                <a:ea typeface="Segoe UI"/>
                <a:cs typeface="Segoe UI"/>
              </a:rPr>
              <a:t>, informed (about the past)</a:t>
            </a:r>
            <a:r>
              <a:rPr lang="en-GB" sz="1000" baseline="0" dirty="0">
                <a:solidFill>
                  <a:srgbClr val="006758"/>
                </a:solidFill>
                <a:latin typeface="MASSILIA VF"/>
                <a:ea typeface="Segoe UI"/>
                <a:cs typeface="Segoe UI"/>
              </a:rPr>
              <a:t>  </a:t>
            </a:r>
            <a:r>
              <a:rPr lang="en-GB" sz="1000" dirty="0">
                <a:latin typeface="MASSILIA VF"/>
                <a:ea typeface="Segoe UI"/>
                <a:cs typeface="Segoe UI"/>
              </a:rPr>
              <a:t>​</a:t>
            </a:r>
            <a:endParaRPr lang="en-GB"/>
          </a:p>
          <a:p>
            <a:r>
              <a:rPr lang="en-GB" sz="1000" baseline="0" dirty="0">
                <a:solidFill>
                  <a:srgbClr val="006758"/>
                </a:solidFill>
                <a:latin typeface="MASSILIA VF"/>
                <a:ea typeface="Segoe UI"/>
                <a:cs typeface="Segoe UI"/>
              </a:rPr>
              <a:t>Learners will be to </a:t>
            </a:r>
            <a:r>
              <a:rPr lang="en-GB" sz="1000" dirty="0">
                <a:latin typeface="MASSILIA VF"/>
                <a:ea typeface="Segoe UI"/>
                <a:cs typeface="Segoe UI"/>
              </a:rPr>
              <a:t>life in the 80's In this scheme of learning as well as characters from different class system to see how nature vs nurture is an </a:t>
            </a:r>
            <a:r>
              <a:rPr lang="en-GB" sz="1000">
                <a:latin typeface="MASSILIA VF"/>
                <a:ea typeface="Segoe UI"/>
                <a:cs typeface="Segoe UI"/>
              </a:rPr>
              <a:t>important</a:t>
            </a:r>
            <a:r>
              <a:rPr lang="en-GB" sz="1000" dirty="0">
                <a:latin typeface="MASSILIA VF"/>
                <a:ea typeface="Segoe UI"/>
                <a:cs typeface="Segoe UI"/>
              </a:rPr>
              <a:t> element in growing up. </a:t>
            </a:r>
            <a:endParaRPr lang="en-GB" sz="1000">
              <a:cs typeface="Segoe UI"/>
            </a:endParaRPr>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fontScale="92500"/>
          </a:bodyPr>
          <a:lstStyle/>
          <a:p>
            <a:r>
              <a:rPr lang="en-US" sz="900" b="1" u="sng" dirty="0">
                <a:latin typeface="Calibri"/>
                <a:ea typeface="Calibri"/>
                <a:cs typeface="Calibri"/>
              </a:rPr>
              <a:t>Literacy </a:t>
            </a:r>
            <a:r>
              <a:rPr lang="en-US" sz="900" dirty="0">
                <a:latin typeface="Calibri"/>
                <a:ea typeface="Calibri"/>
                <a:cs typeface="Calibri"/>
              </a:rPr>
              <a:t> </a:t>
            </a:r>
            <a:endParaRPr lang="en-US" sz="900" dirty="0">
              <a:solidFill>
                <a:srgbClr val="000000"/>
              </a:solidFill>
              <a:latin typeface="Calibri"/>
              <a:ea typeface="Calibri"/>
              <a:cs typeface="Calibri"/>
            </a:endParaRPr>
          </a:p>
          <a:p>
            <a:r>
              <a:rPr lang="en-US" sz="900" b="1" dirty="0">
                <a:latin typeface="Calibri"/>
                <a:ea typeface="Calibri"/>
                <a:cs typeface="Calibri"/>
              </a:rPr>
              <a:t>Listening 2.4</a:t>
            </a:r>
            <a:r>
              <a:rPr lang="en-US" sz="900" dirty="0">
                <a:latin typeface="Calibri"/>
                <a:ea typeface="Calibri"/>
                <a:cs typeface="Calibri"/>
              </a:rPr>
              <a:t> </a:t>
            </a:r>
            <a:endParaRPr lang="en-US" sz="900" dirty="0">
              <a:solidFill>
                <a:srgbClr val="000000"/>
              </a:solidFill>
              <a:latin typeface="Calibri"/>
              <a:ea typeface="Calibri"/>
              <a:cs typeface="Calibri"/>
            </a:endParaRPr>
          </a:p>
          <a:p>
            <a:r>
              <a:rPr lang="en-US" sz="900" dirty="0">
                <a:latin typeface="Calibri"/>
                <a:ea typeface="Calibri"/>
                <a:cs typeface="Calibri"/>
              </a:rPr>
              <a:t>I can listen to and respond to others with questions and comments which focus on reasons, implications and next steps. </a:t>
            </a:r>
            <a:endParaRPr lang="en-US" sz="900" dirty="0">
              <a:solidFill>
                <a:srgbClr val="000000"/>
              </a:solidFill>
              <a:latin typeface="Calibri"/>
              <a:ea typeface="Calibri"/>
              <a:cs typeface="Calibri"/>
            </a:endParaRPr>
          </a:p>
          <a:p>
            <a:r>
              <a:rPr lang="en-US" sz="900" dirty="0">
                <a:latin typeface="Calibri"/>
                <a:ea typeface="Calibri"/>
                <a:cs typeface="Calibri"/>
              </a:rPr>
              <a:t>I can listen in order to show agreement and disagreement in collaborative discussion and situations. </a:t>
            </a:r>
            <a:endParaRPr lang="en-US" sz="900" dirty="0">
              <a:solidFill>
                <a:srgbClr val="000000"/>
              </a:solidFill>
              <a:latin typeface="Calibri"/>
              <a:ea typeface="Calibri"/>
              <a:cs typeface="Calibri"/>
            </a:endParaRPr>
          </a:p>
          <a:p>
            <a:r>
              <a:rPr lang="en-US" sz="900" b="1" dirty="0">
                <a:latin typeface="Calibri"/>
                <a:ea typeface="Calibri"/>
                <a:cs typeface="Calibri"/>
              </a:rPr>
              <a:t>Speaking 4.3</a:t>
            </a:r>
            <a:r>
              <a:rPr lang="en-US" sz="900" dirty="0">
                <a:latin typeface="Calibri"/>
                <a:ea typeface="Calibri"/>
                <a:cs typeface="Calibri"/>
              </a:rPr>
              <a:t> </a:t>
            </a:r>
            <a:endParaRPr lang="en-US" sz="900" dirty="0">
              <a:solidFill>
                <a:srgbClr val="000000"/>
              </a:solidFill>
              <a:latin typeface="Calibri"/>
              <a:ea typeface="Calibri"/>
              <a:cs typeface="Calibri"/>
            </a:endParaRPr>
          </a:p>
          <a:p>
            <a:r>
              <a:rPr lang="en-US" sz="900" dirty="0">
                <a:latin typeface="Calibri"/>
                <a:ea typeface="Calibri"/>
                <a:cs typeface="Calibri"/>
              </a:rPr>
              <a:t>I can contribute to group discussion in different roles, taking responsibility for completing the task well.  </a:t>
            </a:r>
            <a:endParaRPr lang="en-US" sz="900" dirty="0">
              <a:solidFill>
                <a:srgbClr val="000000"/>
              </a:solidFill>
              <a:latin typeface="Calibri"/>
              <a:ea typeface="Calibri"/>
              <a:cs typeface="Calibri"/>
            </a:endParaRPr>
          </a:p>
          <a:p>
            <a:r>
              <a:rPr lang="en-US" sz="900" dirty="0">
                <a:latin typeface="Calibri"/>
                <a:ea typeface="Calibri"/>
                <a:cs typeface="Calibri"/>
              </a:rPr>
              <a:t>Oracy will be developed throughout this scheme of work with learners presenting work as well as giving feedback and feedforward further developing their oracy skills.  </a:t>
            </a:r>
            <a:endParaRPr lang="en-US" sz="900" dirty="0">
              <a:solidFill>
                <a:srgbClr val="000000"/>
              </a:solidFill>
              <a:latin typeface="Calibri"/>
              <a:ea typeface="Calibri"/>
              <a:cs typeface="Calibri"/>
            </a:endParaRPr>
          </a:p>
          <a:p>
            <a:r>
              <a:rPr lang="en-US" sz="900" dirty="0">
                <a:latin typeface="Calibri"/>
                <a:ea typeface="Calibri"/>
                <a:cs typeface="Calibri"/>
              </a:rPr>
              <a:t>Key words vocabulary to develop each week with learners understanding new drama specific vocabulary.  </a:t>
            </a:r>
            <a:endParaRPr lang="en-US" sz="900" dirty="0">
              <a:solidFill>
                <a:srgbClr val="000000"/>
              </a:solidFill>
              <a:latin typeface="Calibri"/>
              <a:ea typeface="Calibri"/>
              <a:cs typeface="Calibri"/>
            </a:endParaRPr>
          </a:p>
          <a:p>
            <a:r>
              <a:rPr lang="en-US" sz="900" dirty="0">
                <a:latin typeface="Calibri"/>
                <a:ea typeface="Calibri"/>
                <a:cs typeface="Calibri"/>
              </a:rPr>
              <a:t>Reading and scanning text as well as interpreting characters and making them unique from a text. </a:t>
            </a:r>
            <a:endParaRPr lang="en-US"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a:normAutofit fontScale="92500" lnSpcReduction="10000"/>
          </a:bodyPr>
          <a:lstStyle/>
          <a:p>
            <a:pPr rtl="0"/>
            <a:r>
              <a:rPr lang="en-GB" sz="600" u="sng" baseline="0">
                <a:solidFill>
                  <a:srgbClr val="006758"/>
                </a:solidFill>
                <a:latin typeface="Calibri"/>
                <a:ea typeface="Segoe UI"/>
                <a:cs typeface="Segoe UI"/>
              </a:rPr>
              <a:t>..</a:t>
            </a:r>
            <a:r>
              <a:rPr lang="en-GB" sz="1000" b="1" u="sng" baseline="0">
                <a:solidFill>
                  <a:srgbClr val="006758"/>
                </a:solidFill>
                <a:latin typeface="Calibri"/>
                <a:ea typeface="Segoe UI"/>
                <a:cs typeface="Segoe UI"/>
              </a:rPr>
              <a:t>Creativity and innovation</a:t>
            </a:r>
            <a:r>
              <a:rPr lang="en-US" sz="1000">
                <a:latin typeface="Calibri"/>
                <a:ea typeface="Segoe UI"/>
                <a:cs typeface="Segoe UI"/>
              </a:rPr>
              <a:t>​</a:t>
            </a:r>
          </a:p>
          <a:p>
            <a:pPr rtl="0"/>
            <a:r>
              <a:rPr lang="en-GB" sz="1000" baseline="0">
                <a:solidFill>
                  <a:srgbClr val="006758"/>
                </a:solidFill>
                <a:latin typeface="Calibri"/>
                <a:ea typeface="Segoe UI"/>
                <a:cs typeface="Segoe UI"/>
              </a:rPr>
              <a:t>Learners use their creative skills and imagination, discover possibilities and refine ideas to produce their own unique artistic work.</a:t>
            </a:r>
            <a:r>
              <a:rPr lang="en-GB" sz="1000">
                <a:latin typeface="Calibri"/>
                <a:ea typeface="Segoe UI"/>
                <a:cs typeface="Segoe UI"/>
              </a:rPr>
              <a:t>​</a:t>
            </a:r>
          </a:p>
          <a:p>
            <a:pPr rtl="0"/>
            <a:r>
              <a:rPr lang="en-GB" sz="1000" b="1" u="sng" baseline="0">
                <a:solidFill>
                  <a:srgbClr val="006758"/>
                </a:solidFill>
                <a:latin typeface="Calibri"/>
                <a:ea typeface="Segoe UI"/>
                <a:cs typeface="Segoe UI"/>
              </a:rPr>
              <a:t>Critical thinking and problem-solving</a:t>
            </a:r>
            <a:r>
              <a:rPr lang="en-GB" sz="1000">
                <a:latin typeface="Calibri"/>
                <a:ea typeface="Segoe UI"/>
                <a:cs typeface="Segoe UI"/>
              </a:rPr>
              <a:t>​</a:t>
            </a:r>
          </a:p>
          <a:p>
            <a:pPr rtl="0"/>
            <a:r>
              <a:rPr lang="en-GB" sz="1000" baseline="0">
                <a:solidFill>
                  <a:srgbClr val="006758"/>
                </a:solidFill>
                <a:latin typeface="Calibri"/>
                <a:ea typeface="Segoe UI"/>
                <a:cs typeface="Segoe UI"/>
              </a:rPr>
              <a:t>The evaluation involved in the creative process enables learners to develop reflective, questioning and problem-solving skills, as well as to challenge perceptions and identify solutions. </a:t>
            </a:r>
            <a:r>
              <a:rPr lang="en-GB" sz="1000">
                <a:latin typeface="Calibri"/>
                <a:ea typeface="Segoe UI"/>
                <a:cs typeface="Segoe UI"/>
              </a:rPr>
              <a:t>​</a:t>
            </a:r>
          </a:p>
          <a:p>
            <a:pPr rtl="0"/>
            <a:r>
              <a:rPr lang="en-GB" sz="1000" b="1" u="sng" baseline="0">
                <a:solidFill>
                  <a:srgbClr val="006758"/>
                </a:solidFill>
                <a:latin typeface="Calibri"/>
                <a:ea typeface="Segoe UI"/>
                <a:cs typeface="Segoe UI"/>
              </a:rPr>
              <a:t>Personal effectiveness</a:t>
            </a:r>
            <a:r>
              <a:rPr lang="en-GB" sz="1000">
                <a:latin typeface="Calibri"/>
                <a:ea typeface="Segoe UI"/>
                <a:cs typeface="Segoe UI"/>
              </a:rPr>
              <a:t>​</a:t>
            </a:r>
          </a:p>
          <a:p>
            <a:pPr rtl="0"/>
            <a:r>
              <a:rPr lang="en-GB" sz="1100" baseline="0">
                <a:solidFill>
                  <a:srgbClr val="006758"/>
                </a:solidFill>
                <a:latin typeface="Calibri"/>
                <a:ea typeface="Segoe UI"/>
                <a:cs typeface="Segoe UI"/>
              </a:rPr>
              <a:t>Learners develop self-confidence, self-esteem, independence, communication skills and social and cultural awareness.</a:t>
            </a:r>
            <a:r>
              <a:rPr lang="en-GB" sz="1100">
                <a:latin typeface="Calibri"/>
                <a:ea typeface="Segoe UI"/>
                <a:cs typeface="Segoe UI"/>
              </a:rPr>
              <a:t>​</a:t>
            </a:r>
          </a:p>
          <a:p>
            <a:pPr rtl="0"/>
            <a:r>
              <a:rPr lang="en-GB" sz="1000" b="1" u="sng" baseline="0">
                <a:solidFill>
                  <a:srgbClr val="006758"/>
                </a:solidFill>
                <a:latin typeface="Calibri"/>
                <a:ea typeface="Segoe UI"/>
                <a:cs typeface="Segoe UI"/>
              </a:rPr>
              <a:t>Planning and organising</a:t>
            </a:r>
            <a:r>
              <a:rPr lang="en-GB" sz="1000">
                <a:latin typeface="Calibri"/>
                <a:ea typeface="Segoe UI"/>
                <a:cs typeface="Segoe UI"/>
              </a:rPr>
              <a:t>​</a:t>
            </a:r>
          </a:p>
          <a:p>
            <a:pPr rtl="0"/>
            <a:r>
              <a:rPr lang="en-GB" sz="1100" baseline="0">
                <a:solidFill>
                  <a:srgbClr val="006758"/>
                </a:solidFill>
                <a:latin typeface="Calibri"/>
                <a:ea typeface="Segoe UI"/>
                <a:cs typeface="Segoe UI"/>
              </a:rPr>
              <a:t> Learners generate ideas, develop curiosity, explore and bring ideas into action is fundamental to this Area.</a:t>
            </a:r>
            <a:endParaRPr lang="en-GB" sz="90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fontScale="92500" lnSpcReduction="10000"/>
          </a:bodyPr>
          <a:lstStyle/>
          <a:p>
            <a:r>
              <a:rPr lang="en-US" sz="1100">
                <a:latin typeface="Calibri"/>
                <a:ea typeface="Segoe UI"/>
                <a:cs typeface="Segoe UI"/>
              </a:rPr>
              <a:t>Blood Brothers </a:t>
            </a:r>
            <a:r>
              <a:rPr lang="en-US" sz="1100" baseline="0">
                <a:solidFill>
                  <a:srgbClr val="006758"/>
                </a:solidFill>
                <a:latin typeface="Calibri"/>
                <a:ea typeface="Segoe UI"/>
                <a:cs typeface="Segoe UI"/>
              </a:rPr>
              <a:t> embeds many of the pedagogical principles within the </a:t>
            </a:r>
            <a:r>
              <a:rPr lang="en-US" sz="1100" baseline="0" dirty="0">
                <a:solidFill>
                  <a:srgbClr val="006758"/>
                </a:solidFill>
                <a:latin typeface="Calibri"/>
                <a:ea typeface="Segoe UI"/>
                <a:cs typeface="Segoe UI"/>
              </a:rPr>
              <a:t>scheme of work. The main ones that are focused on in this scheme are: </a:t>
            </a:r>
            <a:r>
              <a:rPr lang="en-US" sz="1100" dirty="0">
                <a:latin typeface="Calibri"/>
                <a:ea typeface="Segoe UI"/>
                <a:cs typeface="Segoe UI"/>
              </a:rPr>
              <a:t>​</a:t>
            </a:r>
          </a:p>
          <a:p>
            <a:pPr marL="285750" indent="-285750">
              <a:buFont typeface="Arial"/>
              <a:buChar char="•"/>
            </a:pPr>
            <a:r>
              <a:rPr lang="en-US" dirty="0">
                <a:latin typeface="Calibri"/>
                <a:ea typeface="Calibri"/>
                <a:cs typeface="Arial"/>
              </a:rPr>
              <a:t>Challenges all learners by encouraging them to </a:t>
            </a:r>
            <a:r>
              <a:rPr lang="en-US" dirty="0" err="1">
                <a:latin typeface="Calibri"/>
                <a:ea typeface="Calibri"/>
                <a:cs typeface="Arial"/>
              </a:rPr>
              <a:t>recognise</a:t>
            </a:r>
            <a:r>
              <a:rPr lang="en-US" dirty="0">
                <a:latin typeface="Calibri"/>
                <a:ea typeface="Calibri"/>
                <a:cs typeface="Arial"/>
              </a:rPr>
              <a:t> the importance of sustained effort in meeting expectations that are high but achievable for them</a:t>
            </a:r>
            <a:endParaRPr lang="en-US" dirty="0">
              <a:latin typeface="Calibri"/>
              <a:ea typeface="Calibri"/>
              <a:cs typeface="Calibri"/>
            </a:endParaRPr>
          </a:p>
          <a:p>
            <a:pPr marL="285750" indent="-285750">
              <a:buFont typeface="Arial"/>
              <a:buChar char="•"/>
            </a:pPr>
            <a:r>
              <a:rPr lang="en-US" dirty="0">
                <a:latin typeface="Calibri"/>
                <a:ea typeface="Calibri"/>
                <a:cs typeface="Arial"/>
              </a:rPr>
              <a:t>Sets tasks and selects resources that build on previous knowledge and experience and engage interest</a:t>
            </a:r>
            <a:endParaRPr lang="en-US">
              <a:latin typeface="Calibri"/>
              <a:ea typeface="Calibri"/>
              <a:cs typeface="Calibri"/>
            </a:endParaRPr>
          </a:p>
          <a:p>
            <a:pPr marL="285750" indent="-285750">
              <a:buFont typeface="Arial"/>
              <a:buChar char="•"/>
            </a:pPr>
            <a:r>
              <a:rPr lang="en-US" dirty="0">
                <a:latin typeface="Calibri"/>
                <a:ea typeface="Calibri"/>
                <a:cs typeface="Arial"/>
              </a:rPr>
              <a:t>Creates authentic contexts for learning</a:t>
            </a:r>
            <a:endParaRPr lang="en-US">
              <a:latin typeface="Calibri"/>
              <a:ea typeface="Calibri"/>
              <a:cs typeface="Calibri"/>
            </a:endParaRPr>
          </a:p>
          <a:p>
            <a:pPr>
              <a:buFont typeface="Arial"/>
              <a:buChar char="•"/>
            </a:pPr>
            <a:r>
              <a:rPr lang="en-US" dirty="0">
                <a:latin typeface="Calibri"/>
                <a:ea typeface="Calibri"/>
                <a:cs typeface="Arial"/>
              </a:rPr>
              <a:t>Supports social and emotional development and positive relationships</a:t>
            </a:r>
          </a:p>
          <a:p>
            <a:pPr>
              <a:buFont typeface="Arial"/>
              <a:buChar char="•"/>
            </a:pPr>
            <a:r>
              <a:rPr lang="en-US" dirty="0">
                <a:latin typeface="Calibri"/>
                <a:ea typeface="Calibri"/>
                <a:cs typeface="Arial"/>
              </a:rPr>
              <a:t>Encourages collaboration</a:t>
            </a:r>
            <a:endParaRPr lang="en-US">
              <a:latin typeface="Calibri"/>
              <a:ea typeface="Calibri"/>
              <a:cs typeface="Calibri"/>
            </a:endParaRPr>
          </a:p>
          <a:p>
            <a:pPr marL="285750" indent="-285750">
              <a:buFont typeface="Arial"/>
              <a:buChar char="•"/>
            </a:pPr>
            <a:endParaRPr lang="en-US" dirty="0">
              <a:solidFill>
                <a:srgbClr val="1F1F1F"/>
              </a:solidFill>
              <a:latin typeface="Arial"/>
              <a:ea typeface="Calibri"/>
              <a:cs typeface="Arial"/>
            </a:endParaRPr>
          </a:p>
          <a:p>
            <a:endParaRPr lang="en-US" sz="1100" dirty="0">
              <a:latin typeface="Calibri"/>
              <a:ea typeface="Calibri"/>
              <a:cs typeface="Segoe UI"/>
            </a:endParaRP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sz="1100" dirty="0">
                <a:latin typeface="Calibri"/>
                <a:ea typeface="Calibri"/>
                <a:cs typeface="Calibri"/>
              </a:rPr>
              <a:t>Blood Brothers a is an advanced  lesson into not only increasing the effectiveness of the learners but also to start taking ownership over their own learning.  It allows learners to become leaders, have more autonomy over their own work as well as increasing their use of imaginative responses to a stimulus. </a:t>
            </a:r>
            <a:endParaRPr lang="en-US" sz="1100">
              <a:latin typeface="Calibri"/>
              <a:ea typeface="Calibri"/>
              <a:cs typeface="Calibri"/>
            </a:endParaRPr>
          </a:p>
          <a:p>
            <a:r>
              <a:rPr lang="en-US" sz="1100" dirty="0">
                <a:latin typeface="Calibri"/>
                <a:ea typeface="Calibri"/>
                <a:cs typeface="Calibri"/>
              </a:rPr>
              <a:t>Learners will gain greater confidence by being able to explore, experience, interpret, create and respond through this scheme of learning.</a:t>
            </a:r>
            <a:endParaRPr lang="en-US"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t>Increasing effectiveness as a learner</a:t>
            </a:r>
            <a:endParaRPr lang="en-US" sz="105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dirty="0">
                <a:latin typeface="Segoe UI"/>
                <a:cs typeface="Segoe UI"/>
              </a:rPr>
              <a:t> </a:t>
            </a:r>
            <a:r>
              <a:rPr lang="en-US" sz="1100" dirty="0">
                <a:latin typeface="Calibri"/>
                <a:ea typeface="Calibri"/>
                <a:cs typeface="Calibri"/>
              </a:rPr>
              <a:t>In Blood Brothers, learners get to explore Performing Arts through creating new work from existing stimulus and exploring a </a:t>
            </a:r>
            <a:r>
              <a:rPr lang="en-US" sz="1100">
                <a:latin typeface="Calibri"/>
                <a:ea typeface="Calibri"/>
                <a:cs typeface="Calibri"/>
              </a:rPr>
              <a:t>character's</a:t>
            </a:r>
            <a:r>
              <a:rPr lang="en-US" sz="1100" dirty="0">
                <a:latin typeface="Calibri"/>
                <a:ea typeface="Calibri"/>
                <a:cs typeface="Calibri"/>
              </a:rPr>
              <a:t> motivation as well as playwrights' intentions. </a:t>
            </a:r>
            <a:endParaRPr lang="en-US" sz="1100">
              <a:latin typeface="Calibri"/>
              <a:ea typeface="Calibri"/>
              <a:cs typeface="Calibri"/>
            </a:endParaRPr>
          </a:p>
          <a:p>
            <a:r>
              <a:rPr lang="en-US" sz="1100" dirty="0">
                <a:latin typeface="Calibri"/>
                <a:ea typeface="Calibri"/>
                <a:cs typeface="Calibri"/>
              </a:rPr>
              <a:t>Learners will learn and refine different types of knowledge and skills including the techniques, required to create and interpret in drama. </a:t>
            </a:r>
            <a:endParaRPr lang="en-US"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t>Increasing breadth and depth of knowledge</a:t>
            </a:r>
            <a:endParaRPr lang="en-US" sz="105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1100" dirty="0">
                <a:latin typeface="Calibri"/>
                <a:ea typeface="Calibri"/>
                <a:cs typeface="Calibri"/>
              </a:rPr>
              <a:t>Progression in this scheme of learning is demonstrated through the development of the learner's ability to interpret scripts and characters and using that interpretation to create interesting work on stage. as well as the development of the learners' capabilities to explore, respond and reflect within the disciplines of acting. </a:t>
            </a:r>
            <a:endParaRPr lang="en-US" sz="1100">
              <a:solidFill>
                <a:srgbClr val="000000"/>
              </a:solidFill>
              <a:latin typeface="Calibri"/>
              <a:ea typeface="Calibri"/>
              <a:cs typeface="Calibri"/>
            </a:endParaRPr>
          </a:p>
          <a:p>
            <a:r>
              <a:rPr lang="en-US" sz="1200" dirty="0">
                <a:latin typeface="Calibri"/>
                <a:ea typeface="Calibri"/>
                <a:cs typeface="Arial"/>
              </a:rPr>
              <a:t>As they progress in this unit, learners continually develop in depth and refine with a growing sophistication these key drama skills.</a:t>
            </a: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t>Deepening understanding of the ideas and disciplines within Areas</a:t>
            </a:r>
            <a:endParaRPr lang="en-US" sz="105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a:xfrm>
            <a:off x="235064" y="4868307"/>
            <a:ext cx="3229200" cy="2513057"/>
          </a:xfrm>
        </p:spPr>
        <p:txBody>
          <a:bodyPr lIns="180000" tIns="180000" rIns="180000" bIns="180000" anchor="t">
            <a:normAutofit/>
          </a:bodyPr>
          <a:lstStyle/>
          <a:p>
            <a:r>
              <a:rPr lang="en-US" sz="1100" dirty="0">
                <a:latin typeface="Calibri Light"/>
                <a:ea typeface="Calibri Light"/>
                <a:cs typeface="Calibri Light"/>
              </a:rPr>
              <a:t>In Blood Brothers, learners level of control, accuracy and fluency will show more sophistication and their confidence and ability will have progressed as they enter the end stage of KS3. Learning at this stage will be </a:t>
            </a:r>
            <a:r>
              <a:rPr lang="en-US" sz="1100" dirty="0" err="1">
                <a:latin typeface="Calibri Light"/>
                <a:ea typeface="Calibri Light"/>
                <a:cs typeface="Calibri Light"/>
              </a:rPr>
              <a:t>characterised</a:t>
            </a:r>
            <a:r>
              <a:rPr lang="en-US" sz="1100" dirty="0">
                <a:latin typeface="Calibri Light"/>
                <a:ea typeface="Calibri Light"/>
                <a:cs typeface="Calibri Light"/>
              </a:rPr>
              <a:t> by using sophisticated language that will be modelled by the teacher.</a:t>
            </a:r>
            <a:endParaRPr lang="en-US" sz="1100" dirty="0">
              <a:solidFill>
                <a:srgbClr val="000000"/>
              </a:solidFill>
              <a:latin typeface="Calibri Light"/>
              <a:ea typeface="Calibri Light"/>
              <a:cs typeface="Calibri Light"/>
            </a:endParaRPr>
          </a:p>
          <a:p>
            <a:r>
              <a:rPr lang="en-US" sz="1100" dirty="0">
                <a:latin typeface="Calibri Light"/>
                <a:ea typeface="Calibri Light"/>
                <a:cs typeface="Calibri Light"/>
              </a:rPr>
              <a:t>When evaluating their work in this unit, learners are required to have more autonomy over their analysis of work as well as the work of others. </a:t>
            </a:r>
            <a:endParaRPr lang="en-US" sz="1100">
              <a:solidFill>
                <a:srgbClr val="000000"/>
              </a:solidFill>
              <a:latin typeface="Calibri Light"/>
              <a:ea typeface="Calibri Light"/>
              <a:cs typeface="Calibri Light"/>
            </a:endParaRP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1100" dirty="0">
                <a:latin typeface="Calibri"/>
                <a:ea typeface="Calibri"/>
                <a:cs typeface="Calibri"/>
              </a:rPr>
              <a:t>Blood brothers is a transferrable scheme linked to their </a:t>
            </a:r>
            <a:r>
              <a:rPr lang="en-US" sz="1100" dirty="0" err="1">
                <a:latin typeface="Calibri"/>
                <a:ea typeface="Calibri"/>
                <a:cs typeface="Calibri"/>
              </a:rPr>
              <a:t>english</a:t>
            </a:r>
            <a:r>
              <a:rPr lang="en-US" sz="1100" dirty="0">
                <a:latin typeface="Calibri"/>
                <a:ea typeface="Calibri"/>
                <a:cs typeface="Calibri"/>
              </a:rPr>
              <a:t>. As well as making links to this, there will be links across all areas of Expressive Arts.</a:t>
            </a:r>
            <a:endParaRPr lang="en-US"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lIns="180000" tIns="180000" rIns="180000" bIns="180000" anchor="t">
            <a:normAutofit/>
          </a:bodyPr>
          <a:lstStyle/>
          <a:p>
            <a:r>
              <a:rPr lang="en-US" sz="1100" baseline="0" dirty="0">
                <a:solidFill>
                  <a:srgbClr val="006758"/>
                </a:solidFill>
                <a:latin typeface="Calibri"/>
              </a:rPr>
              <a:t>The main issues at KS3 is the ability to recall because the learner on having drama once every two weeks. To address these issues, we revisit skills as often as we can and focus on performance confidence, ability and quality as a main focus for year </a:t>
            </a:r>
            <a:r>
              <a:rPr lang="en-US" sz="1100" dirty="0">
                <a:latin typeface="Calibri"/>
              </a:rPr>
              <a:t>9 </a:t>
            </a:r>
            <a:r>
              <a:rPr lang="en-US" sz="1100" baseline="0" dirty="0">
                <a:solidFill>
                  <a:srgbClr val="006758"/>
                </a:solidFill>
                <a:latin typeface="Calibri"/>
              </a:rPr>
              <a:t>drama. </a:t>
            </a:r>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dirty="0">
                <a:latin typeface="Arial"/>
                <a:cs typeface="Arial"/>
              </a:rPr>
              <a:t>•</a:t>
            </a:r>
            <a:r>
              <a:rPr lang="en-US" dirty="0">
                <a:latin typeface="Calibri"/>
                <a:cs typeface="Calibri"/>
              </a:rPr>
              <a:t>I can explore and experiment with and then select appropriate creative techniques, practices, materials, processes, resources, tools and technologies.</a:t>
            </a:r>
            <a:endParaRPr lang="en-US" dirty="0">
              <a:solidFill>
                <a:srgbClr val="000000"/>
              </a:solidFill>
              <a:latin typeface="Calibri"/>
              <a:cs typeface="Calibri"/>
            </a:endParaRPr>
          </a:p>
          <a:p>
            <a:r>
              <a:rPr lang="en-US" dirty="0">
                <a:latin typeface="Arial"/>
                <a:cs typeface="Arial"/>
              </a:rPr>
              <a:t>•</a:t>
            </a:r>
            <a:r>
              <a:rPr lang="en-US" dirty="0">
                <a:latin typeface="Calibri"/>
                <a:cs typeface="Calibri"/>
              </a:rPr>
              <a:t>I can explore how and why creative work is made by asking questions and developing my own answers.</a:t>
            </a:r>
            <a:endParaRPr lang="en-US" dirty="0">
              <a:solidFill>
                <a:srgbClr val="000000"/>
              </a:solidFill>
              <a:latin typeface="Calibri"/>
              <a:cs typeface="Calibri"/>
            </a:endParaRPr>
          </a:p>
          <a:p>
            <a:r>
              <a:rPr lang="en-US" dirty="0">
                <a:latin typeface="Arial"/>
                <a:cs typeface="Arial"/>
              </a:rPr>
              <a:t>•</a:t>
            </a:r>
            <a:r>
              <a:rPr lang="en-US" dirty="0">
                <a:latin typeface="Calibri"/>
                <a:cs typeface="Calibri"/>
              </a:rPr>
              <a:t>I can explore and describe how artists and creative work communicate mood, feelings and ideas.</a:t>
            </a:r>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endParaRPr lang="en-US" sz="90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171450" indent="-171450">
              <a:buFont typeface="Arial" panose="020B0604020202020204" pitchFamily="34" charset="0"/>
              <a:buChar char="•"/>
            </a:pPr>
            <a:endParaRPr lang="en-US" sz="900"/>
          </a:p>
          <a:p>
            <a:pPr marL="171450" indent="-171450">
              <a:buFont typeface="Arial" panose="020B0604020202020204" pitchFamily="34" charset="0"/>
              <a:buChar char="•"/>
            </a:pPr>
            <a:endParaRPr lang="en-US" sz="90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lIns="91440" tIns="45720" rIns="91440" bIns="45720" anchor="t">
            <a:normAutofit fontScale="70000" lnSpcReduction="20000"/>
          </a:bodyPr>
          <a:lstStyle/>
          <a:p>
            <a:r>
              <a:rPr lang="en-US" dirty="0">
                <a:latin typeface="MASSILIA VF"/>
              </a:rPr>
              <a:t>Progression Steps to inform teaching</a:t>
            </a:r>
          </a:p>
          <a:p>
            <a:pPr algn="ctr"/>
            <a:r>
              <a:rPr lang="en-GB" sz="1000">
                <a:solidFill>
                  <a:srgbClr val="000000"/>
                </a:solidFill>
                <a:latin typeface="Calibri"/>
                <a:cs typeface="Calibri"/>
              </a:rPr>
              <a:t>Exploring the expressive arts is essential to developing artistic skills and knowledge and it enables learners to become curious and creative individuals.</a:t>
            </a:r>
            <a:endParaRPr lang="en-US" sz="1000" b="0">
              <a:solidFill>
                <a:srgbClr val="000000"/>
              </a:solidFill>
              <a:latin typeface="Calibri"/>
              <a:cs typeface="Calibri"/>
            </a:endParaRPr>
          </a:p>
          <a:p>
            <a:endParaRPr lang="en-US" dirty="0"/>
          </a:p>
        </p:txBody>
      </p:sp>
      <p:graphicFrame>
        <p:nvGraphicFramePr>
          <p:cNvPr id="10" name="Table 9">
            <a:extLst>
              <a:ext uri="{FF2B5EF4-FFF2-40B4-BE49-F238E27FC236}">
                <a16:creationId xmlns:a16="http://schemas.microsoft.com/office/drawing/2014/main" id="{893F8505-3193-6F2D-064B-DBD6A53F6DEC}"/>
              </a:ext>
            </a:extLst>
          </p:cNvPr>
          <p:cNvGraphicFramePr>
            <a:graphicFrameLocks noGrp="1"/>
          </p:cNvGraphicFramePr>
          <p:nvPr>
            <p:extLst>
              <p:ext uri="{D42A27DB-BD31-4B8C-83A1-F6EECF244321}">
                <p14:modId xmlns:p14="http://schemas.microsoft.com/office/powerpoint/2010/main" val="687670876"/>
              </p:ext>
            </p:extLst>
          </p:nvPr>
        </p:nvGraphicFramePr>
        <p:xfrm>
          <a:off x="3778227" y="1760599"/>
          <a:ext cx="3162300" cy="4846320"/>
        </p:xfrm>
        <a:graphic>
          <a:graphicData uri="http://schemas.openxmlformats.org/drawingml/2006/table">
            <a:tbl>
              <a:tblPr bandRow="1">
                <a:tableStyleId>{5C22544A-7EE6-4342-B048-85BDC9FD1C3A}</a:tableStyleId>
              </a:tblPr>
              <a:tblGrid>
                <a:gridCol w="3162300">
                  <a:extLst>
                    <a:ext uri="{9D8B030D-6E8A-4147-A177-3AD203B41FA5}">
                      <a16:colId xmlns:a16="http://schemas.microsoft.com/office/drawing/2014/main" val="3727670152"/>
                    </a:ext>
                  </a:extLst>
                </a:gridCol>
              </a:tblGrid>
              <a:tr h="1519342">
                <a:tc>
                  <a:txBody>
                    <a:bodyPr/>
                    <a:lstStyle/>
                    <a:p>
                      <a:pPr marL="342900" lvl="0" indent="-342900" algn="l" rtl="0" fontAlgn="base">
                        <a:buFont typeface="Arial" panose="020B0604020202020204" pitchFamily="34" charset="0"/>
                        <a:buChar char="•"/>
                      </a:pPr>
                      <a:r>
                        <a:rPr lang="en-GB" sz="1400" b="0" i="0">
                          <a:solidFill>
                            <a:srgbClr val="006758"/>
                          </a:solidFill>
                          <a:effectLst/>
                          <a:highlight>
                            <a:srgbClr val="FFFFFF"/>
                          </a:highlight>
                          <a:latin typeface="Calibri" panose="020F0502020204030204" pitchFamily="34" charset="0"/>
                        </a:rPr>
                        <a:t>I can explore and experiment independently and demonstrate technical control with a range of creative materials, processes, resources, tools and technologies showing innovation and resilience.</a:t>
                      </a:r>
                      <a:r>
                        <a:rPr lang="en-GB" sz="1400" b="0" i="0">
                          <a:solidFill>
                            <a:srgbClr val="006758"/>
                          </a:solidFill>
                          <a:effectLst/>
                          <a:latin typeface="Calibri" panose="020F0502020204030204" pitchFamily="34" charset="0"/>
                        </a:rPr>
                        <a:t> </a:t>
                      </a:r>
                      <a:endParaRPr lang="en-GB" b="0" i="0">
                        <a:solidFill>
                          <a:srgbClr val="000000"/>
                        </a:solidFill>
                        <a:effectLst/>
                        <a:latin typeface="Arial" panose="020B060402020202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1840439453"/>
                  </a:ext>
                </a:extLst>
              </a:tr>
              <a:tr h="1085250">
                <a:tc>
                  <a:txBody>
                    <a:bodyPr/>
                    <a:lstStyle/>
                    <a:p>
                      <a:pPr marL="342900" lvl="0" indent="-342900" algn="l" rtl="0" fontAlgn="base">
                        <a:buFont typeface="Arial" panose="020B0604020202020204" pitchFamily="34" charset="0"/>
                        <a:buChar char="•"/>
                      </a:pPr>
                      <a:r>
                        <a:rPr lang="en-GB" sz="1400" b="0" i="0">
                          <a:solidFill>
                            <a:srgbClr val="006758"/>
                          </a:solidFill>
                          <a:effectLst/>
                          <a:latin typeface="Calibri" panose="020F0502020204030204" pitchFamily="34" charset="0"/>
                        </a:rPr>
                        <a:t>I can explore the effects that a range of </a:t>
                      </a:r>
                      <a:r>
                        <a:rPr lang="en-GB" sz="1400" b="0" i="0">
                          <a:solidFill>
                            <a:srgbClr val="006758"/>
                          </a:solidFill>
                          <a:effectLst/>
                          <a:highlight>
                            <a:srgbClr val="FFFFFF"/>
                          </a:highlight>
                          <a:latin typeface="Calibri" panose="020F0502020204030204" pitchFamily="34" charset="0"/>
                        </a:rPr>
                        <a:t>creative techniques, materials, processes, resources, tools and technologies have on my own and others’ creative work.</a:t>
                      </a:r>
                      <a:r>
                        <a:rPr lang="en-GB" sz="1400" b="0" i="0">
                          <a:solidFill>
                            <a:srgbClr val="006758"/>
                          </a:solidFill>
                          <a:effectLst/>
                          <a:latin typeface="Calibri" panose="020F0502020204030204" pitchFamily="34" charset="0"/>
                        </a:rPr>
                        <a:t> </a:t>
                      </a:r>
                      <a:endParaRPr lang="en-GB" b="0" i="0">
                        <a:solidFill>
                          <a:srgbClr val="000000"/>
                        </a:solidFill>
                        <a:effectLst/>
                        <a:latin typeface="Arial" panose="020B060402020202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2832236826"/>
                  </a:ext>
                </a:extLst>
              </a:tr>
              <a:tr h="868194">
                <a:tc>
                  <a:txBody>
                    <a:bodyPr/>
                    <a:lstStyle/>
                    <a:p>
                      <a:pPr marL="342900" lvl="0" indent="-342900" algn="l" rtl="0" fontAlgn="base">
                        <a:buFont typeface="Arial" panose="020B0604020202020204" pitchFamily="34" charset="0"/>
                        <a:buChar char="•"/>
                      </a:pPr>
                      <a:r>
                        <a:rPr lang="en-GB" sz="1400" b="0" i="0">
                          <a:solidFill>
                            <a:srgbClr val="006758"/>
                          </a:solidFill>
                          <a:effectLst/>
                          <a:highlight>
                            <a:srgbClr val="FFFFFF"/>
                          </a:highlight>
                          <a:latin typeface="Calibri" panose="020F0502020204030204" pitchFamily="34" charset="0"/>
                        </a:rPr>
                        <a:t>I can explore how creative work </a:t>
                      </a:r>
                      <a:r>
                        <a:rPr lang="en-GB" sz="1400" b="0" i="0">
                          <a:solidFill>
                            <a:srgbClr val="006758"/>
                          </a:solidFill>
                          <a:effectLst/>
                          <a:latin typeface="Calibri" panose="020F0502020204030204" pitchFamily="34" charset="0"/>
                        </a:rPr>
                        <a:t>can represent, document, share and </a:t>
                      </a:r>
                      <a:r>
                        <a:rPr lang="en-GB" sz="1400" b="0" i="0">
                          <a:solidFill>
                            <a:srgbClr val="006758"/>
                          </a:solidFill>
                          <a:effectLst/>
                          <a:highlight>
                            <a:srgbClr val="FFFFFF"/>
                          </a:highlight>
                          <a:latin typeface="Calibri" panose="020F0502020204030204" pitchFamily="34" charset="0"/>
                        </a:rPr>
                        <a:t>celebrate personal, social and cultural identities.</a:t>
                      </a:r>
                      <a:r>
                        <a:rPr lang="en-GB" sz="1400" b="0" i="0">
                          <a:solidFill>
                            <a:srgbClr val="006758"/>
                          </a:solidFill>
                          <a:effectLst/>
                          <a:latin typeface="Calibri" panose="020F0502020204030204" pitchFamily="34" charset="0"/>
                        </a:rPr>
                        <a:t> </a:t>
                      </a:r>
                      <a:endParaRPr lang="en-GB" b="0" i="0">
                        <a:solidFill>
                          <a:srgbClr val="000000"/>
                        </a:solidFill>
                        <a:effectLst/>
                        <a:latin typeface="Arial" panose="020B060402020202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662781819"/>
                  </a:ext>
                </a:extLst>
              </a:tr>
              <a:tr h="868194">
                <a:tc>
                  <a:txBody>
                    <a:bodyPr/>
                    <a:lstStyle/>
                    <a:p>
                      <a:pPr marL="342900" lvl="0" indent="-342900" algn="l" rtl="0" fontAlgn="base">
                        <a:buFont typeface="Arial" panose="020B0604020202020204" pitchFamily="34" charset="0"/>
                        <a:buChar char="•"/>
                      </a:pPr>
                      <a:r>
                        <a:rPr lang="en-GB" sz="1400" b="0" i="0">
                          <a:solidFill>
                            <a:srgbClr val="006758"/>
                          </a:solidFill>
                          <a:effectLst/>
                          <a:highlight>
                            <a:srgbClr val="FFFFFF"/>
                          </a:highlight>
                          <a:latin typeface="Calibri" panose="020F0502020204030204" pitchFamily="34" charset="0"/>
                        </a:rPr>
                        <a:t>I can explore and describe how artists and creative work communicate mood, feelings and ideas and the impact they have on an audience.</a:t>
                      </a:r>
                      <a:r>
                        <a:rPr lang="en-GB" sz="1400" b="0" i="0">
                          <a:solidFill>
                            <a:srgbClr val="006758"/>
                          </a:solidFill>
                          <a:effectLst/>
                          <a:latin typeface="Calibri" panose="020F0502020204030204" pitchFamily="34" charset="0"/>
                        </a:rPr>
                        <a:t> </a:t>
                      </a:r>
                      <a:endParaRPr lang="en-GB" b="0" i="0">
                        <a:solidFill>
                          <a:srgbClr val="000000"/>
                        </a:solidFill>
                        <a:effectLst/>
                        <a:latin typeface="Arial" panose="020B060402020202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4128933249"/>
                  </a:ext>
                </a:extLst>
              </a:tr>
            </a:tbl>
          </a:graphicData>
        </a:graphic>
      </p:graphicFrame>
      <p:graphicFrame>
        <p:nvGraphicFramePr>
          <p:cNvPr id="12" name="Table 11">
            <a:extLst>
              <a:ext uri="{FF2B5EF4-FFF2-40B4-BE49-F238E27FC236}">
                <a16:creationId xmlns:a16="http://schemas.microsoft.com/office/drawing/2014/main" id="{35D1DC10-6CEC-96BD-9AF5-2777EE14C603}"/>
              </a:ext>
            </a:extLst>
          </p:cNvPr>
          <p:cNvGraphicFramePr>
            <a:graphicFrameLocks noGrp="1"/>
          </p:cNvGraphicFramePr>
          <p:nvPr>
            <p:extLst>
              <p:ext uri="{D42A27DB-BD31-4B8C-83A1-F6EECF244321}">
                <p14:modId xmlns:p14="http://schemas.microsoft.com/office/powerpoint/2010/main" val="1389772083"/>
              </p:ext>
            </p:extLst>
          </p:nvPr>
        </p:nvGraphicFramePr>
        <p:xfrm>
          <a:off x="7296716" y="1610373"/>
          <a:ext cx="2914917" cy="5362194"/>
        </p:xfrm>
        <a:graphic>
          <a:graphicData uri="http://schemas.openxmlformats.org/drawingml/2006/table">
            <a:tbl>
              <a:tblPr bandRow="1">
                <a:tableStyleId>{5C22544A-7EE6-4342-B048-85BDC9FD1C3A}</a:tableStyleId>
              </a:tblPr>
              <a:tblGrid>
                <a:gridCol w="2914917">
                  <a:extLst>
                    <a:ext uri="{9D8B030D-6E8A-4147-A177-3AD203B41FA5}">
                      <a16:colId xmlns:a16="http://schemas.microsoft.com/office/drawing/2014/main" val="3276902257"/>
                    </a:ext>
                  </a:extLst>
                </a:gridCol>
              </a:tblGrid>
              <a:tr h="2170500">
                <a:tc>
                  <a:txBody>
                    <a:bodyPr/>
                    <a:lstStyle/>
                    <a:p>
                      <a:pPr marL="342900" lvl="0" indent="-34290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explore and experiment with my own and others’ creative ideas, demonstrating increasingly complex technical control, innovation, independent thinking and originality to develop my work with confidence, being able to explain my reasons behind choices made and evaluate their effectiveness on my creative work.</a:t>
                      </a:r>
                      <a:r>
                        <a:rPr lang="en-GB" sz="1400" b="0" i="0" dirty="0">
                          <a:solidFill>
                            <a:srgbClr val="006758"/>
                          </a:solidFill>
                          <a:effectLst/>
                          <a:latin typeface="Calibri"/>
                        </a:rPr>
                        <a:t> </a:t>
                      </a:r>
                      <a:endParaRPr lang="en-GB" b="0" i="0" dirty="0">
                        <a:solidFill>
                          <a:srgbClr val="000000"/>
                        </a:solidFill>
                        <a:effectLst/>
                        <a:latin typeface="Calibri"/>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2117024854"/>
                  </a:ext>
                </a:extLst>
              </a:tr>
              <a:tr h="303867">
                <a:tc>
                  <a:txBody>
                    <a:bodyPr/>
                    <a:lstStyle/>
                    <a:p>
                      <a:pPr algn="l" rtl="0" fontAlgn="auto"/>
                      <a:endParaRPr lang="en-GB" sz="1985" b="0" i="0">
                        <a:solidFill>
                          <a:srgbClr val="000000"/>
                        </a:solidFill>
                        <a:effectLst/>
                        <a:latin typeface="Calibri" panose="020F050202020403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3807273283"/>
                  </a:ext>
                </a:extLst>
              </a:tr>
              <a:tr h="1085250">
                <a:tc>
                  <a:txBody>
                    <a:bodyPr/>
                    <a:lstStyle/>
                    <a:p>
                      <a:pPr marL="342900" lvl="0" indent="-34290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explore creative work, understanding the personal, social, cultural and historical context, including the conventions of the period in which it was created.</a:t>
                      </a:r>
                      <a:r>
                        <a:rPr lang="en-GB" sz="1400" b="0" i="0" dirty="0">
                          <a:solidFill>
                            <a:srgbClr val="006758"/>
                          </a:solidFill>
                          <a:effectLst/>
                          <a:latin typeface="Calibri"/>
                        </a:rPr>
                        <a:t> </a:t>
                      </a:r>
                      <a:endParaRPr lang="en-GB" b="0" i="0" dirty="0">
                        <a:solidFill>
                          <a:srgbClr val="000000"/>
                        </a:solidFill>
                        <a:effectLst/>
                        <a:latin typeface="Calibri"/>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1725519182"/>
                  </a:ext>
                </a:extLst>
              </a:tr>
              <a:tr h="868194">
                <a:tc>
                  <a:txBody>
                    <a:bodyPr/>
                    <a:lstStyle/>
                    <a:p>
                      <a:pPr marL="342900" lvl="0" indent="-34290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investigate and understand how meaning is communicated through the ideas of other artists and performers.</a:t>
                      </a:r>
                      <a:r>
                        <a:rPr lang="en-GB" sz="1400" b="0" i="0" dirty="0">
                          <a:solidFill>
                            <a:srgbClr val="006758"/>
                          </a:solidFill>
                          <a:effectLst/>
                          <a:latin typeface="Calibri"/>
                        </a:rPr>
                        <a:t> </a:t>
                      </a:r>
                      <a:endParaRPr lang="en-GB" b="0" i="0" dirty="0">
                        <a:solidFill>
                          <a:srgbClr val="000000"/>
                        </a:solidFill>
                        <a:effectLst/>
                        <a:latin typeface="Calibri"/>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3728830704"/>
                  </a:ext>
                </a:extLst>
              </a:tr>
            </a:tbl>
          </a:graphicData>
        </a:graphic>
      </p:graphicFrame>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dirty="0">
                <a:latin typeface="Arial"/>
                <a:cs typeface="Arial"/>
              </a:rPr>
              <a:t>•</a:t>
            </a:r>
            <a:r>
              <a:rPr lang="en-US" dirty="0">
                <a:latin typeface="Segoe UI"/>
                <a:cs typeface="Segoe UI"/>
              </a:rPr>
              <a:t>I can give and accept feedback as both artist and audience.</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can compare my own creative work to creative work by other people and from other places and times.</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can consider, with guidance, how moods, emotions and ideas are communicated both in my own creative work and in the creative work of others.</a:t>
            </a:r>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285750" indent="-285750">
              <a:buFont typeface="Arial" panose="020B0604020202020204" pitchFamily="34" charset="0"/>
              <a:buChar char="•"/>
            </a:pPr>
            <a:r>
              <a:rPr lang="en-US" dirty="0">
                <a:latin typeface="Arial"/>
                <a:cs typeface="Arial"/>
              </a:rPr>
              <a:t>•</a:t>
            </a:r>
            <a:r>
              <a:rPr lang="en-US" dirty="0">
                <a:latin typeface="Segoe UI"/>
                <a:cs typeface="Segoe UI"/>
              </a:rPr>
              <a:t>I can give and consider constructive feedback about my own creative work and that of others, reflecting on it and making improvements where necessary.</a:t>
            </a:r>
            <a:endParaRPr lang="en-US" dirty="0">
              <a:solidFill>
                <a:srgbClr val="000000"/>
              </a:solidFill>
              <a:latin typeface="Segoe UI"/>
              <a:cs typeface="Segoe UI"/>
            </a:endParaRPr>
          </a:p>
          <a:p>
            <a:pPr marL="285750" indent="-285750">
              <a:buFont typeface="Arial" panose="020B0604020202020204" pitchFamily="34" charset="0"/>
              <a:buChar char="•"/>
            </a:pPr>
            <a:r>
              <a:rPr lang="en-US" dirty="0">
                <a:latin typeface="Arial"/>
                <a:cs typeface="Arial"/>
              </a:rPr>
              <a:t>•</a:t>
            </a:r>
            <a:r>
              <a:rPr lang="en-US" dirty="0">
                <a:latin typeface="Segoe UI"/>
                <a:cs typeface="Segoe UI"/>
              </a:rPr>
              <a:t>I can apply knowledge and understanding of context, and make connections between my own creative work and creative work by other people and from other places and times.</a:t>
            </a:r>
            <a:endParaRPr lang="en-US" dirty="0">
              <a:solidFill>
                <a:srgbClr val="000000"/>
              </a:solidFill>
              <a:latin typeface="Segoe UI"/>
              <a:cs typeface="Segoe UI"/>
            </a:endParaRPr>
          </a:p>
          <a:p>
            <a:pPr marL="285750" indent="-285750">
              <a:buFont typeface="Arial" panose="020B0604020202020204" pitchFamily="34" charset="0"/>
              <a:buChar char="•"/>
            </a:pPr>
            <a:r>
              <a:rPr lang="en-US" dirty="0">
                <a:latin typeface="Arial"/>
                <a:cs typeface="Arial"/>
              </a:rPr>
              <a:t>•</a:t>
            </a:r>
            <a:r>
              <a:rPr lang="en-US" dirty="0">
                <a:latin typeface="Segoe UI"/>
                <a:cs typeface="Segoe UI"/>
              </a:rPr>
              <a:t>I can reflect upon how artists have achieved effects or communicated moods, emotions and ideas in their work.</a:t>
            </a:r>
            <a:endParaRPr lang="en-US" dirty="0">
              <a:solidFill>
                <a:srgbClr val="000000"/>
              </a:solidFill>
              <a:latin typeface="Segoe UI"/>
              <a:cs typeface="Segoe UI"/>
            </a:endParaRPr>
          </a:p>
          <a:p>
            <a:pPr marL="171450" indent="-171450">
              <a:buFont typeface="Arial" panose="020B0604020202020204" pitchFamily="34" charset="0"/>
              <a:buChar char="•"/>
            </a:pP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171450" indent="-171450">
              <a:buFont typeface="Arial" panose="020B0604020202020204" pitchFamily="34" charset="0"/>
              <a:buChar char="•"/>
            </a:pPr>
            <a:endParaRPr lang="en-US" sz="900"/>
          </a:p>
          <a:p>
            <a:pPr marL="285750" indent="-285750">
              <a:buFont typeface="Arial" panose="020B0604020202020204" pitchFamily="34" charset="0"/>
              <a:buChar char="•"/>
            </a:pPr>
            <a:r>
              <a:rPr lang="en-US" dirty="0">
                <a:latin typeface="Arial"/>
                <a:cs typeface="Arial"/>
              </a:rPr>
              <a:t>•I can effectively evaluate my own creative work and that of others showing increasing confidence to </a:t>
            </a:r>
            <a:r>
              <a:rPr lang="en-US" dirty="0" err="1">
                <a:latin typeface="Arial"/>
                <a:cs typeface="Arial"/>
              </a:rPr>
              <a:t>recognise</a:t>
            </a:r>
            <a:r>
              <a:rPr lang="en-US" dirty="0">
                <a:latin typeface="Arial"/>
                <a:cs typeface="Arial"/>
              </a:rPr>
              <a:t> and articulate strengths, and to demonstrate resilience and determination to improve.</a:t>
            </a:r>
            <a:endParaRPr lang="en-US">
              <a:solidFill>
                <a:srgbClr val="000000"/>
              </a:solidFill>
              <a:latin typeface="Arial"/>
              <a:cs typeface="Arial"/>
            </a:endParaRPr>
          </a:p>
          <a:p>
            <a:pPr marL="285750" indent="-285750">
              <a:buFont typeface="Arial" panose="020B0604020202020204" pitchFamily="34" charset="0"/>
              <a:buChar char="•"/>
            </a:pPr>
            <a:r>
              <a:rPr lang="en-US" dirty="0">
                <a:latin typeface="Arial"/>
                <a:cs typeface="Arial"/>
              </a:rPr>
              <a:t>•I can apply knowledge and understanding of context when evaluating my own creative work and creative work by other people and from other places and times.</a:t>
            </a:r>
            <a:endParaRPr lang="en-US">
              <a:solidFill>
                <a:srgbClr val="000000"/>
              </a:solidFill>
              <a:latin typeface="Arial"/>
              <a:cs typeface="Arial"/>
            </a:endParaRPr>
          </a:p>
          <a:p>
            <a:pPr marL="285750" indent="-285750">
              <a:buFont typeface="Arial" panose="020B0604020202020204" pitchFamily="34" charset="0"/>
              <a:buChar char="•"/>
            </a:pPr>
            <a:r>
              <a:rPr lang="en-US" dirty="0">
                <a:latin typeface="Arial"/>
                <a:cs typeface="Arial"/>
              </a:rPr>
              <a:t>•I can evaluate the effectiveness of a wide range of artistic techniques in producing meaning.</a:t>
            </a:r>
            <a:endParaRPr lang="en-US" dirty="0">
              <a:solidFill>
                <a:srgbClr val="000000"/>
              </a:solidFill>
              <a:latin typeface="Arial"/>
              <a:cs typeface="Arial"/>
            </a:endParaRPr>
          </a:p>
          <a:p>
            <a:pPr marL="171450" indent="-171450">
              <a:buFont typeface="Arial,Sans-Serif" panose="020B0604020202020204" pitchFamily="34" charset="0"/>
              <a:buChar char="•"/>
            </a:pPr>
            <a:endParaRPr lang="en-US" sz="900" dirty="0">
              <a:solidFill>
                <a:srgbClr val="000000"/>
              </a:solidFill>
              <a:latin typeface="Arial"/>
              <a:cs typeface="Arial"/>
            </a:endParaRPr>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spTree>
    <p:extLst>
      <p:ext uri="{BB962C8B-B14F-4D97-AF65-F5344CB8AC3E}">
        <p14:creationId xmlns:p14="http://schemas.microsoft.com/office/powerpoint/2010/main" val="3080823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dirty="0">
                <a:latin typeface="Arial"/>
                <a:cs typeface="Arial"/>
              </a:rPr>
              <a:t>•</a:t>
            </a:r>
            <a:r>
              <a:rPr lang="en-US" dirty="0">
                <a:latin typeface="Segoe UI"/>
                <a:cs typeface="Segoe UI"/>
              </a:rPr>
              <a:t>I can communicate ideas, feelings and memories for an audience and for purposes and outcomes in my creative work.</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am beginning to apply techniques in my creative work with guidance and direction.</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can create my own designs and work collaboratively with others to develop creative ideas.</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can perform, produce, design, exhibit and share my creative work in a variety of ways for different audiences, inspired by a range of stimuli and experiences.</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am beginning to demonstrate resilience and flexibility in approaching creative challenges.</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can use creative materials safely and with some control under supervision.</a:t>
            </a:r>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lnSpcReduction="10000"/>
          </a:bodyPr>
          <a:lstStyle/>
          <a:p>
            <a:pPr marL="285750" indent="-285750">
              <a:buFont typeface="Arial,Sans-Serif" panose="020B0604020202020204" pitchFamily="34" charset="0"/>
              <a:buChar char="•"/>
            </a:pPr>
            <a:r>
              <a:rPr lang="en-US" sz="1300" dirty="0">
                <a:latin typeface="Arial"/>
                <a:cs typeface="Arial"/>
              </a:rPr>
              <a:t>I can combine my knowledge, experience and understanding to plan and communicate my creative work for a range of different audiences, purposes and outcomes.</a:t>
            </a:r>
            <a:endParaRPr lang="en-US" sz="1300">
              <a:solidFill>
                <a:srgbClr val="000000"/>
              </a:solidFill>
              <a:latin typeface="Arial"/>
              <a:cs typeface="Arial"/>
            </a:endParaRPr>
          </a:p>
          <a:p>
            <a:pPr marL="285750" indent="-285750">
              <a:buFont typeface="Arial,Sans-Serif" panose="020B0604020202020204" pitchFamily="34" charset="0"/>
              <a:buChar char="•"/>
            </a:pPr>
            <a:r>
              <a:rPr lang="en-US" sz="1300" dirty="0">
                <a:latin typeface="Arial"/>
                <a:cs typeface="Arial"/>
              </a:rPr>
              <a:t>I can draw upon my familiarity with a range of discipline-specific techniques in my creative work.</a:t>
            </a:r>
            <a:endParaRPr lang="en-US" sz="1300">
              <a:solidFill>
                <a:srgbClr val="000000"/>
              </a:solidFill>
              <a:latin typeface="Arial"/>
              <a:cs typeface="Arial"/>
            </a:endParaRPr>
          </a:p>
          <a:p>
            <a:pPr marL="285750" indent="-285750">
              <a:buFont typeface="Arial,Sans-Serif" panose="020B0604020202020204" pitchFamily="34" charset="0"/>
              <a:buChar char="•"/>
            </a:pPr>
            <a:r>
              <a:rPr lang="en-US" sz="1300" dirty="0">
                <a:latin typeface="Arial"/>
                <a:cs typeface="Arial"/>
              </a:rPr>
              <a:t>I can draw upon my design knowledge and make connections with greater independence to modify and develop my creative designs.</a:t>
            </a:r>
            <a:endParaRPr lang="en-US" sz="1300">
              <a:solidFill>
                <a:srgbClr val="000000"/>
              </a:solidFill>
              <a:latin typeface="Arial"/>
              <a:cs typeface="Arial"/>
            </a:endParaRPr>
          </a:p>
          <a:p>
            <a:pPr marL="285750" indent="-285750">
              <a:buFont typeface="Arial,Sans-Serif" panose="020B0604020202020204" pitchFamily="34" charset="0"/>
              <a:buChar char="•"/>
            </a:pPr>
            <a:r>
              <a:rPr lang="en-US" sz="1300" dirty="0">
                <a:latin typeface="Arial"/>
                <a:cs typeface="Arial"/>
              </a:rPr>
              <a:t>I can perform, produce, design, exhibit and share my creative work in formal and non-formal contexts, considering the impact of my creative work on the audience.</a:t>
            </a:r>
            <a:endParaRPr lang="en-US" sz="1300" dirty="0">
              <a:solidFill>
                <a:srgbClr val="000000"/>
              </a:solidFill>
              <a:latin typeface="Arial"/>
              <a:cs typeface="Arial"/>
            </a:endParaRPr>
          </a:p>
          <a:p>
            <a:pPr marL="285750" indent="-285750">
              <a:buFont typeface="Arial,Sans-Serif" panose="020B0604020202020204" pitchFamily="34" charset="0"/>
              <a:buChar char="•"/>
            </a:pPr>
            <a:r>
              <a:rPr lang="en-US" sz="1300" dirty="0">
                <a:latin typeface="Arial"/>
                <a:cs typeface="Arial"/>
              </a:rPr>
              <a:t>I can identify and respond creatively to challenges with resilience and flexibility.</a:t>
            </a:r>
            <a:endParaRPr lang="en-US" sz="1300" dirty="0">
              <a:solidFill>
                <a:srgbClr val="000000"/>
              </a:solidFill>
              <a:latin typeface="Arial"/>
              <a:cs typeface="Arial"/>
            </a:endParaRPr>
          </a:p>
          <a:p>
            <a:pPr marL="285750" indent="-285750">
              <a:buFont typeface="Arial,Sans-Serif" panose="020B0604020202020204" pitchFamily="34" charset="0"/>
              <a:buChar char="•"/>
            </a:pPr>
            <a:r>
              <a:rPr lang="en-US" sz="1300" dirty="0">
                <a:latin typeface="Arial"/>
                <a:cs typeface="Arial"/>
              </a:rPr>
              <a:t>I can safely choose and use the correct creative tools and materials with some consideration for others.</a:t>
            </a:r>
            <a:endParaRPr lang="en-US" sz="1300" dirty="0">
              <a:solidFill>
                <a:srgbClr val="000000"/>
              </a:solidFill>
              <a:latin typeface="Arial"/>
              <a:cs typeface="Arial"/>
            </a:endParaRPr>
          </a:p>
          <a:p>
            <a:pPr marL="171450" indent="-171450">
              <a:buFont typeface="Arial" panose="020B0604020202020204" pitchFamily="34" charset="0"/>
              <a:buChar char="•"/>
            </a:pP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a:xfrm>
            <a:off x="7138893" y="1316871"/>
            <a:ext cx="3215718" cy="6154743"/>
          </a:xfrm>
        </p:spPr>
        <p:txBody>
          <a:bodyPr lIns="180000" tIns="180000" rIns="180000" bIns="180000" anchor="t">
            <a:normAutofit lnSpcReduction="10000"/>
          </a:bodyPr>
          <a:lstStyle/>
          <a:p>
            <a:endParaRPr lang="en-US" sz="900"/>
          </a:p>
          <a:p>
            <a:pPr marL="285750" indent="-285750">
              <a:buFont typeface="Arial,Sans-Serif" panose="020B0604020202020204" pitchFamily="34" charset="0"/>
              <a:buChar char="•"/>
            </a:pPr>
            <a:r>
              <a:rPr lang="en-US" dirty="0">
                <a:latin typeface="Arial"/>
                <a:cs typeface="Arial"/>
              </a:rPr>
              <a:t>I can use my experimentation and investigation to manipulate creative work with purpose and intent when communicating my ideas.</a:t>
            </a:r>
            <a:endParaRPr lang="en-US" dirty="0">
              <a:solidFill>
                <a:srgbClr val="000000"/>
              </a:solidFill>
              <a:latin typeface="Arial"/>
              <a:cs typeface="Arial"/>
            </a:endParaRPr>
          </a:p>
          <a:p>
            <a:pPr marL="285750" indent="-285750">
              <a:buFont typeface="Arial" panose="020B0604020202020204" pitchFamily="34" charset="0"/>
              <a:buChar char="•"/>
            </a:pPr>
            <a:r>
              <a:rPr lang="en-US" dirty="0">
                <a:latin typeface="Arial"/>
                <a:cs typeface="Arial"/>
              </a:rPr>
              <a:t>•I can apply </a:t>
            </a:r>
            <a:r>
              <a:rPr lang="en-US" dirty="0" err="1">
                <a:latin typeface="Arial"/>
                <a:cs typeface="Arial"/>
              </a:rPr>
              <a:t>specialised</a:t>
            </a:r>
            <a:r>
              <a:rPr lang="en-US" dirty="0">
                <a:latin typeface="Arial"/>
                <a:cs typeface="Arial"/>
              </a:rPr>
              <a:t> technical skills in my creative work.</a:t>
            </a:r>
            <a:endParaRPr lang="en-US" dirty="0">
              <a:solidFill>
                <a:srgbClr val="000000"/>
              </a:solidFill>
              <a:latin typeface="Arial"/>
              <a:cs typeface="Arial"/>
            </a:endParaRPr>
          </a:p>
          <a:p>
            <a:pPr marL="285750" indent="-285750">
              <a:buFont typeface="Arial" panose="020B0604020202020204" pitchFamily="34" charset="0"/>
              <a:buChar char="•"/>
            </a:pPr>
            <a:r>
              <a:rPr lang="en-US" dirty="0">
                <a:latin typeface="Arial"/>
                <a:cs typeface="Arial"/>
              </a:rPr>
              <a:t>•I can purposefully use my design skills and apply a range of solutions to clarify and refine final creative ideas.</a:t>
            </a:r>
            <a:endParaRPr lang="en-US" dirty="0">
              <a:solidFill>
                <a:srgbClr val="000000"/>
              </a:solidFill>
              <a:latin typeface="Arial"/>
              <a:cs typeface="Arial"/>
            </a:endParaRPr>
          </a:p>
          <a:p>
            <a:pPr marL="285750" indent="-285750">
              <a:buFont typeface="Arial" panose="020B0604020202020204" pitchFamily="34" charset="0"/>
              <a:buChar char="•"/>
            </a:pPr>
            <a:r>
              <a:rPr lang="en-US" dirty="0">
                <a:latin typeface="Arial"/>
                <a:cs typeface="Arial"/>
              </a:rPr>
              <a:t>•I can perform, produce, design, exhibit and share my creative work showing an awareness of artistic intent and of audience.</a:t>
            </a:r>
            <a:endParaRPr lang="en-US" dirty="0">
              <a:solidFill>
                <a:srgbClr val="000000"/>
              </a:solidFill>
              <a:latin typeface="Arial"/>
              <a:cs typeface="Arial"/>
            </a:endParaRPr>
          </a:p>
          <a:p>
            <a:pPr marL="285750" indent="-285750">
              <a:buFont typeface="Arial" panose="020B0604020202020204" pitchFamily="34" charset="0"/>
              <a:buChar char="•"/>
            </a:pPr>
            <a:r>
              <a:rPr lang="en-US" dirty="0">
                <a:latin typeface="Arial"/>
                <a:cs typeface="Arial"/>
              </a:rPr>
              <a:t>•I can draw upon my experiences and knowledge to inform and develop strategies to overcome creative challenges with imagination and resilience.</a:t>
            </a:r>
            <a:endParaRPr lang="en-US" dirty="0">
              <a:solidFill>
                <a:srgbClr val="000000"/>
              </a:solidFill>
              <a:latin typeface="Arial"/>
              <a:cs typeface="Arial"/>
            </a:endParaRPr>
          </a:p>
          <a:p>
            <a:pPr marL="285750" indent="-285750">
              <a:buFont typeface="Arial" panose="020B0604020202020204" pitchFamily="34" charset="0"/>
              <a:buChar char="•"/>
            </a:pPr>
            <a:r>
              <a:rPr lang="en-US" dirty="0">
                <a:latin typeface="Arial"/>
                <a:cs typeface="Arial"/>
              </a:rPr>
              <a:t>•I can confidently consider myself, others, audience, participants and matters of intellectual property when creating work.</a:t>
            </a:r>
            <a:endParaRPr lang="en-US"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spTree>
    <p:extLst>
      <p:ext uri="{BB962C8B-B14F-4D97-AF65-F5344CB8AC3E}">
        <p14:creationId xmlns:p14="http://schemas.microsoft.com/office/powerpoint/2010/main" val="947147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r>
              <a:rPr lang="en-US" sz="900" dirty="0">
                <a:latin typeface="MASSILIA VF"/>
                <a:ea typeface="Segoe UI"/>
                <a:cs typeface="Segoe UI"/>
              </a:rPr>
              <a:t>​</a:t>
            </a:r>
            <a:r>
              <a:rPr lang="en-US" sz="1100" dirty="0">
                <a:latin typeface="MASSILIA VF"/>
                <a:ea typeface="Segoe UI"/>
                <a:cs typeface="Segoe UI"/>
              </a:rPr>
              <a:t>This is the first time that the learners have the studied a full text. Learners will have some knowledge of playwrights and their intentions as well as stage directions but not as much as is needed to fully engage with a full script analysis. </a:t>
            </a:r>
            <a:endParaRPr lang="en-US" sz="1100">
              <a:cs typeface="Segoe UI"/>
            </a:endParaRP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lnSpcReduction="10000"/>
          </a:bodyPr>
          <a:lstStyle/>
          <a:p>
            <a:pPr algn="ctr"/>
            <a:r>
              <a:rPr lang="en-US" sz="1100" b="1" u="sng" dirty="0">
                <a:latin typeface="Calibri"/>
                <a:ea typeface="Calibri"/>
                <a:cs typeface="Calibri"/>
              </a:rPr>
              <a:t>Main theme –script analysis. </a:t>
            </a:r>
            <a:endParaRPr lang="en-US" sz="1100">
              <a:solidFill>
                <a:srgbClr val="000000"/>
              </a:solidFill>
              <a:latin typeface="Calibri"/>
              <a:ea typeface="Calibri"/>
              <a:cs typeface="Calibri"/>
            </a:endParaRPr>
          </a:p>
          <a:p>
            <a:r>
              <a:rPr lang="en-US" sz="1100" dirty="0">
                <a:latin typeface="Calibri"/>
                <a:ea typeface="Calibri"/>
                <a:cs typeface="Calibri"/>
              </a:rPr>
              <a:t>The key components of a good performance are:</a:t>
            </a:r>
            <a:endParaRPr lang="en-US" sz="1100" dirty="0">
              <a:solidFill>
                <a:srgbClr val="000000"/>
              </a:solidFill>
              <a:latin typeface="Calibri"/>
              <a:ea typeface="Calibri"/>
              <a:cs typeface="Calibri"/>
            </a:endParaRPr>
          </a:p>
          <a:p>
            <a:r>
              <a:rPr lang="en-US" dirty="0">
                <a:latin typeface="MASSILIA VF"/>
              </a:rPr>
              <a:t>Understanding the themes and storyline of the play.</a:t>
            </a:r>
          </a:p>
          <a:p>
            <a:r>
              <a:rPr lang="en-US" dirty="0">
                <a:latin typeface="MASSILIA VF"/>
              </a:rPr>
              <a:t>Understanding the characters and their motivations. </a:t>
            </a:r>
          </a:p>
          <a:p>
            <a:r>
              <a:rPr lang="en-US" dirty="0">
                <a:latin typeface="MASSILIA VF"/>
              </a:rPr>
              <a:t>Understanding the character's </a:t>
            </a:r>
            <a:r>
              <a:rPr lang="en-US">
                <a:latin typeface="MASSILIA VF"/>
              </a:rPr>
              <a:t>backstory</a:t>
            </a:r>
            <a:r>
              <a:rPr lang="en-US" dirty="0">
                <a:latin typeface="MASSILIA VF"/>
              </a:rPr>
              <a:t> and how that </a:t>
            </a:r>
            <a:r>
              <a:rPr lang="en-US">
                <a:latin typeface="MASSILIA VF"/>
              </a:rPr>
              <a:t>influences them.</a:t>
            </a:r>
          </a:p>
          <a:p>
            <a:r>
              <a:rPr lang="en-US" dirty="0">
                <a:latin typeface="MASSILIA VF"/>
              </a:rPr>
              <a:t>The playwrights' intentions.</a:t>
            </a:r>
          </a:p>
          <a:p>
            <a:r>
              <a:rPr lang="en-US" dirty="0">
                <a:latin typeface="MASSILIA VF"/>
              </a:rPr>
              <a:t>How stage directions influence a piece of theatre.</a:t>
            </a:r>
          </a:p>
          <a:p>
            <a:r>
              <a:rPr lang="en-US" dirty="0">
                <a:latin typeface="MASSILIA VF"/>
              </a:rPr>
              <a:t>How important blocking is on stage. </a:t>
            </a:r>
            <a:endParaRPr lang="en-US"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pPr marL="285750" indent="-285750">
              <a:buFont typeface="Arial,Sans-Serif" panose="020B0604020202020204" pitchFamily="34" charset="0"/>
              <a:buChar char="•"/>
            </a:pPr>
            <a:r>
              <a:rPr lang="en-US" sz="1100" dirty="0">
                <a:latin typeface="Calibri"/>
                <a:ea typeface="Calibri"/>
                <a:cs typeface="Calibri"/>
              </a:rPr>
              <a:t>The main assessment focus for this scheme of learning is use of oracy and drama terminology. </a:t>
            </a:r>
            <a:endParaRPr lang="en-US">
              <a:ea typeface="Calibri"/>
              <a:cs typeface="Calibri"/>
            </a:endParaRPr>
          </a:p>
          <a:p>
            <a:pPr marL="285750" indent="-285750">
              <a:buFont typeface="Arial,Sans-Serif" panose="020B0604020202020204" pitchFamily="34" charset="0"/>
              <a:buChar char="•"/>
            </a:pPr>
            <a:r>
              <a:rPr lang="en-US" sz="1100" dirty="0">
                <a:latin typeface="Calibri"/>
                <a:ea typeface="Calibri"/>
                <a:cs typeface="Calibri"/>
              </a:rPr>
              <a:t>However, during this topic we also teach the learners the importance of evaluative practice and collaborative working. </a:t>
            </a:r>
            <a:endParaRPr lang="en-US"/>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a:xfrm>
            <a:off x="4677446" y="5473377"/>
            <a:ext cx="1411935" cy="1743133"/>
          </a:xfrm>
        </p:spPr>
        <p:txBody>
          <a:bodyPr lIns="180000" tIns="180000" rIns="180000" bIns="180000" anchor="t">
            <a:normAutofit/>
          </a:bodyPr>
          <a:lstStyle/>
          <a:p>
            <a:pPr>
              <a:lnSpc>
                <a:spcPct val="100000"/>
              </a:lnSpc>
              <a:spcBef>
                <a:spcPts val="0"/>
              </a:spcBef>
            </a:pPr>
            <a:r>
              <a:rPr lang="en-GB" sz="1100" dirty="0">
                <a:latin typeface="Calibri"/>
                <a:ea typeface="Calibri"/>
                <a:cs typeface="Calibri"/>
              </a:rPr>
              <a:t>Body language</a:t>
            </a:r>
          </a:p>
          <a:p>
            <a:pPr>
              <a:lnSpc>
                <a:spcPct val="100000"/>
              </a:lnSpc>
              <a:spcBef>
                <a:spcPts val="0"/>
              </a:spcBef>
            </a:pPr>
            <a:r>
              <a:rPr lang="en-GB" sz="1100" dirty="0">
                <a:latin typeface="Calibri"/>
                <a:ea typeface="Calibri"/>
                <a:cs typeface="Calibri"/>
              </a:rPr>
              <a:t>Voice </a:t>
            </a:r>
          </a:p>
          <a:p>
            <a:pPr>
              <a:lnSpc>
                <a:spcPct val="100000"/>
              </a:lnSpc>
              <a:spcBef>
                <a:spcPts val="0"/>
              </a:spcBef>
            </a:pPr>
            <a:r>
              <a:rPr lang="en-GB" sz="1100" dirty="0">
                <a:latin typeface="Calibri"/>
                <a:ea typeface="Calibri"/>
                <a:cs typeface="Calibri"/>
              </a:rPr>
              <a:t>Role-play</a:t>
            </a:r>
          </a:p>
          <a:p>
            <a:pPr>
              <a:lnSpc>
                <a:spcPct val="100000"/>
              </a:lnSpc>
              <a:spcBef>
                <a:spcPts val="0"/>
              </a:spcBef>
            </a:pPr>
            <a:r>
              <a:rPr lang="en-GB" sz="1100" dirty="0">
                <a:latin typeface="Calibri"/>
                <a:ea typeface="Calibri"/>
                <a:cs typeface="Calibri"/>
              </a:rPr>
              <a:t>social class</a:t>
            </a:r>
            <a:endParaRPr lang="en-US" sz="1100" dirty="0">
              <a:latin typeface="Calibri"/>
              <a:ea typeface="Calibri"/>
              <a:cs typeface="Calibri"/>
            </a:endParaRPr>
          </a:p>
          <a:p>
            <a:pPr>
              <a:lnSpc>
                <a:spcPct val="100000"/>
              </a:lnSpc>
              <a:spcBef>
                <a:spcPts val="0"/>
              </a:spcBef>
            </a:pPr>
            <a:r>
              <a:rPr lang="en-GB" sz="1100" b="1" dirty="0">
                <a:latin typeface="Calibri"/>
                <a:ea typeface="Calibri"/>
                <a:cs typeface="Calibri"/>
              </a:rPr>
              <a:t>Script</a:t>
            </a:r>
            <a:endParaRPr lang="en-US" sz="1100" dirty="0">
              <a:latin typeface="Calibri"/>
              <a:ea typeface="Calibri"/>
              <a:cs typeface="Calibri"/>
            </a:endParaRPr>
          </a:p>
          <a:p>
            <a:pPr>
              <a:lnSpc>
                <a:spcPct val="100000"/>
              </a:lnSpc>
              <a:spcBef>
                <a:spcPts val="0"/>
              </a:spcBef>
            </a:pPr>
            <a:r>
              <a:rPr lang="en-GB" sz="1100">
                <a:latin typeface="Calibri"/>
                <a:ea typeface="Calibri"/>
                <a:cs typeface="Calibri"/>
              </a:rPr>
              <a:t>Stage directions</a:t>
            </a:r>
            <a:endParaRPr lang="en-US" sz="1100">
              <a:latin typeface="Calibri"/>
              <a:ea typeface="Calibri"/>
              <a:cs typeface="Calibri"/>
            </a:endParaRPr>
          </a:p>
          <a:p>
            <a:pPr>
              <a:lnSpc>
                <a:spcPct val="100000"/>
              </a:lnSpc>
              <a:spcBef>
                <a:spcPts val="0"/>
              </a:spcBef>
            </a:pPr>
            <a:r>
              <a:rPr lang="en-GB" sz="1100">
                <a:latin typeface="Calibri"/>
                <a:ea typeface="Calibri"/>
                <a:cs typeface="Calibri"/>
              </a:rPr>
              <a:t>Characteristics</a:t>
            </a:r>
            <a:endParaRPr lang="en-US" sz="1100">
              <a:latin typeface="Calibri"/>
              <a:ea typeface="Calibri"/>
              <a:cs typeface="Calibri"/>
            </a:endParaRPr>
          </a:p>
          <a:p>
            <a:pPr>
              <a:lnSpc>
                <a:spcPct val="100000"/>
              </a:lnSpc>
              <a:spcBef>
                <a:spcPts val="0"/>
              </a:spcBef>
            </a:pPr>
            <a:r>
              <a:rPr lang="en-GB" sz="1100" dirty="0">
                <a:latin typeface="Calibri"/>
                <a:ea typeface="Calibri"/>
                <a:cs typeface="Calibri"/>
              </a:rPr>
              <a:t>Energy levels</a:t>
            </a:r>
            <a:endParaRPr lang="en-US" sz="1100"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pPr marL="285750" indent="-285750">
              <a:buFont typeface="Arial,Sans-Serif" panose="020B0604020202020204" pitchFamily="34" charset="0"/>
              <a:buChar char="•"/>
            </a:pPr>
            <a:r>
              <a:rPr lang="en-GB" sz="1100" dirty="0">
                <a:latin typeface="Calibri"/>
                <a:ea typeface="Segoe UI"/>
                <a:cs typeface="Segoe UI"/>
              </a:rPr>
              <a:t>​</a:t>
            </a:r>
            <a:r>
              <a:rPr lang="en-GB" sz="1000" dirty="0">
                <a:latin typeface="Arial"/>
                <a:ea typeface="Segoe UI"/>
                <a:cs typeface="Arial"/>
              </a:rPr>
              <a:t>Working collaboratively – how to speak and listen to each other, share ideas and compromise to reach a shared goal.</a:t>
            </a:r>
            <a:endParaRPr lang="en-US" sz="1000" dirty="0">
              <a:solidFill>
                <a:srgbClr val="000000"/>
              </a:solidFill>
              <a:latin typeface="Arial"/>
              <a:ea typeface="Segoe UI"/>
              <a:cs typeface="Arial"/>
            </a:endParaRPr>
          </a:p>
          <a:p>
            <a:pPr marL="285750" indent="-285750">
              <a:buFont typeface="Arial,Sans-Serif" panose="020B0604020202020204" pitchFamily="34" charset="0"/>
              <a:buChar char="•"/>
            </a:pPr>
            <a:endParaRPr lang="en-GB" sz="1000" dirty="0">
              <a:solidFill>
                <a:srgbClr val="000000"/>
              </a:solidFill>
              <a:latin typeface="Arial"/>
              <a:ea typeface="Segoe UI"/>
              <a:cs typeface="Arial"/>
            </a:endParaRPr>
          </a:p>
          <a:p>
            <a:pPr marL="285750" indent="-285750">
              <a:buFont typeface="Arial,Sans-Serif" panose="020B0604020202020204" pitchFamily="34" charset="0"/>
              <a:buChar char="•"/>
            </a:pPr>
            <a:r>
              <a:rPr lang="en-GB" sz="1000" dirty="0">
                <a:latin typeface="Arial"/>
                <a:ea typeface="Segoe UI"/>
                <a:cs typeface="Arial"/>
              </a:rPr>
              <a:t>Celebrating success, improving overall confidence through performance.</a:t>
            </a:r>
            <a:endParaRPr lang="en-GB" dirty="0"/>
          </a:p>
          <a:p>
            <a:pPr rtl="0"/>
            <a:endParaRPr lang="en-GB" sz="1100" dirty="0">
              <a:latin typeface="Segoe UI"/>
              <a:ea typeface="Calibri"/>
              <a:cs typeface="Segoe UI"/>
            </a:endParaRPr>
          </a:p>
        </p:txBody>
      </p:sp>
      <p:sp>
        <p:nvSpPr>
          <p:cNvPr id="12" name="TextBox 11">
            <a:extLst>
              <a:ext uri="{FF2B5EF4-FFF2-40B4-BE49-F238E27FC236}">
                <a16:creationId xmlns:a16="http://schemas.microsoft.com/office/drawing/2014/main" id="{A79FFA93-A5F4-04D1-8176-F1DB7B12D514}"/>
              </a:ext>
            </a:extLst>
          </p:cNvPr>
          <p:cNvSpPr txBox="1"/>
          <p:nvPr/>
        </p:nvSpPr>
        <p:spPr>
          <a:xfrm>
            <a:off x="6261969" y="5502227"/>
            <a:ext cx="1732009" cy="152349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solidFill>
                  <a:srgbClr val="006758"/>
                </a:solidFill>
                <a:ea typeface="Calibri"/>
                <a:cs typeface="Calibri"/>
              </a:rPr>
              <a:t>Character motivation</a:t>
            </a:r>
          </a:p>
          <a:p>
            <a:r>
              <a:rPr lang="en-US" sz="1200" dirty="0">
                <a:solidFill>
                  <a:srgbClr val="006758"/>
                </a:solidFill>
                <a:ea typeface="Calibri"/>
                <a:cs typeface="Calibri"/>
              </a:rPr>
              <a:t>Blocking </a:t>
            </a:r>
          </a:p>
          <a:p>
            <a:r>
              <a:rPr lang="en-US" sz="1200" dirty="0">
                <a:solidFill>
                  <a:srgbClr val="006758"/>
                </a:solidFill>
                <a:ea typeface="Calibri"/>
                <a:cs typeface="Calibri"/>
              </a:rPr>
              <a:t>Playwright</a:t>
            </a:r>
          </a:p>
          <a:p>
            <a:r>
              <a:rPr lang="en-GB" sz="1200" dirty="0">
                <a:solidFill>
                  <a:srgbClr val="006758"/>
                </a:solidFill>
                <a:latin typeface="Arial"/>
                <a:ea typeface="Calibri"/>
                <a:cs typeface="Arial"/>
              </a:rPr>
              <a:t>Tension</a:t>
            </a:r>
          </a:p>
          <a:p>
            <a:r>
              <a:rPr lang="en-GB" sz="1200" dirty="0">
                <a:solidFill>
                  <a:srgbClr val="006758"/>
                </a:solidFill>
                <a:latin typeface="Arial"/>
                <a:ea typeface="Calibri"/>
                <a:cs typeface="Arial"/>
              </a:rPr>
              <a:t>Improvisation</a:t>
            </a:r>
          </a:p>
          <a:p>
            <a:r>
              <a:rPr lang="en-GB" sz="1100">
                <a:solidFill>
                  <a:srgbClr val="006758"/>
                </a:solidFill>
                <a:latin typeface="Arial"/>
                <a:ea typeface="Calibri"/>
                <a:cs typeface="Arial"/>
              </a:rPr>
              <a:t>Teamwork</a:t>
            </a:r>
            <a:endParaRPr lang="en-US" sz="1100">
              <a:solidFill>
                <a:srgbClr val="006758"/>
              </a:solidFill>
              <a:latin typeface="Arial"/>
              <a:ea typeface="Calibri"/>
              <a:cs typeface="Arial"/>
            </a:endParaRPr>
          </a:p>
          <a:p>
            <a:r>
              <a:rPr lang="en-GB" sz="1100">
                <a:solidFill>
                  <a:srgbClr val="006758"/>
                </a:solidFill>
                <a:latin typeface="Arial"/>
                <a:ea typeface="Calibri"/>
                <a:cs typeface="Arial"/>
              </a:rPr>
              <a:t>Voice</a:t>
            </a:r>
            <a:endParaRPr lang="en-US" sz="1100">
              <a:solidFill>
                <a:srgbClr val="006758"/>
              </a:solidFill>
              <a:latin typeface="Arial"/>
              <a:ea typeface="Calibri"/>
              <a:cs typeface="Arial"/>
            </a:endParaRPr>
          </a:p>
          <a:p>
            <a:r>
              <a:rPr lang="en-GB" sz="1100" dirty="0">
                <a:solidFill>
                  <a:srgbClr val="006758"/>
                </a:solidFill>
                <a:latin typeface="Arial"/>
                <a:ea typeface="Calibri"/>
                <a:cs typeface="Arial"/>
              </a:rPr>
              <a:t>Reactions</a:t>
            </a:r>
            <a:endParaRPr lang="en-GB" sz="1100" dirty="0">
              <a:solidFill>
                <a:srgbClr val="006758"/>
              </a:solidFill>
            </a:endParaRPr>
          </a:p>
        </p:txBody>
      </p:sp>
      <p:sp>
        <p:nvSpPr>
          <p:cNvPr id="13" name="TextBox 12">
            <a:extLst>
              <a:ext uri="{FF2B5EF4-FFF2-40B4-BE49-F238E27FC236}">
                <a16:creationId xmlns:a16="http://schemas.microsoft.com/office/drawing/2014/main" id="{6183334B-909D-496F-3DF0-6364DD22EDE6}"/>
              </a:ext>
            </a:extLst>
          </p:cNvPr>
          <p:cNvSpPr txBox="1"/>
          <p:nvPr/>
        </p:nvSpPr>
        <p:spPr>
          <a:xfrm>
            <a:off x="7743793" y="5556722"/>
            <a:ext cx="1796912" cy="160043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400" dirty="0">
                <a:solidFill>
                  <a:srgbClr val="006758"/>
                </a:solidFill>
                <a:latin typeface="Arial"/>
                <a:cs typeface="Arial"/>
              </a:rPr>
              <a:t>Still image</a:t>
            </a:r>
          </a:p>
          <a:p>
            <a:r>
              <a:rPr lang="en-GB" sz="1400" dirty="0">
                <a:solidFill>
                  <a:srgbClr val="006758"/>
                </a:solidFill>
                <a:latin typeface="Arial"/>
                <a:cs typeface="Arial"/>
              </a:rPr>
              <a:t>Transition</a:t>
            </a:r>
          </a:p>
          <a:p>
            <a:r>
              <a:rPr lang="en-GB" sz="1400" dirty="0">
                <a:solidFill>
                  <a:srgbClr val="006758"/>
                </a:solidFill>
                <a:latin typeface="Arial"/>
                <a:cs typeface="Arial"/>
              </a:rPr>
              <a:t>Proxemics</a:t>
            </a:r>
          </a:p>
          <a:p>
            <a:r>
              <a:rPr lang="en-GB" sz="1400" dirty="0">
                <a:solidFill>
                  <a:srgbClr val="006758"/>
                </a:solidFill>
                <a:latin typeface="Arial"/>
                <a:cs typeface="Arial"/>
              </a:rPr>
              <a:t>Positioning </a:t>
            </a:r>
          </a:p>
          <a:p>
            <a:r>
              <a:rPr lang="en-GB" sz="1400" dirty="0">
                <a:solidFill>
                  <a:srgbClr val="006758"/>
                </a:solidFill>
                <a:latin typeface="Arial"/>
                <a:cs typeface="Arial"/>
              </a:rPr>
              <a:t>Levels </a:t>
            </a:r>
          </a:p>
          <a:p>
            <a:r>
              <a:rPr lang="en-GB" sz="1400" dirty="0">
                <a:solidFill>
                  <a:srgbClr val="006758"/>
                </a:solidFill>
                <a:latin typeface="Arial"/>
                <a:cs typeface="Arial"/>
              </a:rPr>
              <a:t>Ensemble</a:t>
            </a:r>
            <a:endParaRPr lang="en-US" sz="1400">
              <a:solidFill>
                <a:srgbClr val="006758"/>
              </a:solidFill>
              <a:latin typeface="Arial"/>
              <a:cs typeface="Arial"/>
            </a:endParaRPr>
          </a:p>
          <a:p>
            <a:pPr algn="l"/>
            <a:r>
              <a:rPr lang="en-GB" sz="1400" dirty="0">
                <a:solidFill>
                  <a:srgbClr val="006758"/>
                </a:solidFill>
                <a:latin typeface="Arial"/>
                <a:cs typeface="Arial"/>
              </a:rPr>
              <a:t>Director</a:t>
            </a:r>
            <a:endParaRPr lang="en-US" dirty="0">
              <a:solidFill>
                <a:srgbClr val="006758"/>
              </a:solidFill>
            </a:endParaRPr>
          </a:p>
        </p:txBody>
      </p:sp>
      <p:sp>
        <p:nvSpPr>
          <p:cNvPr id="14" name="TextBox 13">
            <a:extLst>
              <a:ext uri="{FF2B5EF4-FFF2-40B4-BE49-F238E27FC236}">
                <a16:creationId xmlns:a16="http://schemas.microsoft.com/office/drawing/2014/main" id="{9D4B278C-1DCE-2A52-D1EE-E2CBC232AADD}"/>
              </a:ext>
            </a:extLst>
          </p:cNvPr>
          <p:cNvSpPr txBox="1"/>
          <p:nvPr/>
        </p:nvSpPr>
        <p:spPr>
          <a:xfrm>
            <a:off x="9166315" y="5583259"/>
            <a:ext cx="1356515" cy="93871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100">
                <a:solidFill>
                  <a:srgbClr val="006758"/>
                </a:solidFill>
                <a:latin typeface="Arial"/>
                <a:cs typeface="Arial"/>
              </a:rPr>
              <a:t>Climax</a:t>
            </a:r>
            <a:endParaRPr lang="en-US" sz="1100">
              <a:solidFill>
                <a:srgbClr val="006758"/>
              </a:solidFill>
              <a:latin typeface="Arial"/>
              <a:cs typeface="Arial"/>
            </a:endParaRPr>
          </a:p>
          <a:p>
            <a:r>
              <a:rPr lang="en-GB" sz="1100">
                <a:solidFill>
                  <a:srgbClr val="006758"/>
                </a:solidFill>
                <a:latin typeface="Arial"/>
                <a:cs typeface="Arial"/>
              </a:rPr>
              <a:t>Page to stage</a:t>
            </a:r>
            <a:endParaRPr lang="en-US" sz="1100">
              <a:solidFill>
                <a:srgbClr val="006758"/>
              </a:solidFill>
              <a:latin typeface="Arial"/>
              <a:cs typeface="Arial"/>
            </a:endParaRPr>
          </a:p>
          <a:p>
            <a:r>
              <a:rPr lang="en-GB" sz="1100" dirty="0">
                <a:solidFill>
                  <a:srgbClr val="006758"/>
                </a:solidFill>
                <a:latin typeface="Arial"/>
                <a:cs typeface="Arial"/>
              </a:rPr>
              <a:t>Emotion</a:t>
            </a:r>
            <a:endParaRPr lang="en-US" sz="1100">
              <a:solidFill>
                <a:srgbClr val="006758"/>
              </a:solidFill>
              <a:latin typeface="Arial"/>
              <a:cs typeface="Arial"/>
            </a:endParaRPr>
          </a:p>
          <a:p>
            <a:r>
              <a:rPr lang="en-GB" sz="1100" dirty="0">
                <a:solidFill>
                  <a:srgbClr val="006758"/>
                </a:solidFill>
                <a:latin typeface="Arial"/>
                <a:cs typeface="Arial"/>
              </a:rPr>
              <a:t>Interaction</a:t>
            </a:r>
            <a:endParaRPr lang="en-US" sz="1100">
              <a:solidFill>
                <a:srgbClr val="006758"/>
              </a:solidFill>
              <a:latin typeface="Arial"/>
              <a:cs typeface="Arial"/>
            </a:endParaRPr>
          </a:p>
          <a:p>
            <a:pPr algn="l"/>
            <a:r>
              <a:rPr lang="en-GB" sz="1100" dirty="0">
                <a:solidFill>
                  <a:srgbClr val="006758"/>
                </a:solidFill>
                <a:latin typeface="Arial"/>
                <a:cs typeface="Arial"/>
              </a:rPr>
              <a:t>Reaction</a:t>
            </a:r>
            <a:endParaRPr lang="en-US" sz="1100">
              <a:solidFill>
                <a:srgbClr val="006758"/>
              </a:solidFill>
              <a:ea typeface="Calibri"/>
              <a:cs typeface="Calibri"/>
            </a:endParaRPr>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Props1.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3.xml><?xml version="1.0" encoding="utf-8"?>
<ds:datastoreItem xmlns:ds="http://schemas.openxmlformats.org/officeDocument/2006/customXml" ds:itemID="{A5B19871-5CF5-4751-917E-048756547829}">
  <ds:schemaRefs>
    <ds:schemaRef ds:uri="c9827502-ad03-49b1-85da-f0239239a6b1"/>
    <ds:schemaRef ds:uri="dd53f9ed-aba7-4473-9642-66696087498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2013 - 2022 Theme</Template>
  <Application>Microsoft Office PowerPoint</Application>
  <PresentationFormat>Custom</PresentationFormat>
  <Slides>27</Slides>
  <Notes>0</Notes>
  <HiddenSlides>0</HiddenSlides>
  <ScaleCrop>false</ScaleCrop>
  <HeadingPairs>
    <vt:vector size="4" baseType="variant">
      <vt:variant>
        <vt:lpstr>Theme</vt:lpstr>
      </vt:variant>
      <vt:variant>
        <vt:i4>3</vt:i4>
      </vt:variant>
      <vt:variant>
        <vt:lpstr>Slide Titles</vt:lpstr>
      </vt:variant>
      <vt:variant>
        <vt:i4>27</vt:i4>
      </vt:variant>
    </vt:vector>
  </HeadingPairs>
  <TitlesOfParts>
    <vt:vector size="3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revision>705</cp:revision>
  <dcterms:created xsi:type="dcterms:W3CDTF">2024-02-26T09:08:58Z</dcterms:created>
  <dcterms:modified xsi:type="dcterms:W3CDTF">2024-07-12T15:36:50Z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