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notesMasterIdLst>
    <p:notesMasterId r:id="rId34"/>
  </p:notesMasterIdLst>
  <p:sldIdLst>
    <p:sldId id="285" r:id="rId7"/>
    <p:sldId id="320" r:id="rId8"/>
    <p:sldId id="280" r:id="rId9"/>
    <p:sldId id="278" r:id="rId10"/>
    <p:sldId id="279" r:id="rId11"/>
    <p:sldId id="282" r:id="rId12"/>
    <p:sldId id="286" r:id="rId13"/>
    <p:sldId id="305" r:id="rId14"/>
    <p:sldId id="297" r:id="rId15"/>
    <p:sldId id="287" r:id="rId16"/>
    <p:sldId id="321" r:id="rId17"/>
    <p:sldId id="306" r:id="rId18"/>
    <p:sldId id="307" r:id="rId19"/>
    <p:sldId id="308" r:id="rId20"/>
    <p:sldId id="309" r:id="rId21"/>
    <p:sldId id="310" r:id="rId22"/>
    <p:sldId id="311" r:id="rId23"/>
    <p:sldId id="312" r:id="rId24"/>
    <p:sldId id="288" r:id="rId25"/>
    <p:sldId id="322" r:id="rId26"/>
    <p:sldId id="313" r:id="rId27"/>
    <p:sldId id="314" r:id="rId28"/>
    <p:sldId id="315" r:id="rId29"/>
    <p:sldId id="316" r:id="rId30"/>
    <p:sldId id="317" r:id="rId31"/>
    <p:sldId id="318" r:id="rId32"/>
    <p:sldId id="319" r:id="rId3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CEA377-8D33-55B8-1143-B02DDBBE2420}" v="60" dt="2024-06-16T09:05:23.046"/>
    <p1510:client id="{7FE7110E-AA79-A9CB-78A5-841F5BDC16AB}" v="12" dt="2024-06-16T09:13:34.362"/>
    <p1510:client id="{FA38F3D7-A1AE-1FA3-D07B-673152B55A49}" v="27" dt="2024-06-16T09:26:20.5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124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9ED6B-BEF9-4094-A057-882F2CE71A65}" type="datetimeFigureOut">
              <a:rPr lang="en-GB" smtClean="0"/>
              <a:t>07/07/2024</a:t>
            </a:fld>
            <a:endParaRPr lang="en-GB"/>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0E68E0-7F1A-4231-A48B-A0CC9C4F2234}" type="slidenum">
              <a:rPr lang="en-GB" smtClean="0"/>
              <a:t>‹#›</a:t>
            </a:fld>
            <a:endParaRPr lang="en-GB"/>
          </a:p>
        </p:txBody>
      </p:sp>
    </p:spTree>
    <p:extLst>
      <p:ext uri="{BB962C8B-B14F-4D97-AF65-F5344CB8AC3E}">
        <p14:creationId xmlns:p14="http://schemas.microsoft.com/office/powerpoint/2010/main" val="2920761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0E68E0-7F1A-4231-A48B-A0CC9C4F2234}" type="slidenum">
              <a:rPr lang="en-GB" smtClean="0"/>
              <a:t>9</a:t>
            </a:fld>
            <a:endParaRPr lang="en-GB"/>
          </a:p>
        </p:txBody>
      </p:sp>
    </p:spTree>
    <p:extLst>
      <p:ext uri="{BB962C8B-B14F-4D97-AF65-F5344CB8AC3E}">
        <p14:creationId xmlns:p14="http://schemas.microsoft.com/office/powerpoint/2010/main" val="897454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0E68E0-7F1A-4231-A48B-A0CC9C4F2234}" type="slidenum">
              <a:rPr lang="en-GB" smtClean="0"/>
              <a:t>18</a:t>
            </a:fld>
            <a:endParaRPr lang="en-GB"/>
          </a:p>
        </p:txBody>
      </p:sp>
    </p:spTree>
    <p:extLst>
      <p:ext uri="{BB962C8B-B14F-4D97-AF65-F5344CB8AC3E}">
        <p14:creationId xmlns:p14="http://schemas.microsoft.com/office/powerpoint/2010/main" val="2894634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0E68E0-7F1A-4231-A48B-A0CC9C4F2234}" type="slidenum">
              <a:rPr lang="en-GB" smtClean="0"/>
              <a:t>27</a:t>
            </a:fld>
            <a:endParaRPr lang="en-GB" dirty="0"/>
          </a:p>
        </p:txBody>
      </p:sp>
    </p:spTree>
    <p:extLst>
      <p:ext uri="{BB962C8B-B14F-4D97-AF65-F5344CB8AC3E}">
        <p14:creationId xmlns:p14="http://schemas.microsoft.com/office/powerpoint/2010/main" val="1266826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6451633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r>
              <a:rPr lang="en-GB" sz="1500">
                <a:latin typeface="MASSILIA VF" pitchFamily="2" charset="77"/>
              </a:rPr>
              <a:t/>
            </a: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r>
              <a:rPr lang="en-GB" sz="1500">
                <a:latin typeface="MASSILIA VF" pitchFamily="2" charset="77"/>
              </a:rPr>
              <a:t/>
            </a: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30"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38"/>
          </p:nvPr>
        </p:nvSpPr>
        <p:spPr/>
        <p:txBody>
          <a:bodyPr/>
          <a:lstStyle/>
          <a:p>
            <a:endParaRPr lang="en-GB" sz="2400" dirty="0"/>
          </a:p>
        </p:txBody>
      </p:sp>
      <p:sp>
        <p:nvSpPr>
          <p:cNvPr id="4" name="Text Placeholder 3"/>
          <p:cNvSpPr>
            <a:spLocks noGrp="1"/>
          </p:cNvSpPr>
          <p:nvPr>
            <p:ph type="body" sz="quarter" idx="39"/>
          </p:nvPr>
        </p:nvSpPr>
        <p:spPr>
          <a:xfrm>
            <a:off x="6568340" y="6660144"/>
            <a:ext cx="3755700" cy="522000"/>
          </a:xfrm>
        </p:spPr>
        <p:txBody>
          <a:bodyPr/>
          <a:lstStyle/>
          <a:p>
            <a:r>
              <a:rPr lang="en-GB" dirty="0" smtClean="0"/>
              <a:t>Fantasy  - Props</a:t>
            </a:r>
            <a:endParaRPr lang="en-GB" dirty="0"/>
          </a:p>
        </p:txBody>
      </p:sp>
      <p:sp>
        <p:nvSpPr>
          <p:cNvPr id="5" name="Text Placeholder 4"/>
          <p:cNvSpPr>
            <a:spLocks noGrp="1"/>
          </p:cNvSpPr>
          <p:nvPr>
            <p:ph type="body" sz="quarter" idx="40"/>
          </p:nvPr>
        </p:nvSpPr>
        <p:spPr/>
        <p:txBody>
          <a:bodyPr/>
          <a:lstStyle/>
          <a:p>
            <a:endParaRPr lang="en-GB" sz="2400" dirty="0"/>
          </a:p>
        </p:txBody>
      </p:sp>
      <p:sp>
        <p:nvSpPr>
          <p:cNvPr id="6" name="Text Placeholder 5"/>
          <p:cNvSpPr>
            <a:spLocks noGrp="1"/>
          </p:cNvSpPr>
          <p:nvPr>
            <p:ph type="body" sz="quarter" idx="41"/>
          </p:nvPr>
        </p:nvSpPr>
        <p:spPr>
          <a:xfrm>
            <a:off x="270458" y="2736259"/>
            <a:ext cx="5190471" cy="584775"/>
          </a:xfrm>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dirty="0"/>
              <a:t>Curriculum for Wales Scheme of Learning:</a:t>
            </a:r>
            <a:br>
              <a:rPr lang="en-US" dirty="0"/>
            </a:br>
            <a:r>
              <a:rPr lang="en-US" dirty="0"/>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
        <p:nvSpPr>
          <p:cNvPr id="7" name="Text Placeholder 6"/>
          <p:cNvSpPr>
            <a:spLocks noGrp="1"/>
          </p:cNvSpPr>
          <p:nvPr>
            <p:ph type="body" sz="quarter" idx="26"/>
          </p:nvPr>
        </p:nvSpPr>
        <p:spPr/>
        <p:txBody>
          <a:bodyPr/>
          <a:lstStyle/>
          <a:p>
            <a:r>
              <a:rPr lang="en-GB" dirty="0"/>
              <a:t>9</a:t>
            </a:r>
          </a:p>
        </p:txBody>
      </p:sp>
    </p:spTree>
    <p:extLst>
      <p:ext uri="{BB962C8B-B14F-4D97-AF65-F5344CB8AC3E}">
        <p14:creationId xmlns:p14="http://schemas.microsoft.com/office/powerpoint/2010/main" val="3119478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38"/>
          </p:nvPr>
        </p:nvSpPr>
        <p:spPr/>
        <p:txBody>
          <a:bodyPr/>
          <a:lstStyle/>
          <a:p>
            <a:endParaRPr lang="en-GB" sz="2400" dirty="0"/>
          </a:p>
        </p:txBody>
      </p:sp>
      <p:sp>
        <p:nvSpPr>
          <p:cNvPr id="5" name="Text Placeholder 4"/>
          <p:cNvSpPr>
            <a:spLocks noGrp="1"/>
          </p:cNvSpPr>
          <p:nvPr>
            <p:ph type="body" sz="quarter" idx="40"/>
          </p:nvPr>
        </p:nvSpPr>
        <p:spPr/>
        <p:txBody>
          <a:bodyPr/>
          <a:lstStyle/>
          <a:p>
            <a:endParaRPr lang="en-GB" sz="2400" dirty="0"/>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dirty="0"/>
              <a:t>Curriculum for Wales Scheme of Learning:</a:t>
            </a:r>
            <a:br>
              <a:rPr lang="en-US" dirty="0"/>
            </a:br>
            <a:r>
              <a:rPr lang="en-US" dirty="0"/>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
        <p:nvSpPr>
          <p:cNvPr id="12" name="Text Placeholder 11">
            <a:extLst>
              <a:ext uri="{FF2B5EF4-FFF2-40B4-BE49-F238E27FC236}">
                <a16:creationId xmlns:a16="http://schemas.microsoft.com/office/drawing/2014/main" id="{23842C10-91FC-858B-9863-FD92C75C1DA3}"/>
              </a:ext>
            </a:extLst>
          </p:cNvPr>
          <p:cNvSpPr>
            <a:spLocks noGrp="1"/>
          </p:cNvSpPr>
          <p:nvPr>
            <p:ph type="body" sz="quarter" idx="39"/>
          </p:nvPr>
        </p:nvSpPr>
        <p:spPr/>
        <p:txBody>
          <a:bodyPr/>
          <a:lstStyle/>
          <a:p>
            <a:r>
              <a:rPr lang="en-US" sz="2000" dirty="0" smtClean="0"/>
              <a:t>Hopes and Dreams – Dance on Film</a:t>
            </a:r>
            <a:endParaRPr lang="en-US" sz="2000" dirty="0"/>
          </a:p>
        </p:txBody>
      </p:sp>
      <p:sp>
        <p:nvSpPr>
          <p:cNvPr id="4" name="Text Placeholder 3"/>
          <p:cNvSpPr>
            <a:spLocks noGrp="1"/>
          </p:cNvSpPr>
          <p:nvPr>
            <p:ph type="body" sz="quarter" idx="26"/>
          </p:nvPr>
        </p:nvSpPr>
        <p:spPr/>
        <p:txBody>
          <a:bodyPr/>
          <a:lstStyle/>
          <a:p>
            <a:r>
              <a:rPr lang="en-GB" dirty="0" smtClean="0"/>
              <a:t>9</a:t>
            </a:r>
            <a:endParaRPr lang="en-GB" dirty="0"/>
          </a:p>
        </p:txBody>
      </p:sp>
    </p:spTree>
    <p:extLst>
      <p:ext uri="{BB962C8B-B14F-4D97-AF65-F5344CB8AC3E}">
        <p14:creationId xmlns:p14="http://schemas.microsoft.com/office/powerpoint/2010/main" val="38803513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GB" dirty="0"/>
              <a:t> </a:t>
            </a:r>
          </a:p>
          <a:p>
            <a:r>
              <a:rPr lang="en-GB" dirty="0"/>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r>
              <a:rPr lang="en-GB" dirty="0" smtClean="0"/>
              <a:t>.</a:t>
            </a:r>
            <a:endParaRPr lang="en-GB" dirty="0"/>
          </a:p>
          <a:p>
            <a:r>
              <a:rPr lang="en-GB" dirty="0"/>
              <a:t>Looking ahead, we want the department to be a fun and welcoming place where we work collaboratively and connect with different perspectives. </a:t>
            </a:r>
          </a:p>
          <a:p>
            <a:r>
              <a:rPr lang="en-GB" dirty="0"/>
              <a:t>Through mastering our craft, welcoming everyone, and exploring innovative ways of working, we're moving towards a future where expressive arts play a significant role in creating a vibrant and connected community.</a:t>
            </a:r>
          </a:p>
          <a:p>
            <a:endParaRPr lang="en-US" sz="20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Overall Learning Journey 7-11 Overtime</a:t>
            </a:r>
            <a:endParaRPr lang="en-US"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lIns="180000" tIns="180000" rIns="180000" bIns="180000" anchor="t">
            <a:normAutofit/>
          </a:bodyPr>
          <a:lstStyle/>
          <a:p>
            <a:r>
              <a:rPr lang="en-US" dirty="0"/>
              <a:t>The Dance scheme of work aims to teach skills in Dance performance, choreography and appreciation, eventually preparing learners for GCSE Dance. Overtime learners will know, understand and develop skills that enable them to create and perform their own dances with imagination and confidence as well as evaluate and analyse their own and others’ work, </a:t>
            </a:r>
            <a:r>
              <a:rPr lang="en-US" dirty="0" smtClean="0"/>
              <a:t>and that </a:t>
            </a:r>
            <a:r>
              <a:rPr lang="en-US" dirty="0"/>
              <a:t>of professionals. </a:t>
            </a:r>
          </a:p>
          <a:p>
            <a:endParaRPr lang="en-US" sz="3200" dirty="0"/>
          </a:p>
        </p:txBody>
      </p:sp>
    </p:spTree>
    <p:extLst>
      <p:ext uri="{BB962C8B-B14F-4D97-AF65-F5344CB8AC3E}">
        <p14:creationId xmlns:p14="http://schemas.microsoft.com/office/powerpoint/2010/main" val="23596624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dirty="0" smtClean="0">
                <a:latin typeface="Calibri"/>
                <a:ea typeface="Calibri"/>
                <a:cs typeface="Calibri"/>
              </a:rPr>
              <a:t>This unit will aim to deepen learners’ understanding of performance skills through the teaching of class performance pieces. This </a:t>
            </a:r>
            <a:r>
              <a:rPr lang="en-US" dirty="0">
                <a:latin typeface="Calibri"/>
                <a:ea typeface="Calibri"/>
                <a:cs typeface="Calibri"/>
              </a:rPr>
              <a:t>exploration allows them </a:t>
            </a:r>
            <a:r>
              <a:rPr lang="en-US" dirty="0" smtClean="0">
                <a:latin typeface="Calibri"/>
                <a:ea typeface="Calibri"/>
                <a:cs typeface="Calibri"/>
              </a:rPr>
              <a:t>to view and appreciate existing professional works and use them as stimulus for performance work.</a:t>
            </a:r>
            <a:r>
              <a:rPr lang="en-US" dirty="0">
                <a:latin typeface="Calibri"/>
                <a:ea typeface="Calibri"/>
                <a:cs typeface="Calibri"/>
              </a:rPr>
              <a:t> </a:t>
            </a:r>
            <a:r>
              <a:rPr lang="en-US" dirty="0" smtClean="0">
                <a:latin typeface="Calibri"/>
                <a:ea typeface="Calibri"/>
                <a:cs typeface="Calibri"/>
              </a:rPr>
              <a:t>Throughout this unit, learners will continue to embed their skills in performance and understand the discipline required for performing. </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Exploring the Expressive Arts </a:t>
            </a:r>
            <a:endParaRPr lang="en-US"/>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8063" y="4258698"/>
            <a:ext cx="9889717" cy="786438"/>
          </a:xfrm>
          <a:solidFill>
            <a:srgbClr val="ED5A3E"/>
          </a:solidFill>
        </p:spPr>
        <p:txBody>
          <a:bodyPr lIns="144000" tIns="45720" rIns="91440" bIns="45720" anchor="ctr" anchorCtr="0">
            <a:noAutofit/>
          </a:bodyPr>
          <a:lstStyle/>
          <a:p>
            <a:endParaRPr lang="en-US" dirty="0">
              <a:latin typeface="MASSILIA VF"/>
              <a:cs typeface="Arial"/>
            </a:endParaRPr>
          </a:p>
          <a:p>
            <a:pPr algn="ctr"/>
            <a:r>
              <a:rPr lang="en-US" dirty="0">
                <a:latin typeface="MASSILIA VF"/>
                <a:cs typeface="Arial"/>
              </a:rPr>
              <a:t>Creating combines skills and knowledge, drawing on the senses, inspiration and imagination.</a:t>
            </a:r>
            <a:endParaRPr lang="en-US" dirty="0">
              <a:latin typeface="MASSILIA VF"/>
            </a:endParaRPr>
          </a:p>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Responding and reflecting</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dirty="0" smtClean="0">
                <a:latin typeface="Calibri"/>
              </a:rPr>
              <a:t>Throughout this unit, l</a:t>
            </a:r>
            <a:r>
              <a:rPr lang="en-US" sz="1400" baseline="0" dirty="0" smtClean="0">
                <a:latin typeface="Calibri"/>
              </a:rPr>
              <a:t>earners  will</a:t>
            </a:r>
            <a:r>
              <a:rPr lang="en-US" sz="1400" dirty="0" smtClean="0">
                <a:latin typeface="Calibri"/>
              </a:rPr>
              <a:t> be encouraged </a:t>
            </a:r>
            <a:r>
              <a:rPr lang="en-US" sz="1400" baseline="0" dirty="0" smtClean="0">
                <a:latin typeface="Calibri"/>
              </a:rPr>
              <a:t>to </a:t>
            </a:r>
            <a:r>
              <a:rPr lang="en-US" sz="1400" baseline="0" dirty="0">
                <a:latin typeface="Calibri"/>
              </a:rPr>
              <a:t>become reflective, curious and creative individuals both as artists and audience members. </a:t>
            </a:r>
            <a:r>
              <a:rPr lang="en-GB" sz="1400" baseline="0" dirty="0" smtClean="0">
                <a:latin typeface="Calibri"/>
              </a:rPr>
              <a:t>​</a:t>
            </a:r>
            <a:r>
              <a:rPr lang="en-GB" sz="1400" dirty="0" smtClean="0">
                <a:latin typeface="Calibri"/>
              </a:rPr>
              <a:t> Learners will have opportunities to discuss and question a range of professional dance works, </a:t>
            </a:r>
            <a:r>
              <a:rPr lang="en-GB" dirty="0" smtClean="0">
                <a:latin typeface="Calibri"/>
              </a:rPr>
              <a:t>gaining knowledge and understanding of</a:t>
            </a:r>
            <a:r>
              <a:rPr lang="en-GB" sz="1400" dirty="0" smtClean="0">
                <a:latin typeface="Calibri"/>
              </a:rPr>
              <a:t> their historical or cultural beginnings, leading to </a:t>
            </a:r>
            <a:r>
              <a:rPr lang="en-US" dirty="0" smtClean="0">
                <a:latin typeface="Calibri"/>
              </a:rPr>
              <a:t>the </a:t>
            </a:r>
            <a:r>
              <a:rPr lang="en-US" dirty="0">
                <a:latin typeface="Calibri"/>
              </a:rPr>
              <a:t>process of creating a practical outcome or </a:t>
            </a:r>
            <a:r>
              <a:rPr lang="en-US" dirty="0" smtClean="0">
                <a:latin typeface="Calibri"/>
              </a:rPr>
              <a:t>performance using the skills they have developed.</a:t>
            </a:r>
            <a:r>
              <a:rPr lang="en-GB" dirty="0">
                <a:latin typeface="Calibri"/>
              </a:rPr>
              <a:t> </a:t>
            </a:r>
            <a:r>
              <a:rPr lang="en-GB" dirty="0" smtClean="0">
                <a:latin typeface="Calibri"/>
              </a:rPr>
              <a:t>Learners will be expected to use their understanding of each professional work to provide more detailed and comprehensive answers when evaluating their own and others work.</a:t>
            </a:r>
            <a:endParaRPr lang="en-US" sz="900" dirty="0">
              <a:latin typeface="Calibri"/>
              <a:ea typeface="Calibri"/>
              <a:cs typeface="Calibri"/>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61023" y="5199989"/>
            <a:ext cx="9876874" cy="2046775"/>
          </a:xfrm>
        </p:spPr>
        <p:txBody>
          <a:bodyPr lIns="180000" tIns="180000" rIns="180000" bIns="180000" anchor="t">
            <a:normAutofit/>
          </a:bodyPr>
          <a:lstStyle/>
          <a:p>
            <a:r>
              <a:rPr lang="en-GB" dirty="0" smtClean="0">
                <a:latin typeface="Calibri"/>
                <a:cs typeface="Arial"/>
              </a:rPr>
              <a:t>This unit provides learners with many opportunities to be innovative whilst utilising their new skills to produce , new </a:t>
            </a:r>
            <a:r>
              <a:rPr lang="en-GB" dirty="0">
                <a:latin typeface="Calibri"/>
                <a:cs typeface="Arial"/>
              </a:rPr>
              <a:t>and interesting work. Learners are encouraged to work </a:t>
            </a:r>
            <a:r>
              <a:rPr lang="en-GB" dirty="0" smtClean="0">
                <a:latin typeface="Calibri"/>
                <a:cs typeface="Arial"/>
              </a:rPr>
              <a:t>collaboratively</a:t>
            </a:r>
            <a:r>
              <a:rPr lang="en-GB" dirty="0">
                <a:latin typeface="Calibri"/>
                <a:cs typeface="Arial"/>
              </a:rPr>
              <a:t> </a:t>
            </a:r>
            <a:r>
              <a:rPr lang="en-GB" dirty="0" smtClean="0">
                <a:latin typeface="Calibri"/>
                <a:cs typeface="Arial"/>
              </a:rPr>
              <a:t>in groups and as a class to plan,</a:t>
            </a:r>
            <a:r>
              <a:rPr lang="en-GB" dirty="0">
                <a:latin typeface="Calibri"/>
                <a:cs typeface="Arial"/>
              </a:rPr>
              <a:t> design and make performances that are fit for an audience. Learners within this unit of </a:t>
            </a:r>
            <a:r>
              <a:rPr lang="en-GB" dirty="0" smtClean="0">
                <a:latin typeface="Calibri"/>
                <a:cs typeface="Arial"/>
              </a:rPr>
              <a:t>work will continue to</a:t>
            </a:r>
            <a:r>
              <a:rPr lang="en-GB" dirty="0">
                <a:latin typeface="Calibri"/>
                <a:cs typeface="Arial"/>
              </a:rPr>
              <a:t> be introduced to some integral skills within </a:t>
            </a:r>
            <a:r>
              <a:rPr lang="en-GB" dirty="0" smtClean="0">
                <a:latin typeface="Calibri"/>
                <a:cs typeface="Arial"/>
              </a:rPr>
              <a:t>dance as well as consolidating existing skills learnt in year 7 and 8. In addition they will be asked </a:t>
            </a:r>
            <a:r>
              <a:rPr lang="en-GB" dirty="0">
                <a:latin typeface="Calibri"/>
                <a:cs typeface="Arial"/>
              </a:rPr>
              <a:t>to apply those skills </a:t>
            </a:r>
            <a:r>
              <a:rPr lang="en-GB" dirty="0" smtClean="0">
                <a:latin typeface="Calibri"/>
                <a:cs typeface="Arial"/>
              </a:rPr>
              <a:t> to  performances in</a:t>
            </a:r>
            <a:r>
              <a:rPr lang="en-GB" dirty="0">
                <a:latin typeface="Calibri"/>
                <a:cs typeface="Arial"/>
              </a:rPr>
              <a:t> an interesting way.  This unit provides a safe space for the learners to create and transform ideas while working collaboratively. </a:t>
            </a: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1386422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20000"/>
          </a:bodyPr>
          <a:lstStyle/>
          <a:p>
            <a:r>
              <a:rPr lang="en-GB" sz="1000" b="1" dirty="0">
                <a:latin typeface="MASSILIA VF"/>
                <a:ea typeface="Calibri"/>
                <a:cs typeface="Calibri"/>
              </a:rPr>
              <a:t>Enterprising and Creative (creating own work)</a:t>
            </a:r>
            <a:r>
              <a:rPr lang="en-US" sz="1000" dirty="0">
                <a:latin typeface="MASSILIA VF"/>
                <a:ea typeface="Calibri"/>
                <a:cs typeface="Calibri"/>
              </a:rPr>
              <a:t>  </a:t>
            </a:r>
            <a:endParaRPr lang="en-US" dirty="0"/>
          </a:p>
          <a:p>
            <a:r>
              <a:rPr lang="en-GB" sz="1000" dirty="0">
                <a:latin typeface="MASSILIA VF"/>
                <a:ea typeface="Calibri"/>
                <a:cs typeface="Calibri"/>
              </a:rPr>
              <a:t>In this unit of work learners have the opportunity to create their own ideas and </a:t>
            </a:r>
            <a:r>
              <a:rPr lang="en-GB" sz="1000" dirty="0" smtClean="0">
                <a:latin typeface="MASSILIA VF"/>
                <a:ea typeface="Calibri"/>
                <a:cs typeface="Calibri"/>
              </a:rPr>
              <a:t>have an</a:t>
            </a:r>
            <a:r>
              <a:rPr lang="en-GB" sz="1000" dirty="0">
                <a:latin typeface="MASSILIA VF"/>
                <a:ea typeface="Calibri"/>
                <a:cs typeface="Calibri"/>
              </a:rPr>
              <a:t> imaginative response </a:t>
            </a:r>
            <a:r>
              <a:rPr lang="en-GB" sz="1000" dirty="0" smtClean="0">
                <a:latin typeface="MASSILIA VF"/>
                <a:ea typeface="Calibri"/>
                <a:cs typeface="Calibri"/>
              </a:rPr>
              <a:t>using the skills from each Dance style.</a:t>
            </a:r>
            <a:r>
              <a:rPr lang="en-GB" sz="1000" dirty="0">
                <a:latin typeface="MASSILIA VF"/>
                <a:ea typeface="Calibri"/>
                <a:cs typeface="Calibri"/>
              </a:rPr>
              <a:t>  </a:t>
            </a:r>
            <a:endParaRPr lang="en-GB" dirty="0"/>
          </a:p>
          <a:p>
            <a:r>
              <a:rPr lang="en-GB" sz="1000" b="1" dirty="0">
                <a:latin typeface="MASSILIA VF"/>
                <a:ea typeface="Calibri"/>
                <a:cs typeface="Calibri"/>
              </a:rPr>
              <a:t>Ambitious Capable (building skills)</a:t>
            </a:r>
            <a:r>
              <a:rPr lang="en-US" sz="1000" dirty="0">
                <a:latin typeface="MASSILIA VF"/>
                <a:ea typeface="Calibri"/>
                <a:cs typeface="Calibri"/>
              </a:rPr>
              <a:t>  </a:t>
            </a:r>
            <a:endParaRPr lang="en-GB" dirty="0"/>
          </a:p>
          <a:p>
            <a:r>
              <a:rPr lang="en-GB" sz="1000" dirty="0">
                <a:latin typeface="MASSILIA VF"/>
                <a:ea typeface="Calibri"/>
                <a:cs typeface="Calibri"/>
              </a:rPr>
              <a:t>In this unit, learners are focusing </a:t>
            </a:r>
            <a:r>
              <a:rPr lang="en-GB" sz="1000" dirty="0" smtClean="0">
                <a:latin typeface="MASSILIA VF"/>
                <a:ea typeface="Calibri"/>
                <a:cs typeface="Calibri"/>
              </a:rPr>
              <a:t>on technical movement and performance skills needed to be successful in KS3 dance.</a:t>
            </a:r>
            <a:r>
              <a:rPr lang="en-US" sz="1000" dirty="0" smtClean="0">
                <a:latin typeface="MASSILIA VF"/>
                <a:ea typeface="Calibri"/>
                <a:cs typeface="Calibri"/>
              </a:rPr>
              <a:t> </a:t>
            </a:r>
            <a:endParaRPr lang="en-GB" dirty="0"/>
          </a:p>
          <a:p>
            <a:r>
              <a:rPr lang="en-GB" sz="1000" b="1" dirty="0">
                <a:latin typeface="MASSILIA VF"/>
                <a:ea typeface="Calibri"/>
                <a:cs typeface="Calibri"/>
              </a:rPr>
              <a:t>Healthy, confident (performance in </a:t>
            </a:r>
            <a:r>
              <a:rPr lang="en-GB" sz="1000" b="1" dirty="0" smtClean="0">
                <a:latin typeface="MASSILIA VF"/>
                <a:ea typeface="Calibri"/>
                <a:cs typeface="Calibri"/>
              </a:rPr>
              <a:t>Dance)</a:t>
            </a:r>
            <a:r>
              <a:rPr lang="en-US" sz="1000" dirty="0">
                <a:latin typeface="MASSILIA VF"/>
                <a:ea typeface="Calibri"/>
                <a:cs typeface="Calibri"/>
              </a:rPr>
              <a:t>  </a:t>
            </a:r>
            <a:endParaRPr lang="en-GB" dirty="0"/>
          </a:p>
          <a:p>
            <a:r>
              <a:rPr lang="en-GB" sz="1000" dirty="0" smtClean="0">
                <a:latin typeface="MASSILIA VF"/>
                <a:ea typeface="Calibri"/>
                <a:cs typeface="Calibri"/>
              </a:rPr>
              <a:t>Learners will be encouraged to develop an active lifestyle and fully participate in practical class. </a:t>
            </a:r>
          </a:p>
          <a:p>
            <a:r>
              <a:rPr lang="en-GB" sz="1000" dirty="0" smtClean="0">
                <a:latin typeface="MASSILIA VF"/>
                <a:ea typeface="Calibri"/>
                <a:cs typeface="Calibri"/>
              </a:rPr>
              <a:t>Self confidence will be developed and encouraged through performance and feedback.</a:t>
            </a:r>
            <a:endParaRPr lang="en-GB" dirty="0"/>
          </a:p>
          <a:p>
            <a:r>
              <a:rPr lang="en-GB" sz="1000" b="1" dirty="0">
                <a:latin typeface="MASSILIA VF"/>
                <a:ea typeface="Calibri"/>
                <a:cs typeface="Calibri"/>
              </a:rPr>
              <a:t>Ethical, informed (about the past)</a:t>
            </a:r>
            <a:r>
              <a:rPr lang="en-US" sz="1000" dirty="0">
                <a:latin typeface="MASSILIA VF"/>
                <a:ea typeface="Calibri"/>
                <a:cs typeface="Calibri"/>
              </a:rPr>
              <a:t>  </a:t>
            </a:r>
            <a:endParaRPr lang="en-GB" dirty="0"/>
          </a:p>
          <a:p>
            <a:r>
              <a:rPr lang="en-GB" sz="1000" dirty="0">
                <a:latin typeface="MASSILIA VF"/>
                <a:ea typeface="Calibri"/>
                <a:cs typeface="Calibri"/>
              </a:rPr>
              <a:t>Learners will be introduced to a </a:t>
            </a:r>
            <a:r>
              <a:rPr lang="en-GB" sz="1000" dirty="0" smtClean="0">
                <a:latin typeface="MASSILIA VF"/>
                <a:ea typeface="Calibri"/>
                <a:cs typeface="Calibri"/>
              </a:rPr>
              <a:t>range of professional works and stimulus focusing on cultural or historical events.</a:t>
            </a:r>
            <a:endParaRPr lang="en-GB" dirty="0"/>
          </a:p>
          <a:p>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lIns="144000" tIns="45720" rIns="91440" bIns="45720" anchor="ctr" anchorCtr="0">
            <a:noAutofit/>
          </a:bodyPr>
          <a:lstStyle/>
          <a:p>
            <a:pPr algn="ctr"/>
            <a:r>
              <a:rPr lang="en-US" dirty="0">
                <a:latin typeface="MASSILIA VF"/>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Integral Skills</a:t>
            </a:r>
            <a:endParaRPr lang="en-US"/>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70000" lnSpcReduction="20000"/>
          </a:bodyPr>
          <a:lstStyle/>
          <a:p>
            <a:r>
              <a:rPr lang="en-GB" sz="900" u="sng" dirty="0">
                <a:latin typeface="Calibri"/>
                <a:ea typeface="Calibri"/>
                <a:cs typeface="Calibri"/>
              </a:rPr>
              <a:t>.</a:t>
            </a:r>
            <a:r>
              <a:rPr lang="en-GB" b="1" u="sng" dirty="0">
                <a:latin typeface="Calibri"/>
                <a:ea typeface="Calibri"/>
                <a:cs typeface="Arial"/>
              </a:rPr>
              <a:t>Creativity and innovation</a:t>
            </a:r>
            <a:endParaRPr lang="en-US" dirty="0">
              <a:latin typeface="Calibri"/>
              <a:ea typeface="Calibri"/>
              <a:cs typeface="Calibri"/>
            </a:endParaRPr>
          </a:p>
          <a:p>
            <a:r>
              <a:rPr lang="en-GB" dirty="0">
                <a:latin typeface="Calibri"/>
                <a:ea typeface="Calibri"/>
                <a:cs typeface="Arial"/>
              </a:rPr>
              <a:t>Learners use their creative skills and </a:t>
            </a:r>
            <a:r>
              <a:rPr lang="en-GB" dirty="0" smtClean="0">
                <a:latin typeface="Calibri"/>
                <a:ea typeface="Calibri"/>
                <a:cs typeface="Arial"/>
              </a:rPr>
              <a:t>imagination, </a:t>
            </a:r>
            <a:r>
              <a:rPr lang="en-GB" dirty="0">
                <a:latin typeface="Calibri"/>
                <a:ea typeface="Calibri"/>
                <a:cs typeface="Arial"/>
              </a:rPr>
              <a:t>discover possibilities and refine ideas to produce their own </a:t>
            </a:r>
            <a:r>
              <a:rPr lang="en-GB" dirty="0" smtClean="0">
                <a:latin typeface="Calibri"/>
                <a:ea typeface="Calibri"/>
                <a:cs typeface="Arial"/>
              </a:rPr>
              <a:t>unique, </a:t>
            </a:r>
            <a:r>
              <a:rPr lang="en-GB" dirty="0">
                <a:latin typeface="Calibri"/>
                <a:ea typeface="Calibri"/>
                <a:cs typeface="Arial"/>
              </a:rPr>
              <a:t>artistic work.</a:t>
            </a:r>
            <a:endParaRPr lang="en-GB" dirty="0">
              <a:latin typeface="Calibri"/>
              <a:ea typeface="Calibri"/>
              <a:cs typeface="Calibri"/>
            </a:endParaRPr>
          </a:p>
          <a:p>
            <a:r>
              <a:rPr lang="en-GB" b="1" u="sng" dirty="0">
                <a:latin typeface="Calibri"/>
                <a:ea typeface="Calibri"/>
                <a:cs typeface="Arial"/>
              </a:rPr>
              <a:t>Critical thinking and problem-solving</a:t>
            </a:r>
            <a:endParaRPr lang="en-GB" dirty="0">
              <a:latin typeface="Calibri"/>
              <a:ea typeface="Calibri"/>
              <a:cs typeface="Calibri"/>
            </a:endParaRPr>
          </a:p>
          <a:p>
            <a:r>
              <a:rPr lang="en-GB" dirty="0">
                <a:latin typeface="Calibri"/>
                <a:ea typeface="Calibri"/>
                <a:cs typeface="Arial"/>
              </a:rPr>
              <a:t>The evaluation involved in the creative process enables learners to develop reflective, questioning and problem-solving skills, as well as to challenge perceptions and identify solutions. </a:t>
            </a:r>
            <a:endParaRPr lang="en-GB" dirty="0">
              <a:latin typeface="Calibri"/>
              <a:ea typeface="Calibri"/>
              <a:cs typeface="Calibri"/>
            </a:endParaRPr>
          </a:p>
          <a:p>
            <a:r>
              <a:rPr lang="en-GB" b="1" u="sng" dirty="0">
                <a:latin typeface="Calibri"/>
                <a:ea typeface="Calibri"/>
                <a:cs typeface="Arial"/>
              </a:rPr>
              <a:t>Personal effectiveness</a:t>
            </a:r>
            <a:endParaRPr lang="en-GB" dirty="0">
              <a:latin typeface="Calibri"/>
              <a:ea typeface="Calibri"/>
              <a:cs typeface="Calibri"/>
            </a:endParaRPr>
          </a:p>
          <a:p>
            <a:r>
              <a:rPr lang="en-GB" sz="1500" dirty="0">
                <a:latin typeface="Calibri"/>
                <a:ea typeface="Calibri"/>
                <a:cs typeface="Arial"/>
              </a:rPr>
              <a:t>Learners develop self-confidence, self-esteem, independence, communication skills and social and cultural awareness.</a:t>
            </a:r>
            <a:endParaRPr lang="en-GB" u="sng" dirty="0">
              <a:latin typeface="Calibri"/>
              <a:ea typeface="Calibri"/>
              <a:cs typeface="Calibri"/>
            </a:endParaRPr>
          </a:p>
          <a:p>
            <a:r>
              <a:rPr lang="en-GB" b="1" u="sng" dirty="0">
                <a:latin typeface="Calibri"/>
                <a:ea typeface="Calibri"/>
                <a:cs typeface="Arial"/>
              </a:rPr>
              <a:t>Planning and organising</a:t>
            </a:r>
            <a:endParaRPr lang="en-GB" u="sng" dirty="0">
              <a:latin typeface="Calibri"/>
              <a:ea typeface="Calibri"/>
              <a:cs typeface="Calibri"/>
            </a:endParaRPr>
          </a:p>
          <a:p>
            <a:r>
              <a:rPr lang="en-GB" sz="1600" dirty="0">
                <a:latin typeface="Calibri"/>
                <a:ea typeface="Calibri"/>
                <a:cs typeface="Arial"/>
              </a:rPr>
              <a:t> Learners generate ideas, develop curiosity, explore and bring ideas into </a:t>
            </a:r>
            <a:r>
              <a:rPr lang="en-GB" sz="1600" dirty="0" smtClean="0">
                <a:latin typeface="Calibri"/>
                <a:ea typeface="Calibri"/>
                <a:cs typeface="Arial"/>
              </a:rPr>
              <a:t>action; this </a:t>
            </a:r>
            <a:r>
              <a:rPr lang="en-GB" sz="1600" dirty="0">
                <a:latin typeface="Calibri"/>
                <a:ea typeface="Calibri"/>
                <a:cs typeface="Arial"/>
              </a:rPr>
              <a:t>is fundamental to this Area.</a:t>
            </a:r>
            <a:endParaRPr lang="en-GB" dirty="0">
              <a:ea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10170" y="3816509"/>
            <a:ext cx="4955937" cy="3407844"/>
          </a:xfrm>
        </p:spPr>
        <p:txBody>
          <a:bodyPr lIns="180000" tIns="180000" rIns="180000" bIns="180000" anchor="t">
            <a:noAutofit/>
          </a:bodyPr>
          <a:lstStyle/>
          <a:p>
            <a:endParaRPr lang="en-GB" sz="1100" dirty="0">
              <a:latin typeface="Calibri"/>
              <a:ea typeface="Calibri"/>
              <a:cs typeface="Calibri"/>
            </a:endParaRPr>
          </a:p>
          <a:p>
            <a:pPr marL="285750" indent="-285750">
              <a:buFont typeface="Arial"/>
              <a:buChar char="•"/>
            </a:pPr>
            <a:endParaRPr lang="en-GB" sz="1100" dirty="0">
              <a:solidFill>
                <a:srgbClr val="FF0000"/>
              </a:solidFill>
              <a:latin typeface="Calibri"/>
              <a:ea typeface="Calibri"/>
              <a:cs typeface="Calibri"/>
            </a:endParaRPr>
          </a:p>
          <a:p>
            <a:r>
              <a:rPr lang="en-GB" sz="1100" dirty="0" smtClean="0">
                <a:latin typeface="Calibri"/>
                <a:ea typeface="Calibri"/>
                <a:cs typeface="Calibri"/>
              </a:rPr>
              <a:t>Hopes and Dreams/ Dance on Film embeds </a:t>
            </a:r>
            <a:r>
              <a:rPr lang="en-US" sz="1100" dirty="0" smtClean="0">
                <a:latin typeface="Calibri"/>
                <a:ea typeface="Calibri"/>
                <a:cs typeface="Arial"/>
              </a:rPr>
              <a:t>many </a:t>
            </a:r>
            <a:r>
              <a:rPr lang="en-US" sz="1100" dirty="0">
                <a:latin typeface="Calibri"/>
                <a:ea typeface="Calibri"/>
                <a:cs typeface="Arial"/>
              </a:rPr>
              <a:t>of the pedagogical principles within the scheme of work. The </a:t>
            </a:r>
            <a:r>
              <a:rPr lang="en-US" sz="1100" dirty="0">
                <a:latin typeface="Calibri"/>
                <a:ea typeface="Calibri"/>
                <a:cs typeface="Calibri"/>
              </a:rPr>
              <a:t>main ones that are focused on in this scheme are:</a:t>
            </a:r>
            <a:r>
              <a:rPr lang="en-US" sz="1100" dirty="0">
                <a:latin typeface="Calibri"/>
                <a:ea typeface="Calibri"/>
                <a:cs typeface="Arial"/>
              </a:rPr>
              <a:t> </a:t>
            </a:r>
          </a:p>
          <a:p>
            <a:pPr fontAlgn="base"/>
            <a:r>
              <a:rPr lang="en-GB" sz="600" dirty="0"/>
              <a:t>Maintains a consistent focus on the overall purposes of the curriculum. </a:t>
            </a:r>
          </a:p>
          <a:p>
            <a:pPr fontAlgn="base"/>
            <a:r>
              <a:rPr lang="en-GB" sz="600" dirty="0"/>
              <a:t>Challenges all learners by encouraging them to recognise the importance of sustained effort in meeting expectations that are high but achievable for them. </a:t>
            </a:r>
          </a:p>
          <a:p>
            <a:pPr fontAlgn="base"/>
            <a:r>
              <a:rPr lang="en-GB" sz="600" dirty="0"/>
              <a:t>Means employing a blend of approaches including direct teaching. </a:t>
            </a:r>
          </a:p>
          <a:p>
            <a:pPr fontAlgn="base"/>
            <a:r>
              <a:rPr lang="en-GB" sz="600" dirty="0"/>
              <a:t>Means employing a blend of approaches including those that promote problem-solving, creative and critical thinking. </a:t>
            </a:r>
          </a:p>
          <a:p>
            <a:pPr fontAlgn="base"/>
            <a:r>
              <a:rPr lang="en-GB" sz="600" dirty="0"/>
              <a:t>Sets tasks and selects resources that build on previous knowledge and experience and engage interest. </a:t>
            </a:r>
          </a:p>
          <a:p>
            <a:pPr fontAlgn="base"/>
            <a:r>
              <a:rPr lang="en-GB" sz="600" dirty="0"/>
              <a:t>Creates authentic contexts for learning. </a:t>
            </a:r>
          </a:p>
          <a:p>
            <a:pPr fontAlgn="base"/>
            <a:r>
              <a:rPr lang="en-GB" sz="600" dirty="0"/>
              <a:t>Means employing assessment for learning principles. </a:t>
            </a:r>
          </a:p>
          <a:p>
            <a:pPr fontAlgn="base"/>
            <a:r>
              <a:rPr lang="en-GB" sz="600" dirty="0" smtClean="0"/>
              <a:t>Encourages </a:t>
            </a:r>
            <a:r>
              <a:rPr lang="en-GB" sz="600" dirty="0"/>
              <a:t>collaboration </a:t>
            </a:r>
          </a:p>
          <a:p>
            <a:endParaRPr lang="en-US" sz="1100" dirty="0">
              <a:latin typeface="Calibri"/>
              <a:ea typeface="Calibri"/>
              <a:cs typeface="Calibri"/>
            </a:endParaRPr>
          </a:p>
          <a:p>
            <a:endParaRPr lang="en-US" sz="900" dirty="0">
              <a:latin typeface="MASSILIA VF"/>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xfrm>
            <a:off x="5426906" y="3890944"/>
            <a:ext cx="4939201" cy="410400"/>
          </a:xfrm>
          <a:solidFill>
            <a:srgbClr val="ED5A3E"/>
          </a:solidFill>
        </p:spPr>
        <p:txBody>
          <a:bodyPr lIns="144000" tIns="45720" rIns="91440" bIns="45720" anchor="ctr" anchorCtr="0">
            <a:noAutofit/>
          </a:bodyPr>
          <a:lstStyle/>
          <a:p>
            <a:pPr algn="ctr"/>
            <a:r>
              <a:rPr lang="en-US" dirty="0">
                <a:latin typeface="MASSILIA VF"/>
              </a:rPr>
              <a:t>Pedagogical Principles</a:t>
            </a:r>
          </a:p>
        </p:txBody>
      </p:sp>
      <p:sp>
        <p:nvSpPr>
          <p:cNvPr id="11" name="Text Placeholder 10">
            <a:extLst>
              <a:ext uri="{FF2B5EF4-FFF2-40B4-BE49-F238E27FC236}">
                <a16:creationId xmlns:a16="http://schemas.microsoft.com/office/drawing/2014/main" id="{F39214EF-5361-8B4F-A389-748C6BFCE481}"/>
              </a:ext>
            </a:extLst>
          </p:cNvPr>
          <p:cNvSpPr>
            <a:spLocks noGrp="1"/>
          </p:cNvSpPr>
          <p:nvPr>
            <p:ph type="body" sz="quarter" idx="44"/>
          </p:nvPr>
        </p:nvSpPr>
        <p:spPr>
          <a:xfrm>
            <a:off x="273981" y="4301344"/>
            <a:ext cx="4990924" cy="2923745"/>
          </a:xfrm>
        </p:spPr>
        <p:txBody>
          <a:bodyPr lIns="180000" tIns="180000" rIns="180000" bIns="180000" anchor="t">
            <a:normAutofit fontScale="55000" lnSpcReduction="20000"/>
          </a:bodyPr>
          <a:lstStyle/>
          <a:p>
            <a:pPr fontAlgn="base"/>
            <a:r>
              <a:rPr lang="en-GB" sz="1200" b="1" dirty="0"/>
              <a:t>Listening 2.1  </a:t>
            </a:r>
            <a:r>
              <a:rPr lang="en-GB" sz="1200" dirty="0"/>
              <a:t> </a:t>
            </a:r>
            <a:r>
              <a:rPr lang="en-GB" sz="1200" dirty="0" smtClean="0"/>
              <a:t>I  </a:t>
            </a:r>
            <a:r>
              <a:rPr lang="en-GB" sz="1200" dirty="0"/>
              <a:t>can listen to, understand, infer, interpret and recall the general meaning of what I have heard.  </a:t>
            </a:r>
          </a:p>
          <a:p>
            <a:pPr fontAlgn="base"/>
            <a:r>
              <a:rPr lang="en-GB" sz="1200" b="1" dirty="0"/>
              <a:t>Listening 2.2 </a:t>
            </a:r>
            <a:r>
              <a:rPr lang="en-GB" sz="1200" dirty="0"/>
              <a:t> </a:t>
            </a:r>
            <a:r>
              <a:rPr lang="en-GB" sz="1200" dirty="0" smtClean="0"/>
              <a:t>I </a:t>
            </a:r>
            <a:r>
              <a:rPr lang="en-GB" sz="1200" dirty="0"/>
              <a:t>can listen to, identify and use key words to understand the general meaning and ideas which are implied.  </a:t>
            </a:r>
          </a:p>
          <a:p>
            <a:pPr fontAlgn="base"/>
            <a:r>
              <a:rPr lang="en-GB" sz="1200" b="1" dirty="0" smtClean="0"/>
              <a:t>Listening </a:t>
            </a:r>
            <a:r>
              <a:rPr lang="en-GB" sz="1200" b="1" dirty="0"/>
              <a:t>2.3 </a:t>
            </a:r>
            <a:r>
              <a:rPr lang="en-GB" sz="1200" dirty="0"/>
              <a:t> </a:t>
            </a:r>
            <a:r>
              <a:rPr lang="en-GB" sz="1200" dirty="0" smtClean="0"/>
              <a:t>I </a:t>
            </a:r>
            <a:r>
              <a:rPr lang="en-GB" sz="1200" dirty="0"/>
              <a:t>can listen to and understand information about a variety of topics, summarising the main points.  </a:t>
            </a:r>
          </a:p>
          <a:p>
            <a:pPr fontAlgn="base"/>
            <a:r>
              <a:rPr lang="en-GB" sz="1200" dirty="0"/>
              <a:t>I can listen to others’ ideas/presentations, and understand that they may have a different perspective to my own, in order to respond appropriately. </a:t>
            </a:r>
          </a:p>
          <a:p>
            <a:pPr fontAlgn="base"/>
            <a:r>
              <a:rPr lang="en-GB" sz="1200" b="1" dirty="0"/>
              <a:t>Listening 2.4</a:t>
            </a:r>
            <a:r>
              <a:rPr lang="en-GB" sz="1200" dirty="0"/>
              <a:t> </a:t>
            </a:r>
            <a:r>
              <a:rPr lang="en-GB" sz="1200" dirty="0" smtClean="0"/>
              <a:t>I </a:t>
            </a:r>
            <a:r>
              <a:rPr lang="en-GB" sz="1200" dirty="0"/>
              <a:t>can listen to and respond to others with questions and comments which focus on reasons, implications and next steps. </a:t>
            </a:r>
          </a:p>
          <a:p>
            <a:pPr fontAlgn="base"/>
            <a:r>
              <a:rPr lang="en-GB" sz="1200" dirty="0"/>
              <a:t>I can listen in order to show agreement and disagreement in collaborative discussion and situations. </a:t>
            </a:r>
          </a:p>
          <a:p>
            <a:pPr fontAlgn="base"/>
            <a:r>
              <a:rPr lang="en-GB" sz="1200" b="1" dirty="0" smtClean="0"/>
              <a:t>Speaking </a:t>
            </a:r>
            <a:r>
              <a:rPr lang="en-GB" sz="1200" b="1" dirty="0"/>
              <a:t>4.2 </a:t>
            </a:r>
            <a:r>
              <a:rPr lang="en-GB" sz="1200" dirty="0"/>
              <a:t> </a:t>
            </a:r>
            <a:r>
              <a:rPr lang="en-GB" sz="1200" dirty="0" smtClean="0"/>
              <a:t>I </a:t>
            </a:r>
            <a:r>
              <a:rPr lang="en-GB" sz="1200" dirty="0"/>
              <a:t>can express issues and ideas clearly using area of learning and experience/discipline-specific vocabulary and examples. </a:t>
            </a:r>
          </a:p>
          <a:p>
            <a:pPr fontAlgn="base"/>
            <a:r>
              <a:rPr lang="en-GB" sz="1200" dirty="0"/>
              <a:t>I can organise talk so that different audiences in different contexts can follow what is being said, including using formal language. </a:t>
            </a:r>
          </a:p>
          <a:p>
            <a:pPr fontAlgn="base"/>
            <a:r>
              <a:rPr lang="en-GB" sz="1200" b="1" dirty="0"/>
              <a:t>Speaking 4.3</a:t>
            </a:r>
            <a:r>
              <a:rPr lang="en-GB" sz="1200" dirty="0"/>
              <a:t> </a:t>
            </a:r>
            <a:r>
              <a:rPr lang="en-GB" sz="1200" dirty="0" smtClean="0"/>
              <a:t>I </a:t>
            </a:r>
            <a:r>
              <a:rPr lang="en-GB" sz="1200" dirty="0"/>
              <a:t>can contribute to group discussion in different roles, taking responsibility for completing the task well. </a:t>
            </a:r>
            <a:endParaRPr lang="en-GB" sz="1200" dirty="0" smtClean="0"/>
          </a:p>
          <a:p>
            <a:pPr fontAlgn="base"/>
            <a:r>
              <a:rPr lang="en-GB" sz="1200" dirty="0" smtClean="0"/>
              <a:t>I </a:t>
            </a:r>
            <a:r>
              <a:rPr lang="en-GB" sz="1200" dirty="0"/>
              <a:t>can ask and answer questions, building on and developing the ideas of others in group discussions.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8323847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fontAlgn="base"/>
            <a:r>
              <a:rPr lang="en-US" sz="1100" dirty="0" smtClean="0">
                <a:latin typeface="+mn-lt"/>
              </a:rPr>
              <a:t>This unit provides learners with the opportunity to further extend their movement vocabulary through the teaching of rep from professional dance works.</a:t>
            </a:r>
          </a:p>
          <a:p>
            <a:pPr fontAlgn="base"/>
            <a:r>
              <a:rPr lang="en-US" sz="1100" dirty="0" smtClean="0">
                <a:latin typeface="+mn-lt"/>
              </a:rPr>
              <a:t>Learners will be able to build upon existing creative skills by applying them to new contexts, this time with a more mature range of movements to select from.</a:t>
            </a:r>
            <a:endParaRPr lang="en-US" sz="1100" dirty="0">
              <a:latin typeface="+mn-lt"/>
            </a:endParaRPr>
          </a:p>
          <a:p>
            <a:pPr fontAlgn="base"/>
            <a:r>
              <a:rPr lang="en-GB" sz="1100" dirty="0" smtClean="0">
                <a:latin typeface="+mn-lt"/>
              </a:rPr>
              <a:t>Learners </a:t>
            </a:r>
            <a:r>
              <a:rPr lang="en-GB" sz="1100" dirty="0">
                <a:latin typeface="+mn-lt"/>
              </a:rPr>
              <a:t>will gain greater confidence by being able to explore, experience, interpret, create and respond through this scheme of learning. </a:t>
            </a:r>
          </a:p>
          <a:p>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fontAlgn="base"/>
            <a:r>
              <a:rPr lang="en-GB" sz="1100" dirty="0" smtClean="0"/>
              <a:t>This unit provides</a:t>
            </a:r>
            <a:r>
              <a:rPr lang="en-US" sz="1100" dirty="0" smtClean="0">
                <a:latin typeface="+mn-lt"/>
              </a:rPr>
              <a:t> learners with opportunities to  </a:t>
            </a:r>
            <a:r>
              <a:rPr lang="en-US" sz="1100" dirty="0">
                <a:latin typeface="+mn-lt"/>
              </a:rPr>
              <a:t>explore </a:t>
            </a:r>
            <a:r>
              <a:rPr lang="en-US" sz="1100" dirty="0" smtClean="0">
                <a:latin typeface="+mn-lt"/>
              </a:rPr>
              <a:t>Dance </a:t>
            </a:r>
            <a:r>
              <a:rPr lang="en-US" sz="1100" dirty="0">
                <a:latin typeface="+mn-lt"/>
              </a:rPr>
              <a:t>through creating their own work, evaluating their work and the work of others and being a critical audience member for their peers</a:t>
            </a:r>
            <a:r>
              <a:rPr lang="en-US" sz="1100" dirty="0" smtClean="0">
                <a:latin typeface="+mn-lt"/>
              </a:rPr>
              <a:t>. It opens their minds to the use of different stimuli and techniques used to create dance, through the viewing of professional work.  </a:t>
            </a:r>
            <a:endParaRPr lang="en-GB" sz="1100" dirty="0">
              <a:latin typeface="+mn-lt"/>
            </a:endParaRPr>
          </a:p>
          <a:p>
            <a:pPr fontAlgn="base"/>
            <a:r>
              <a:rPr lang="en-GB" sz="1100" dirty="0">
                <a:latin typeface="+mn-lt"/>
              </a:rPr>
              <a:t>Learners will learn and refine different types of knowledge and skills including the techniques, required to create and interpret in </a:t>
            </a:r>
            <a:r>
              <a:rPr lang="en-GB" sz="1100" dirty="0" smtClean="0">
                <a:latin typeface="+mn-lt"/>
              </a:rPr>
              <a:t>Dance.</a:t>
            </a:r>
            <a:endParaRPr lang="en-GB" sz="1100" dirty="0">
              <a:latin typeface="+mn-lt"/>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US" sz="1100" dirty="0" smtClean="0">
                <a:latin typeface="+mn-lt"/>
              </a:rPr>
              <a:t>Progression in this scheme of learning is demonstrated through the development of the key Dance skills as well as the development of the learners’ capabilities to explore, respond and reflect within the discipline. Furthermore, learners will be able to extend their knowledge of stimulus and appreciation for dance through the viewing of professional works. It is expected that learners will already have a foundation of skills that they have developed throughout year 7 and 8 and therefore be able to confidently identify the similarities and differences between the performing arts subjects.</a:t>
            </a:r>
            <a:endParaRPr lang="en-US" sz="1100" dirty="0">
              <a:latin typeface="+mn-lt"/>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lnSpcReduction="10000"/>
          </a:bodyPr>
          <a:lstStyle/>
          <a:p>
            <a:r>
              <a:rPr lang="en-US" sz="1100" dirty="0" smtClean="0">
                <a:latin typeface="+mj-lt"/>
              </a:rPr>
              <a:t>Learners are expected to have an existing level of skills in choreography, performance and appreciation when they arrive into year 9. This unit provides opportunities to extend movement vocabulary and therefore refine performance and creative skills through the ability of selecting the most appropriate or most imaginative for differing creative situations.</a:t>
            </a:r>
          </a:p>
          <a:p>
            <a:r>
              <a:rPr lang="en-US" sz="1100" dirty="0" smtClean="0">
                <a:latin typeface="+mj-lt"/>
              </a:rPr>
              <a:t>When evaluating their work in this unit, learners are required to know the main key words linked to movement as well as show an ability to justify their answers or opinions.  Furthermore, learners will be expected to be able to describe, explain and give examples when discussing their own and others work.</a:t>
            </a:r>
            <a:endParaRPr lang="en-US" sz="1100" dirty="0">
              <a:latin typeface="+mj-lt"/>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1100" dirty="0" smtClean="0">
                <a:latin typeface="+mn-lt"/>
              </a:rPr>
              <a:t>This unit provides links with all other Expressive Arts subjects</a:t>
            </a:r>
            <a:r>
              <a:rPr lang="en-US" sz="1100" dirty="0">
                <a:latin typeface="+mn-lt"/>
              </a:rPr>
              <a:t> </a:t>
            </a:r>
            <a:r>
              <a:rPr lang="en-US" sz="1100" dirty="0" smtClean="0">
                <a:latin typeface="+mn-lt"/>
              </a:rPr>
              <a:t>through the exploration of stimulus for performance. Furthermore they will learn about the different design elements that could be used to enhance performances, including lighting, sound, backdrop, set design and costume. Drama will always link to Dance through the use of performance, evaluation and choreographic skills.</a:t>
            </a:r>
            <a:endParaRPr lang="en-US" sz="1100" dirty="0">
              <a:latin typeface="+mn-l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r>
              <a:rPr lang="en-US" sz="1100" dirty="0" smtClean="0">
                <a:latin typeface="+mn-lt"/>
              </a:rPr>
              <a:t>The main issues at KS3 is the ability to recall because the learner on having dance once every two weeks. To address these issues, we revisit skills as often as we can and focus on performance confidence, team work and creativity throughout year 8.</a:t>
            </a:r>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30531110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endParaRPr lang="en-GB" dirty="0" smtClean="0">
              <a:latin typeface="+mn-lt"/>
            </a:endParaRPr>
          </a:p>
          <a:p>
            <a:pPr marL="285750" indent="-285750">
              <a:buFont typeface="Arial" panose="020B0604020202020204" pitchFamily="34" charset="0"/>
              <a:buChar char="•"/>
            </a:pPr>
            <a:r>
              <a:rPr lang="en-GB" dirty="0" smtClean="0">
                <a:latin typeface="+mn-lt"/>
              </a:rPr>
              <a:t>I </a:t>
            </a:r>
            <a:r>
              <a:rPr lang="en-GB" dirty="0">
                <a:latin typeface="+mn-lt"/>
              </a:rPr>
              <a:t>can explore and experiment with and then select appropriate creative techniques, practices, materials, processes, resources, tools and </a:t>
            </a:r>
            <a:r>
              <a:rPr lang="en-GB" dirty="0" smtClean="0">
                <a:latin typeface="+mn-lt"/>
              </a:rPr>
              <a:t>technologies.</a:t>
            </a:r>
          </a:p>
          <a:p>
            <a:pPr marL="285750" indent="-285750">
              <a:buFont typeface="Arial" panose="020B0604020202020204" pitchFamily="34" charset="0"/>
              <a:buChar char="•"/>
            </a:pPr>
            <a:r>
              <a:rPr lang="en-GB" dirty="0" smtClean="0">
                <a:latin typeface="+mn-lt"/>
              </a:rPr>
              <a:t>I </a:t>
            </a:r>
            <a:r>
              <a:rPr lang="en-GB" dirty="0">
                <a:latin typeface="+mn-lt"/>
              </a:rPr>
              <a:t>can explore how and why creative work is made by asking questions and developing my own </a:t>
            </a:r>
            <a:r>
              <a:rPr lang="en-GB" dirty="0" smtClean="0">
                <a:latin typeface="+mn-lt"/>
              </a:rPr>
              <a:t>answers.</a:t>
            </a:r>
          </a:p>
          <a:p>
            <a:pPr marL="285750" indent="-285750">
              <a:buFont typeface="Arial" panose="020B0604020202020204" pitchFamily="34" charset="0"/>
              <a:buChar char="•"/>
            </a:pPr>
            <a:r>
              <a:rPr lang="en-GB" dirty="0" smtClean="0">
                <a:latin typeface="+mn-lt"/>
              </a:rPr>
              <a:t>I </a:t>
            </a:r>
            <a:r>
              <a:rPr lang="en-GB" dirty="0">
                <a:latin typeface="+mn-lt"/>
              </a:rPr>
              <a:t>can explore and describe how artists and creative work communicate mood, feelings and ideas.</a:t>
            </a:r>
            <a:endParaRPr lang="en-US" dirty="0">
              <a:latin typeface="+mn-lt"/>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611556"/>
            <a:ext cx="3229200" cy="5642680"/>
          </a:xfrm>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55000" lnSpcReduction="20000"/>
          </a:bodyPr>
          <a:lstStyle/>
          <a:p>
            <a:pPr algn="ctr"/>
            <a:r>
              <a:rPr lang="en-US" dirty="0">
                <a:latin typeface="MASSILIA VF"/>
              </a:rPr>
              <a:t>Progression Steps to inform teaching</a:t>
            </a:r>
            <a:endParaRPr lang="en-US"/>
          </a:p>
          <a:p>
            <a:pPr algn="ctr"/>
            <a:r>
              <a:rPr lang="en-GB" sz="1900" dirty="0">
                <a:solidFill>
                  <a:srgbClr val="000000"/>
                </a:solidFill>
                <a:latin typeface="Calibri"/>
                <a:ea typeface="Calibri"/>
                <a:cs typeface="Calibri"/>
              </a:rPr>
              <a:t>Exploring the expressive arts is essential to developing artistic skills and knowledge and it enables learners to become curious and creative individuals.</a:t>
            </a:r>
            <a:endParaRPr lang="en-US" sz="1900" b="0" dirty="0">
              <a:solidFill>
                <a:srgbClr val="000000"/>
              </a:solidFill>
              <a:latin typeface="Calibri"/>
              <a:ea typeface="Calibri"/>
              <a:cs typeface="Calibri"/>
            </a:endParaRPr>
          </a:p>
        </p:txBody>
      </p:sp>
      <p:graphicFrame>
        <p:nvGraphicFramePr>
          <p:cNvPr id="10" name="Table 9">
            <a:extLst>
              <a:ext uri="{FF2B5EF4-FFF2-40B4-BE49-F238E27FC236}">
                <a16:creationId xmlns:a16="http://schemas.microsoft.com/office/drawing/2014/main" id="{5D832C4F-3A0F-173C-B51D-CFB74DA5379A}"/>
              </a:ext>
            </a:extLst>
          </p:cNvPr>
          <p:cNvGraphicFramePr>
            <a:graphicFrameLocks noGrp="1"/>
          </p:cNvGraphicFramePr>
          <p:nvPr>
            <p:extLst>
              <p:ext uri="{D42A27DB-BD31-4B8C-83A1-F6EECF244321}">
                <p14:modId xmlns:p14="http://schemas.microsoft.com/office/powerpoint/2010/main" val="2044319031"/>
              </p:ext>
            </p:extLst>
          </p:nvPr>
        </p:nvGraphicFramePr>
        <p:xfrm>
          <a:off x="3842657" y="1607271"/>
          <a:ext cx="3162685" cy="4937760"/>
        </p:xfrm>
        <a:graphic>
          <a:graphicData uri="http://schemas.openxmlformats.org/drawingml/2006/table">
            <a:tbl>
              <a:tblPr bandRow="1">
                <a:tableStyleId>{5C22544A-7EE6-4342-B048-85BDC9FD1C3A}</a:tableStyleId>
              </a:tblPr>
              <a:tblGrid>
                <a:gridCol w="3162685">
                  <a:extLst>
                    <a:ext uri="{9D8B030D-6E8A-4147-A177-3AD203B41FA5}">
                      <a16:colId xmlns:a16="http://schemas.microsoft.com/office/drawing/2014/main" val="1932416559"/>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406697780"/>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independently and demonstrate technical control with a range of creative materials, processes, resources, tools and technologies showing innovation and resilience.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63488175"/>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the effects that a range of creative techniques, materials, processes, resources, tools and technologies have on my own and others’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729004392"/>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how creative work can represent, document, share and celebrate personal, social and cultural identities.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14501539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describe how artists and creative work communicate mood, feelings and ideas and the impact they have on an audience.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11004209"/>
                  </a:ext>
                </a:extLst>
              </a:tr>
            </a:tbl>
          </a:graphicData>
        </a:graphic>
      </p:graphicFrame>
      <p:graphicFrame>
        <p:nvGraphicFramePr>
          <p:cNvPr id="12" name="Table 11">
            <a:extLst>
              <a:ext uri="{FF2B5EF4-FFF2-40B4-BE49-F238E27FC236}">
                <a16:creationId xmlns:a16="http://schemas.microsoft.com/office/drawing/2014/main" id="{66524237-EDBC-3062-75BF-9BF5C4B0E4D0}"/>
              </a:ext>
            </a:extLst>
          </p:cNvPr>
          <p:cNvGraphicFramePr>
            <a:graphicFrameLocks noGrp="1"/>
          </p:cNvGraphicFramePr>
          <p:nvPr>
            <p:extLst/>
          </p:nvPr>
        </p:nvGraphicFramePr>
        <p:xfrm>
          <a:off x="7143824" y="1607271"/>
          <a:ext cx="3267075" cy="4724400"/>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998903407"/>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7762930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57593062"/>
                  </a:ext>
                </a:extLst>
              </a:tr>
              <a:tr h="190500">
                <a:tc>
                  <a:txBody>
                    <a:bodyPr/>
                    <a:lstStyle/>
                    <a:p>
                      <a:pPr algn="l" rtl="0" fontAlgn="base"/>
                      <a:endParaRPr lang="en-GB" sz="1400" b="0"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144204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9365581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investigate and understand how meaning is communicated through the ideas of other artists and performers.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09717656"/>
                  </a:ext>
                </a:extLst>
              </a:tr>
            </a:tbl>
          </a:graphicData>
        </a:graphic>
      </p:graphicFrame>
    </p:spTree>
    <p:extLst>
      <p:ext uri="{BB962C8B-B14F-4D97-AF65-F5344CB8AC3E}">
        <p14:creationId xmlns:p14="http://schemas.microsoft.com/office/powerpoint/2010/main" val="28588085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give and accept feedback as both artist and </a:t>
            </a:r>
            <a:r>
              <a:rPr lang="en-GB" dirty="0" smtClean="0"/>
              <a:t>audience.</a:t>
            </a:r>
          </a:p>
          <a:p>
            <a:pPr marL="285750" indent="-285750">
              <a:buFont typeface="Arial" panose="020B0604020202020204" pitchFamily="34" charset="0"/>
              <a:buChar char="•"/>
            </a:pPr>
            <a:r>
              <a:rPr lang="en-GB" dirty="0" smtClean="0"/>
              <a:t>I </a:t>
            </a:r>
            <a:r>
              <a:rPr lang="en-GB" dirty="0"/>
              <a:t>can compare my own creative work to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consider, with guidance, how moods, emotions and ideas are communicated both in my own creative work and in the creative work of others.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a:buFont typeface="Arial" panose="020B0604020202020204" pitchFamily="34" charset="0"/>
              <a:buChar char="•"/>
            </a:pPr>
            <a:r>
              <a:rPr lang="en-GB" dirty="0"/>
              <a:t>I can give and consider constructive feedback about my own creative work and that of others, reflecting on it and making improvements where </a:t>
            </a:r>
            <a:r>
              <a:rPr lang="en-GB" dirty="0" smtClean="0"/>
              <a:t>necessary.</a:t>
            </a:r>
          </a:p>
          <a:p>
            <a:pPr marL="285750" indent="-285750">
              <a:buFont typeface="Arial" panose="020B0604020202020204" pitchFamily="34" charset="0"/>
              <a:buChar char="•"/>
            </a:pPr>
            <a:r>
              <a:rPr lang="en-GB" dirty="0" smtClean="0"/>
              <a:t>I </a:t>
            </a:r>
            <a:r>
              <a:rPr lang="en-GB" dirty="0"/>
              <a:t>can apply knowledge and understanding of context, and make connections between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reflect upon how artists have achieved effects or communicated moods, emotions and ideas in their work.</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a:buFont typeface="Arial" panose="020B0604020202020204" pitchFamily="34" charset="0"/>
              <a:buChar char="•"/>
            </a:pPr>
            <a:r>
              <a:rPr lang="en-GB" dirty="0"/>
              <a:t>I can effectively evaluate my own creative work and that of others showing increasing confidence to recognise and articulate strengths, and to demonstrate resilience and determination to </a:t>
            </a:r>
            <a:r>
              <a:rPr lang="en-GB" dirty="0" smtClean="0"/>
              <a:t>improve.</a:t>
            </a:r>
          </a:p>
          <a:p>
            <a:pPr marL="285750" indent="-285750">
              <a:buFont typeface="Arial" panose="020B0604020202020204" pitchFamily="34" charset="0"/>
              <a:buChar char="•"/>
            </a:pPr>
            <a:r>
              <a:rPr lang="en-GB" dirty="0" smtClean="0"/>
              <a:t>I </a:t>
            </a:r>
            <a:r>
              <a:rPr lang="en-GB" dirty="0"/>
              <a:t>can apply knowledge and understanding of context when evaluating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evaluate the effectiveness of a wide range of artistic techniques in producing meaning.</a:t>
            </a: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1434858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communicate ideas, feelings and memories for an audience and for purposes and outcomes in my creative </a:t>
            </a:r>
            <a:r>
              <a:rPr lang="en-GB" dirty="0" smtClean="0"/>
              <a:t>work.</a:t>
            </a:r>
          </a:p>
          <a:p>
            <a:pPr marL="285750" indent="-285750">
              <a:buFont typeface="Arial" panose="020B0604020202020204" pitchFamily="34" charset="0"/>
              <a:buChar char="•"/>
            </a:pPr>
            <a:r>
              <a:rPr lang="en-GB" dirty="0" smtClean="0"/>
              <a:t>I </a:t>
            </a:r>
            <a:r>
              <a:rPr lang="en-GB" dirty="0"/>
              <a:t>am beginning to apply techniques in my creative work with guidance and </a:t>
            </a:r>
            <a:r>
              <a:rPr lang="en-GB" dirty="0" smtClean="0"/>
              <a:t>direction.</a:t>
            </a:r>
          </a:p>
          <a:p>
            <a:pPr marL="285750" indent="-285750">
              <a:buFont typeface="Arial" panose="020B0604020202020204" pitchFamily="34" charset="0"/>
              <a:buChar char="•"/>
            </a:pPr>
            <a:r>
              <a:rPr lang="en-GB" dirty="0" smtClean="0"/>
              <a:t>I </a:t>
            </a:r>
            <a:r>
              <a:rPr lang="en-GB" dirty="0"/>
              <a:t>can create my own designs and work collaboratively with others to develop creative </a:t>
            </a:r>
            <a:r>
              <a:rPr lang="en-GB" dirty="0" smtClean="0"/>
              <a:t>ideas.</a:t>
            </a:r>
          </a:p>
          <a:p>
            <a:pPr marL="285750" indent="-285750">
              <a:buFont typeface="Arial" panose="020B0604020202020204" pitchFamily="34" charset="0"/>
              <a:buChar char="•"/>
            </a:pPr>
            <a:r>
              <a:rPr lang="en-GB" dirty="0" smtClean="0"/>
              <a:t>I </a:t>
            </a:r>
            <a:r>
              <a:rPr lang="en-GB" dirty="0"/>
              <a:t>can perform, produce, design, exhibit and share my creative work in a variety of ways for different audiences, inspired by a range of stimuli and </a:t>
            </a:r>
            <a:r>
              <a:rPr lang="en-GB" dirty="0" smtClean="0"/>
              <a:t>experiences.</a:t>
            </a:r>
          </a:p>
          <a:p>
            <a:pPr marL="285750" indent="-285750">
              <a:buFont typeface="Arial" panose="020B0604020202020204" pitchFamily="34" charset="0"/>
              <a:buChar char="•"/>
            </a:pPr>
            <a:r>
              <a:rPr lang="en-GB" dirty="0" smtClean="0"/>
              <a:t>I </a:t>
            </a:r>
            <a:r>
              <a:rPr lang="en-GB" dirty="0"/>
              <a:t>am beginning to demonstrate resilience and flexibility in approaching creative </a:t>
            </a:r>
            <a:r>
              <a:rPr lang="en-GB" dirty="0" smtClean="0"/>
              <a:t>challenges.</a:t>
            </a:r>
          </a:p>
          <a:p>
            <a:pPr marL="285750" indent="-285750">
              <a:buFont typeface="Arial" panose="020B0604020202020204" pitchFamily="34" charset="0"/>
              <a:buChar char="•"/>
            </a:pPr>
            <a:r>
              <a:rPr lang="en-GB" dirty="0" smtClean="0"/>
              <a:t>I </a:t>
            </a:r>
            <a:r>
              <a:rPr lang="en-GB" dirty="0"/>
              <a:t>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fontScale="92500"/>
          </a:bodyPr>
          <a:lstStyle/>
          <a:p>
            <a:pPr marL="171450" indent="-171450">
              <a:buFont typeface="Arial" panose="020B0604020202020204" pitchFamily="34" charset="0"/>
              <a:buChar char="•"/>
            </a:pPr>
            <a:r>
              <a:rPr lang="en-GB" dirty="0"/>
              <a:t>I can combine my knowledge, experience and understanding to plan and communicate my creative work for a range of different audiences, purposes and outcomes</a:t>
            </a:r>
            <a:r>
              <a:rPr lang="en-GB" dirty="0" smtClean="0"/>
              <a:t>.</a:t>
            </a:r>
          </a:p>
          <a:p>
            <a:pPr marL="171450" indent="-171450">
              <a:buFont typeface="Arial" panose="020B0604020202020204" pitchFamily="34" charset="0"/>
              <a:buChar char="•"/>
            </a:pPr>
            <a:r>
              <a:rPr lang="en-GB" dirty="0"/>
              <a:t>I can draw upon my familiarity with a range of discipline-specific techniques in my creative work</a:t>
            </a:r>
            <a:r>
              <a:rPr lang="en-GB" dirty="0" smtClean="0"/>
              <a:t>.</a:t>
            </a:r>
          </a:p>
          <a:p>
            <a:pPr marL="171450" indent="-171450">
              <a:buFont typeface="Arial" panose="020B0604020202020204" pitchFamily="34" charset="0"/>
              <a:buChar char="•"/>
            </a:pPr>
            <a:r>
              <a:rPr lang="en-GB" dirty="0"/>
              <a:t>I can draw upon my design knowledge and make connections with greater independence to modify and develop my creative designs</a:t>
            </a:r>
            <a:r>
              <a:rPr lang="en-GB" dirty="0" smtClean="0"/>
              <a:t>.</a:t>
            </a:r>
          </a:p>
          <a:p>
            <a:pPr marL="171450" indent="-171450">
              <a:buFont typeface="Arial" panose="020B0604020202020204" pitchFamily="34" charset="0"/>
              <a:buChar char="•"/>
            </a:pPr>
            <a:r>
              <a:rPr lang="en-GB" dirty="0"/>
              <a:t>I can perform, produce, design, exhibit and share my creative work in formal and non-formal contexts, considering the impact of my creative work on the audience</a:t>
            </a:r>
            <a:r>
              <a:rPr lang="en-GB" dirty="0" smtClean="0"/>
              <a:t>.</a:t>
            </a:r>
          </a:p>
          <a:p>
            <a:pPr marL="171450" indent="-171450">
              <a:buFont typeface="Arial" panose="020B0604020202020204" pitchFamily="34" charset="0"/>
              <a:buChar char="•"/>
            </a:pPr>
            <a:r>
              <a:rPr lang="en-GB" dirty="0"/>
              <a:t>I can identify and respond creatively to challenges with resilience and flexibility</a:t>
            </a:r>
            <a:r>
              <a:rPr lang="en-GB" dirty="0" smtClean="0"/>
              <a:t>.</a:t>
            </a:r>
          </a:p>
          <a:p>
            <a:pPr marL="171450" indent="-171450">
              <a:buFont typeface="Arial" panose="020B0604020202020204" pitchFamily="34" charset="0"/>
              <a:buChar char="•"/>
            </a:pPr>
            <a:r>
              <a:rPr lang="en-GB" dirty="0"/>
              <a:t>I can safely choose and use the correct creative tools and materials with some consideration for others.</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lnSpcReduction="10000"/>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GB" dirty="0"/>
              <a:t>I can use my experimentation and investigation to manipulate creative work with purpose and intent when communicating my ideas</a:t>
            </a:r>
            <a:r>
              <a:rPr lang="en-GB" dirty="0" smtClean="0"/>
              <a:t>.</a:t>
            </a:r>
          </a:p>
          <a:p>
            <a:pPr marL="171450" indent="-171450">
              <a:buFont typeface="Arial" panose="020B0604020202020204" pitchFamily="34" charset="0"/>
              <a:buChar char="•"/>
            </a:pPr>
            <a:r>
              <a:rPr lang="en-GB" dirty="0"/>
              <a:t>I can apply specialised technical skills in </a:t>
            </a:r>
            <a:r>
              <a:rPr lang="en-GB" dirty="0" smtClean="0"/>
              <a:t>my </a:t>
            </a:r>
            <a:r>
              <a:rPr lang="en-GB" dirty="0"/>
              <a:t>creative work</a:t>
            </a:r>
            <a:r>
              <a:rPr lang="en-GB" dirty="0" smtClean="0"/>
              <a:t>.</a:t>
            </a:r>
          </a:p>
          <a:p>
            <a:pPr marL="171450" indent="-171450">
              <a:buFont typeface="Arial" panose="020B0604020202020204" pitchFamily="34" charset="0"/>
              <a:buChar char="•"/>
            </a:pPr>
            <a:r>
              <a:rPr lang="en-GB" dirty="0"/>
              <a:t>I can purposefully use my design skills and apply a range of solutions to clarify and refine final creative ideas</a:t>
            </a:r>
            <a:r>
              <a:rPr lang="en-GB" dirty="0" smtClean="0"/>
              <a:t>.</a:t>
            </a:r>
          </a:p>
          <a:p>
            <a:pPr marL="171450" indent="-171450">
              <a:buFont typeface="Arial" panose="020B0604020202020204" pitchFamily="34" charset="0"/>
              <a:buChar char="•"/>
            </a:pPr>
            <a:r>
              <a:rPr lang="en-GB" dirty="0"/>
              <a:t>I can perform, produce, design, exhibit and share my creative work showing an awareness of artistic intent and of audience</a:t>
            </a:r>
            <a:r>
              <a:rPr lang="en-GB" dirty="0" smtClean="0"/>
              <a:t>.</a:t>
            </a:r>
          </a:p>
          <a:p>
            <a:pPr marL="171450" indent="-171450">
              <a:buFont typeface="Arial" panose="020B0604020202020204" pitchFamily="34" charset="0"/>
              <a:buChar char="•"/>
            </a:pPr>
            <a:r>
              <a:rPr lang="en-GB" dirty="0"/>
              <a:t>I can draw upon my experiences and knowledge to inform and develop strategies to overcome creative challenges with imagination and resilience</a:t>
            </a:r>
            <a:r>
              <a:rPr lang="en-GB" dirty="0" smtClean="0"/>
              <a:t>.</a:t>
            </a:r>
          </a:p>
          <a:p>
            <a:pPr marL="171450" indent="-171450">
              <a:buFont typeface="Arial" panose="020B0604020202020204" pitchFamily="34" charset="0"/>
              <a:buChar char="•"/>
            </a:pPr>
            <a:r>
              <a:rPr lang="en-GB" dirty="0"/>
              <a:t>I can confidently consider myself, others, audience, participants and matters of intellectual property when creating work.</a:t>
            </a: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2438694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lnSpcReduction="10000"/>
          </a:bodyPr>
          <a:lstStyle/>
          <a:p>
            <a:r>
              <a:rPr lang="en-US" sz="1100" dirty="0"/>
              <a:t>Learners will have developed their skills and vocabulary in performance, choreography and appreciation throughout year 8. This will include:</a:t>
            </a:r>
          </a:p>
          <a:p>
            <a:pPr marL="171450" indent="-171450">
              <a:buFont typeface="Arial" panose="020B0604020202020204" pitchFamily="34" charset="0"/>
              <a:buChar char="•"/>
            </a:pPr>
            <a:r>
              <a:rPr lang="en-US" sz="1100" dirty="0"/>
              <a:t>Working as part of a </a:t>
            </a:r>
            <a:r>
              <a:rPr lang="en-US" sz="1100" dirty="0" smtClean="0"/>
              <a:t>group or class, </a:t>
            </a:r>
            <a:r>
              <a:rPr lang="en-US" sz="1100" dirty="0"/>
              <a:t>demonstrating leadership and communication.</a:t>
            </a:r>
          </a:p>
          <a:p>
            <a:pPr marL="171450" indent="-171450">
              <a:buFont typeface="Arial" panose="020B0604020202020204" pitchFamily="34" charset="0"/>
              <a:buChar char="•"/>
            </a:pPr>
            <a:r>
              <a:rPr lang="en-US" sz="1100" dirty="0"/>
              <a:t>Learning and application of key words</a:t>
            </a:r>
          </a:p>
          <a:p>
            <a:pPr marL="171450" indent="-171450">
              <a:buFont typeface="Arial" panose="020B0604020202020204" pitchFamily="34" charset="0"/>
              <a:buChar char="•"/>
            </a:pPr>
            <a:r>
              <a:rPr lang="en-US" sz="1100" dirty="0"/>
              <a:t>Learning and application of actions and stylistic features.</a:t>
            </a:r>
          </a:p>
          <a:p>
            <a:pPr marL="171450" indent="-171450">
              <a:buFont typeface="Arial" panose="020B0604020202020204" pitchFamily="34" charset="0"/>
              <a:buChar char="•"/>
            </a:pPr>
            <a:r>
              <a:rPr lang="en-US" sz="1100" dirty="0"/>
              <a:t>Application of performance skills – concentration, focus, movement memory, confidence.</a:t>
            </a:r>
          </a:p>
          <a:p>
            <a:pPr marL="171450" indent="-171450">
              <a:buFont typeface="Arial" panose="020B0604020202020204" pitchFamily="34" charset="0"/>
              <a:buChar char="•"/>
            </a:pPr>
            <a:r>
              <a:rPr lang="en-US" sz="1100" dirty="0"/>
              <a:t>Selection and application of choreography skills – canon, unison, formation, action, levels, directions and contact.</a:t>
            </a:r>
          </a:p>
          <a:p>
            <a:pPr marL="171450" indent="-171450">
              <a:buFont typeface="Arial" panose="020B0604020202020204" pitchFamily="34" charset="0"/>
              <a:buChar char="•"/>
            </a:pPr>
            <a:r>
              <a:rPr lang="en-US" sz="1100" dirty="0"/>
              <a:t>Use of imagination in response to a stimulus. </a:t>
            </a:r>
          </a:p>
          <a:p>
            <a:endParaRPr lang="en-US" sz="1100" dirty="0" smtClean="0">
              <a:latin typeface="+mn-lt"/>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52473"/>
            <a:ext cx="4190383" cy="3105946"/>
          </a:xfrm>
        </p:spPr>
        <p:txBody>
          <a:bodyPr lIns="180000" tIns="180000" rIns="180000" bIns="180000" anchor="t">
            <a:normAutofit fontScale="25000" lnSpcReduction="20000"/>
          </a:bodyPr>
          <a:lstStyle/>
          <a:p>
            <a:pPr algn="ctr"/>
            <a:r>
              <a:rPr lang="en-US" sz="4000" b="1" u="sng" dirty="0">
                <a:latin typeface="+mn-lt"/>
              </a:rPr>
              <a:t>Main theme – </a:t>
            </a:r>
            <a:r>
              <a:rPr lang="en-US" sz="4000" b="1" u="sng" dirty="0" smtClean="0">
                <a:latin typeface="+mn-lt"/>
              </a:rPr>
              <a:t>Performance and appreciation</a:t>
            </a:r>
            <a:endParaRPr lang="en-US" sz="4000" b="1" u="sng" dirty="0">
              <a:latin typeface="+mn-lt"/>
            </a:endParaRPr>
          </a:p>
          <a:p>
            <a:r>
              <a:rPr lang="en-US" sz="3300" dirty="0" smtClean="0">
                <a:latin typeface="+mn-lt"/>
              </a:rPr>
              <a:t>The key components of a good performance are:</a:t>
            </a:r>
          </a:p>
          <a:p>
            <a:pPr marL="171450" indent="-171450">
              <a:buFont typeface="Arial" panose="020B0604020202020204" pitchFamily="34" charset="0"/>
              <a:buChar char="•"/>
            </a:pPr>
            <a:r>
              <a:rPr lang="en-US" sz="3300" dirty="0" smtClean="0">
                <a:latin typeface="+mn-lt"/>
              </a:rPr>
              <a:t>Concentration and focus</a:t>
            </a:r>
          </a:p>
          <a:p>
            <a:pPr marL="171450" indent="-171450">
              <a:buFont typeface="Arial" panose="020B0604020202020204" pitchFamily="34" charset="0"/>
              <a:buChar char="•"/>
            </a:pPr>
            <a:r>
              <a:rPr lang="en-US" sz="3300" dirty="0" smtClean="0">
                <a:latin typeface="+mn-lt"/>
              </a:rPr>
              <a:t>Movement memory and confidence</a:t>
            </a:r>
          </a:p>
          <a:p>
            <a:pPr marL="171450" indent="-171450">
              <a:buFont typeface="Arial" panose="020B0604020202020204" pitchFamily="34" charset="0"/>
              <a:buChar char="•"/>
            </a:pPr>
            <a:r>
              <a:rPr lang="en-US" sz="3300" dirty="0" smtClean="0">
                <a:latin typeface="+mn-lt"/>
              </a:rPr>
              <a:t>Accurately performing new movement with technical skill. </a:t>
            </a:r>
          </a:p>
          <a:p>
            <a:pPr marL="171450" indent="-171450">
              <a:buFont typeface="Arial" panose="020B0604020202020204" pitchFamily="34" charset="0"/>
              <a:buChar char="•"/>
            </a:pPr>
            <a:r>
              <a:rPr lang="en-US" sz="3300" dirty="0" smtClean="0">
                <a:latin typeface="+mn-lt"/>
              </a:rPr>
              <a:t>Showing sensitivity and interaction with others on stage.</a:t>
            </a:r>
          </a:p>
          <a:p>
            <a:pPr marL="171450" indent="-171450">
              <a:buFont typeface="Arial" panose="020B0604020202020204" pitchFamily="34" charset="0"/>
              <a:buChar char="•"/>
            </a:pPr>
            <a:r>
              <a:rPr lang="en-US" sz="3300" dirty="0" smtClean="0">
                <a:latin typeface="+mn-lt"/>
              </a:rPr>
              <a:t>Having good spatial awareness on stage.</a:t>
            </a:r>
          </a:p>
          <a:p>
            <a:pPr marL="171450" indent="-171450">
              <a:buFont typeface="Arial" panose="020B0604020202020204" pitchFamily="34" charset="0"/>
              <a:buChar char="•"/>
            </a:pPr>
            <a:r>
              <a:rPr lang="en-US" sz="3300" dirty="0" smtClean="0">
                <a:latin typeface="+mn-lt"/>
              </a:rPr>
              <a:t>Musicality and timing with others. </a:t>
            </a:r>
          </a:p>
          <a:p>
            <a:pPr marL="171450" indent="-171450">
              <a:buFont typeface="Arial" panose="020B0604020202020204" pitchFamily="34" charset="0"/>
              <a:buChar char="•"/>
            </a:pPr>
            <a:r>
              <a:rPr lang="en-US" sz="3300" dirty="0" smtClean="0">
                <a:latin typeface="+mn-lt"/>
              </a:rPr>
              <a:t>Demonstrating appropriate features of the style</a:t>
            </a:r>
          </a:p>
          <a:p>
            <a:r>
              <a:rPr lang="en-US" sz="3300" dirty="0"/>
              <a:t>The key components of appreciation for this unit:</a:t>
            </a:r>
          </a:p>
          <a:p>
            <a:pPr marL="457200" indent="-457200">
              <a:buFont typeface="Arial" panose="020B0604020202020204" pitchFamily="34" charset="0"/>
              <a:buChar char="•"/>
            </a:pPr>
            <a:r>
              <a:rPr lang="en-US" sz="3300" dirty="0"/>
              <a:t>Discussion of </a:t>
            </a:r>
            <a:r>
              <a:rPr lang="en-US" sz="3300" dirty="0" smtClean="0"/>
              <a:t>likes/dislikes in professional works.</a:t>
            </a:r>
          </a:p>
          <a:p>
            <a:pPr marL="457200" indent="-457200">
              <a:buFont typeface="Arial" panose="020B0604020202020204" pitchFamily="34" charset="0"/>
              <a:buChar char="•"/>
            </a:pPr>
            <a:r>
              <a:rPr lang="en-US" sz="3300" dirty="0" smtClean="0"/>
              <a:t>Discussion of design features and interpretation of meaning.</a:t>
            </a:r>
            <a:endParaRPr lang="en-US" sz="3300" dirty="0"/>
          </a:p>
          <a:p>
            <a:pPr marL="457200" indent="-457200">
              <a:buFont typeface="Arial" panose="020B0604020202020204" pitchFamily="34" charset="0"/>
              <a:buChar char="•"/>
            </a:pPr>
            <a:r>
              <a:rPr lang="en-US" sz="3300" dirty="0"/>
              <a:t>Evaluating areas of strength and development.</a:t>
            </a:r>
          </a:p>
          <a:p>
            <a:endParaRPr lang="en-US" sz="3300" dirty="0" smtClean="0">
              <a:latin typeface="+mn-lt"/>
            </a:endParaRPr>
          </a:p>
          <a:p>
            <a:endParaRPr lang="en-US" sz="3300" dirty="0" smtClean="0">
              <a:latin typeface="+mn-lt"/>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73970"/>
            <a:ext cx="5688660" cy="1815078"/>
          </a:xfrm>
        </p:spPr>
        <p:txBody>
          <a:bodyPr lIns="180000" tIns="180000" rIns="180000" bIns="180000" numCol="2" anchor="t">
            <a:normAutofit/>
          </a:bodyPr>
          <a:lstStyle/>
          <a:p>
            <a:r>
              <a:rPr lang="en-US" sz="1100" dirty="0" smtClean="0">
                <a:latin typeface="+mn-lt"/>
              </a:rPr>
              <a:t>The use of subject specific skills and techniques and collaborative working will always be important areas to focus on for assessment.</a:t>
            </a:r>
          </a:p>
          <a:p>
            <a:r>
              <a:rPr lang="en-US" sz="1100" dirty="0" smtClean="0">
                <a:latin typeface="+mn-lt"/>
              </a:rPr>
              <a:t>However, during this topic learners will have the opportunity to experiment in the style of practitioners and develop </a:t>
            </a:r>
            <a:r>
              <a:rPr lang="en-US" sz="1100" dirty="0" err="1" smtClean="0">
                <a:latin typeface="+mn-lt"/>
              </a:rPr>
              <a:t>oracy</a:t>
            </a:r>
            <a:r>
              <a:rPr lang="en-US" sz="1100" dirty="0" smtClean="0">
                <a:latin typeface="+mn-lt"/>
              </a:rPr>
              <a:t> using subject specific terminology.</a:t>
            </a:r>
            <a:endParaRPr lang="en-US" sz="1100" dirty="0">
              <a:latin typeface="+mn-lt"/>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7" y="5499310"/>
            <a:ext cx="5766544" cy="1717200"/>
          </a:xfrm>
        </p:spPr>
        <p:txBody>
          <a:bodyPr numCol="5">
            <a:normAutofit/>
          </a:bodyPr>
          <a:lstStyle/>
          <a:p>
            <a:pPr fontAlgn="base"/>
            <a:r>
              <a:rPr lang="en-GB" sz="1000" dirty="0"/>
              <a:t>Dance Appreciation </a:t>
            </a:r>
          </a:p>
          <a:p>
            <a:pPr fontAlgn="base"/>
            <a:r>
              <a:rPr lang="en-GB" sz="1000" dirty="0"/>
              <a:t>Stimulus </a:t>
            </a:r>
          </a:p>
          <a:p>
            <a:pPr fontAlgn="base"/>
            <a:r>
              <a:rPr lang="en-GB" sz="1000" dirty="0"/>
              <a:t>Choreographic Intention </a:t>
            </a:r>
          </a:p>
          <a:p>
            <a:pPr fontAlgn="base"/>
            <a:r>
              <a:rPr lang="en-GB" sz="1000" dirty="0"/>
              <a:t>Communication of ideas </a:t>
            </a:r>
          </a:p>
          <a:p>
            <a:pPr fontAlgn="base"/>
            <a:r>
              <a:rPr lang="en-GB" sz="1000" dirty="0"/>
              <a:t>Design Techniques </a:t>
            </a:r>
          </a:p>
          <a:p>
            <a:pPr fontAlgn="base"/>
            <a:r>
              <a:rPr lang="en-GB" sz="1000" dirty="0"/>
              <a:t>Costume </a:t>
            </a:r>
          </a:p>
          <a:p>
            <a:pPr fontAlgn="base"/>
            <a:r>
              <a:rPr lang="en-GB" sz="1000" dirty="0"/>
              <a:t>Lighting </a:t>
            </a:r>
          </a:p>
          <a:p>
            <a:pPr fontAlgn="base"/>
            <a:r>
              <a:rPr lang="en-GB" sz="1000" dirty="0"/>
              <a:t>Set </a:t>
            </a:r>
          </a:p>
          <a:p>
            <a:pPr fontAlgn="base"/>
            <a:r>
              <a:rPr lang="en-GB" sz="1000" dirty="0"/>
              <a:t>Aural Setting </a:t>
            </a:r>
          </a:p>
          <a:p>
            <a:pPr fontAlgn="base"/>
            <a:r>
              <a:rPr lang="en-GB" sz="1000" dirty="0" smtClean="0"/>
              <a:t>Backdrop</a:t>
            </a:r>
          </a:p>
          <a:p>
            <a:pPr fontAlgn="base"/>
            <a:r>
              <a:rPr lang="en-GB" sz="1000" dirty="0"/>
              <a:t> </a:t>
            </a:r>
          </a:p>
          <a:p>
            <a:endParaRPr lang="en-US" sz="4000" dirty="0">
              <a:latin typeface="Calibri" panose="020F0502020204030204" pitchFamily="34" charset="0"/>
              <a:ea typeface="Calibri" panose="020F0502020204030204" pitchFamily="34" charset="0"/>
              <a:cs typeface="Calibri" panose="020F0502020204030204" pitchFamily="34" charset="0"/>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buFont typeface="Arial" panose="020B0604020202020204" pitchFamily="34" charset="0"/>
              <a:buChar char="•"/>
            </a:pPr>
            <a:r>
              <a:rPr lang="en-GB" sz="1100" dirty="0"/>
              <a:t>Working collaboratively – how to speak and listen to each other, share ideas and compromise to reach a shared goal</a:t>
            </a:r>
            <a:r>
              <a:rPr lang="en-GB" sz="1100" dirty="0" smtClean="0"/>
              <a:t>.</a:t>
            </a:r>
            <a:endParaRPr lang="en-GB" sz="1100" dirty="0"/>
          </a:p>
          <a:p>
            <a:pPr marL="285750" indent="-285750">
              <a:buFont typeface="Arial" panose="020B0604020202020204" pitchFamily="34" charset="0"/>
              <a:buChar char="•"/>
            </a:pPr>
            <a:r>
              <a:rPr lang="en-GB" sz="1100" dirty="0"/>
              <a:t>Healthy lifestyles – promotion of good </a:t>
            </a:r>
            <a:r>
              <a:rPr lang="en-GB" sz="1100" dirty="0" err="1" smtClean="0"/>
              <a:t>hygene</a:t>
            </a:r>
            <a:r>
              <a:rPr lang="en-GB" sz="1100" dirty="0" smtClean="0"/>
              <a:t> through kit, </a:t>
            </a:r>
            <a:r>
              <a:rPr lang="en-GB" sz="1100" dirty="0"/>
              <a:t>movement to support physical and mental health, respecting boundaries in contact. </a:t>
            </a:r>
          </a:p>
          <a:p>
            <a:pPr marL="285750" indent="-285750">
              <a:buFont typeface="Arial" panose="020B0604020202020204" pitchFamily="34" charset="0"/>
              <a:buChar char="•"/>
            </a:pPr>
            <a:r>
              <a:rPr lang="en-GB" sz="1100" dirty="0"/>
              <a:t>Celebrating success, improving overall confidence through performance.</a:t>
            </a:r>
          </a:p>
          <a:p>
            <a:endParaRPr lang="en-GB" sz="1100" dirty="0" smtClean="0">
              <a:latin typeface="Calibri"/>
              <a:ea typeface="Calibri"/>
              <a:cs typeface="Calibri"/>
            </a:endParaRPr>
          </a:p>
          <a:p>
            <a:endParaRPr lang="en-GB" sz="1100" dirty="0">
              <a:latin typeface="Calibri"/>
              <a:ea typeface="Calibri"/>
              <a:cs typeface="Calibri"/>
            </a:endParaRPr>
          </a:p>
        </p:txBody>
      </p:sp>
    </p:spTree>
    <p:extLst>
      <p:ext uri="{BB962C8B-B14F-4D97-AF65-F5344CB8AC3E}">
        <p14:creationId xmlns:p14="http://schemas.microsoft.com/office/powerpoint/2010/main" val="40842115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9</a:t>
            </a:r>
          </a:p>
        </p:txBody>
      </p:sp>
      <p:sp>
        <p:nvSpPr>
          <p:cNvPr id="3" name="Text Placeholder 2"/>
          <p:cNvSpPr>
            <a:spLocks noGrp="1"/>
          </p:cNvSpPr>
          <p:nvPr>
            <p:ph type="body" sz="quarter" idx="38"/>
          </p:nvPr>
        </p:nvSpPr>
        <p:spPr/>
        <p:txBody>
          <a:bodyPr/>
          <a:lstStyle/>
          <a:p>
            <a:endParaRPr lang="en-GB" sz="2400" dirty="0"/>
          </a:p>
        </p:txBody>
      </p:sp>
      <p:sp>
        <p:nvSpPr>
          <p:cNvPr id="4" name="Text Placeholder 3"/>
          <p:cNvSpPr>
            <a:spLocks noGrp="1"/>
          </p:cNvSpPr>
          <p:nvPr>
            <p:ph type="body" sz="quarter" idx="39"/>
          </p:nvPr>
        </p:nvSpPr>
        <p:spPr/>
        <p:txBody>
          <a:bodyPr/>
          <a:lstStyle/>
          <a:p>
            <a:r>
              <a:rPr lang="en-GB" sz="2000" dirty="0" smtClean="0"/>
              <a:t>Rebellious artist – gangs and riots</a:t>
            </a:r>
            <a:endParaRPr lang="en-GB" sz="2000" dirty="0"/>
          </a:p>
        </p:txBody>
      </p:sp>
      <p:sp>
        <p:nvSpPr>
          <p:cNvPr id="5" name="Text Placeholder 4"/>
          <p:cNvSpPr>
            <a:spLocks noGrp="1"/>
          </p:cNvSpPr>
          <p:nvPr>
            <p:ph type="body" sz="quarter" idx="40"/>
          </p:nvPr>
        </p:nvSpPr>
        <p:spPr/>
        <p:txBody>
          <a:bodyPr/>
          <a:lstStyle/>
          <a:p>
            <a:endParaRPr lang="en-GB" sz="2400" dirty="0"/>
          </a:p>
        </p:txBody>
      </p:sp>
      <p:sp>
        <p:nvSpPr>
          <p:cNvPr id="6" name="Text Placeholder 5"/>
          <p:cNvSpPr>
            <a:spLocks noGrp="1"/>
          </p:cNvSpPr>
          <p:nvPr>
            <p:ph type="body" sz="quarter" idx="41"/>
          </p:nvPr>
        </p:nvSpPr>
        <p:spPr>
          <a:xfrm>
            <a:off x="270458" y="2736259"/>
            <a:ext cx="5190471" cy="584775"/>
          </a:xfrm>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270458" y="3668004"/>
            <a:ext cx="8826041" cy="2645170"/>
          </a:xfrm>
        </p:spPr>
        <p:txBody>
          <a:bodyPr/>
          <a:lstStyle/>
          <a:p>
            <a:r>
              <a:rPr lang="en-US" dirty="0"/>
              <a:t>Curriculum for Wales Scheme of Learning:</a:t>
            </a:r>
            <a:br>
              <a:rPr lang="en-US" dirty="0"/>
            </a:br>
            <a:r>
              <a:rPr lang="en-US" dirty="0"/>
              <a:t>Expressive Arts</a:t>
            </a:r>
          </a:p>
        </p:txBody>
      </p:sp>
      <p:pic>
        <p:nvPicPr>
          <p:cNvPr id="9" name="Picture 8">
            <a:extLst>
              <a:ext uri="{FF2B5EF4-FFF2-40B4-BE49-F238E27FC236}">
                <a16:creationId xmlns:a16="http://schemas.microsoft.com/office/drawing/2014/main" id="{DBD8342B-0A34-3F9A-37B0-5E20E8E3F5D9}"/>
              </a:ext>
            </a:extLst>
          </p:cNvPr>
          <p:cNvPicPr>
            <a:picLocks noChangeAspect="1"/>
          </p:cNvPicPr>
          <p:nvPr/>
        </p:nvPicPr>
        <p:blipFill>
          <a:blip r:embed="rId2"/>
          <a:srcRect/>
          <a:stretch/>
        </p:blipFill>
        <p:spPr>
          <a:xfrm>
            <a:off x="6303943" y="344248"/>
            <a:ext cx="2142247" cy="2142247"/>
          </a:xfrm>
          <a:prstGeom prst="rect">
            <a:avLst/>
          </a:prstGeom>
        </p:spPr>
      </p:pic>
      <p:pic>
        <p:nvPicPr>
          <p:cNvPr id="10" name="Picture 9" descr="A white line drawing of a paint palette and a brush&#10;&#10;Description automatically generated">
            <a:extLst>
              <a:ext uri="{FF2B5EF4-FFF2-40B4-BE49-F238E27FC236}">
                <a16:creationId xmlns:a16="http://schemas.microsoft.com/office/drawing/2014/main" id="{B9606BDA-618B-F166-AAA1-BC232D3FFEA4}"/>
              </a:ext>
            </a:extLst>
          </p:cNvPr>
          <p:cNvPicPr>
            <a:picLocks noChangeAspect="1"/>
          </p:cNvPicPr>
          <p:nvPr/>
        </p:nvPicPr>
        <p:blipFill>
          <a:blip r:embed="rId3"/>
          <a:stretch>
            <a:fillRect/>
          </a:stretch>
        </p:blipFill>
        <p:spPr>
          <a:xfrm>
            <a:off x="8311243" y="292183"/>
            <a:ext cx="1978382" cy="1978382"/>
          </a:xfrm>
          <a:prstGeom prst="rect">
            <a:avLst/>
          </a:prstGeom>
        </p:spPr>
      </p:pic>
      <p:pic>
        <p:nvPicPr>
          <p:cNvPr id="11" name="Picture 10" descr="A white line drawing of music notes&#10;&#10;Description automatically generated">
            <a:extLst>
              <a:ext uri="{FF2B5EF4-FFF2-40B4-BE49-F238E27FC236}">
                <a16:creationId xmlns:a16="http://schemas.microsoft.com/office/drawing/2014/main" id="{E33FF83E-77CF-AB1D-50FA-1CCC33235309}"/>
              </a:ext>
            </a:extLst>
          </p:cNvPr>
          <p:cNvPicPr>
            <a:picLocks noChangeAspect="1"/>
          </p:cNvPicPr>
          <p:nvPr/>
        </p:nvPicPr>
        <p:blipFill>
          <a:blip r:embed="rId4"/>
          <a:stretch>
            <a:fillRect/>
          </a:stretch>
        </p:blipFill>
        <p:spPr>
          <a:xfrm>
            <a:off x="7658100" y="1893008"/>
            <a:ext cx="1951358" cy="1951358"/>
          </a:xfrm>
          <a:prstGeom prst="rect">
            <a:avLst/>
          </a:prstGeom>
        </p:spPr>
      </p:pic>
    </p:spTree>
    <p:extLst>
      <p:ext uri="{BB962C8B-B14F-4D97-AF65-F5344CB8AC3E}">
        <p14:creationId xmlns:p14="http://schemas.microsoft.com/office/powerpoint/2010/main" val="3950758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GB" dirty="0"/>
              <a:t> </a:t>
            </a:r>
          </a:p>
          <a:p>
            <a:r>
              <a:rPr lang="en-GB" dirty="0"/>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r>
              <a:rPr lang="en-GB" dirty="0" smtClean="0"/>
              <a:t>.</a:t>
            </a:r>
            <a:endParaRPr lang="en-GB" dirty="0"/>
          </a:p>
          <a:p>
            <a:r>
              <a:rPr lang="en-GB" dirty="0"/>
              <a:t>Looking ahead, we want the department to be a fun and welcoming place where we work collaboratively and connect with different perspectives. </a:t>
            </a:r>
          </a:p>
          <a:p>
            <a:r>
              <a:rPr lang="en-GB" dirty="0"/>
              <a:t>Through mastering our craft, welcoming everyone, and exploring innovative ways of working, we're moving towards a future where expressive arts play a significant role in creating a vibrant and connected community.</a:t>
            </a:r>
          </a:p>
          <a:p>
            <a:endParaRPr lang="en-US" sz="20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Overall Learning Journey 7-11 Overtime</a:t>
            </a:r>
            <a:endParaRPr lang="en-US"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lIns="180000" tIns="180000" rIns="180000" bIns="180000" anchor="t">
            <a:normAutofit/>
          </a:bodyPr>
          <a:lstStyle/>
          <a:p>
            <a:r>
              <a:rPr lang="en-US" dirty="0"/>
              <a:t>The Dance scheme of work aims to teach skills in Dance performance, choreography and appreciation, eventually preparing learners for GCSE Dance. Overtime learners will know, understand and develop skills that enable them to create and perform their own dances with imagination and confidence as well as evaluate and analyse their own and others’ work, </a:t>
            </a:r>
            <a:r>
              <a:rPr lang="en-US" dirty="0" smtClean="0"/>
              <a:t>and that </a:t>
            </a:r>
            <a:r>
              <a:rPr lang="en-US" dirty="0"/>
              <a:t>of professionals. </a:t>
            </a:r>
          </a:p>
          <a:p>
            <a:endParaRPr lang="en-US" sz="3200" dirty="0"/>
          </a:p>
        </p:txBody>
      </p:sp>
    </p:spTree>
    <p:extLst>
      <p:ext uri="{BB962C8B-B14F-4D97-AF65-F5344CB8AC3E}">
        <p14:creationId xmlns:p14="http://schemas.microsoft.com/office/powerpoint/2010/main" val="41921810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a:bodyPr>
          <a:lstStyle/>
          <a:p>
            <a:r>
              <a:rPr lang="en-GB" dirty="0"/>
              <a:t> </a:t>
            </a:r>
          </a:p>
          <a:p>
            <a:r>
              <a:rPr lang="en-GB" dirty="0"/>
              <a:t>We envisage our AOLE to be a place where all learners can freely express themselves and explore new ideas. Our goal is to be a creative space that welcomes all to be bold and to try new things. We believe in fairness and equality, through using art to express one’s emotions</a:t>
            </a:r>
            <a:r>
              <a:rPr lang="en-GB" dirty="0" smtClean="0"/>
              <a:t>.</a:t>
            </a:r>
            <a:endParaRPr lang="en-GB" dirty="0"/>
          </a:p>
          <a:p>
            <a:r>
              <a:rPr lang="en-GB" dirty="0"/>
              <a:t>Looking ahead, we want the department to be a fun and welcoming place where we work collaboratively and connect with different perspectives. </a:t>
            </a:r>
          </a:p>
          <a:p>
            <a:r>
              <a:rPr lang="en-GB" dirty="0"/>
              <a:t>Through mastering our craft, welcoming everyone, and exploring innovative ways of working, we're moving towards a future where expressive arts play a significant role in creating a vibrant and connected community.</a:t>
            </a:r>
          </a:p>
          <a:p>
            <a:endParaRPr lang="en-US" sz="20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Overall Learning Journey 7-11 Overtime</a:t>
            </a:r>
            <a:endParaRPr lang="en-US" dirty="0"/>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lIns="180000" tIns="180000" rIns="180000" bIns="180000" anchor="t">
            <a:normAutofit/>
          </a:bodyPr>
          <a:lstStyle/>
          <a:p>
            <a:r>
              <a:rPr lang="en-US" dirty="0"/>
              <a:t>The Dance scheme of work aims to teach skills in Dance performance, choreography and appreciation, eventually preparing learners for GCSE Dance. Overtime learners will know, understand and develop skills that enable them to create and perform their own dances with imagination and confidence as well as evaluate and analyse their own and others’ work, </a:t>
            </a:r>
            <a:r>
              <a:rPr lang="en-US" dirty="0" smtClean="0"/>
              <a:t>and that </a:t>
            </a:r>
            <a:r>
              <a:rPr lang="en-US" dirty="0"/>
              <a:t>of professionals. </a:t>
            </a:r>
          </a:p>
          <a:p>
            <a:endParaRPr lang="en-US" sz="3200" dirty="0"/>
          </a:p>
        </p:txBody>
      </p:sp>
    </p:spTree>
    <p:extLst>
      <p:ext uri="{BB962C8B-B14F-4D97-AF65-F5344CB8AC3E}">
        <p14:creationId xmlns:p14="http://schemas.microsoft.com/office/powerpoint/2010/main" val="24072534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dirty="0" smtClean="0">
                <a:latin typeface="Calibri"/>
                <a:ea typeface="Calibri"/>
                <a:cs typeface="Calibri"/>
              </a:rPr>
              <a:t>This unit will continue to develop learners’ knowledge and understanding of a range of professional works and stimuli. This </a:t>
            </a:r>
            <a:r>
              <a:rPr lang="en-US" dirty="0">
                <a:latin typeface="Calibri"/>
                <a:ea typeface="Calibri"/>
                <a:cs typeface="Calibri"/>
              </a:rPr>
              <a:t>exploration allows them </a:t>
            </a:r>
            <a:r>
              <a:rPr lang="en-US" dirty="0" smtClean="0">
                <a:latin typeface="Calibri"/>
                <a:ea typeface="Calibri"/>
                <a:cs typeface="Calibri"/>
              </a:rPr>
              <a:t>to consolidate their skills in choreography and appreciation, allowing them to explore and experiment with their interpretation of ideas.</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Exploring the Expressive Arts </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8063" y="4258698"/>
            <a:ext cx="9889717" cy="786438"/>
          </a:xfrm>
          <a:solidFill>
            <a:srgbClr val="ED5A3E"/>
          </a:solidFill>
        </p:spPr>
        <p:txBody>
          <a:bodyPr lIns="144000" tIns="45720" rIns="91440" bIns="45720" anchor="ctr" anchorCtr="0">
            <a:noAutofit/>
          </a:bodyPr>
          <a:lstStyle/>
          <a:p>
            <a:endParaRPr lang="en-US" dirty="0">
              <a:latin typeface="MASSILIA VF"/>
              <a:cs typeface="Arial"/>
            </a:endParaRPr>
          </a:p>
          <a:p>
            <a:pPr algn="ctr"/>
            <a:r>
              <a:rPr lang="en-US" dirty="0">
                <a:latin typeface="MASSILIA VF"/>
                <a:cs typeface="Arial"/>
              </a:rPr>
              <a:t>Creating combines skills and knowledge, drawing on the senses, inspiration and imagination.</a:t>
            </a:r>
            <a:endParaRPr lang="en-US" dirty="0">
              <a:latin typeface="MASSILIA VF"/>
            </a:endParaRPr>
          </a:p>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Responding and reflecting</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dirty="0" smtClean="0">
                <a:latin typeface="Calibri"/>
              </a:rPr>
              <a:t>Throughout this unit, l</a:t>
            </a:r>
            <a:r>
              <a:rPr lang="en-US" sz="1400" baseline="0" dirty="0" smtClean="0">
                <a:latin typeface="Calibri"/>
              </a:rPr>
              <a:t>earners  will</a:t>
            </a:r>
            <a:r>
              <a:rPr lang="en-US" sz="1400" dirty="0" smtClean="0">
                <a:latin typeface="Calibri"/>
              </a:rPr>
              <a:t> be encouraged </a:t>
            </a:r>
            <a:r>
              <a:rPr lang="en-US" sz="1400" baseline="0" dirty="0" smtClean="0">
                <a:latin typeface="Calibri"/>
              </a:rPr>
              <a:t>to </a:t>
            </a:r>
            <a:r>
              <a:rPr lang="en-US" sz="1400" baseline="0" dirty="0">
                <a:latin typeface="Calibri"/>
              </a:rPr>
              <a:t>become reflective, curious and creative individuals both as artists and audience members. </a:t>
            </a:r>
            <a:r>
              <a:rPr lang="en-GB" sz="1400" baseline="0" dirty="0" smtClean="0">
                <a:latin typeface="Calibri"/>
              </a:rPr>
              <a:t>​</a:t>
            </a:r>
            <a:r>
              <a:rPr lang="en-GB" sz="1400" dirty="0" smtClean="0">
                <a:latin typeface="Calibri"/>
              </a:rPr>
              <a:t> Learners will have opportunities to discuss and question a range of dance stimuli and professional works, analysing choice of movement and design features and using this new found knowledge to inspire their own work. </a:t>
            </a:r>
            <a:r>
              <a:rPr lang="en-GB" dirty="0">
                <a:latin typeface="Calibri"/>
              </a:rPr>
              <a:t> </a:t>
            </a:r>
            <a:r>
              <a:rPr lang="en-GB" dirty="0" smtClean="0">
                <a:latin typeface="Calibri"/>
              </a:rPr>
              <a:t>Learners will be expected to use their understanding of stimulus to provide more detailed and comprehensive answers when evaluating their own and others work.</a:t>
            </a:r>
            <a:endParaRPr lang="en-US" sz="900" dirty="0">
              <a:latin typeface="Calibri"/>
              <a:ea typeface="Calibri"/>
              <a:cs typeface="Calibri"/>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61023" y="5199989"/>
            <a:ext cx="9876874" cy="2046775"/>
          </a:xfrm>
        </p:spPr>
        <p:txBody>
          <a:bodyPr lIns="180000" tIns="180000" rIns="180000" bIns="180000" anchor="t">
            <a:normAutofit/>
          </a:bodyPr>
          <a:lstStyle/>
          <a:p>
            <a:r>
              <a:rPr lang="en-GB" dirty="0" smtClean="0">
                <a:latin typeface="Calibri"/>
                <a:cs typeface="Arial"/>
              </a:rPr>
              <a:t>This unit provides learners with many opportunities to be innovative whilst utilising their new skills to produce , new </a:t>
            </a:r>
            <a:r>
              <a:rPr lang="en-GB" dirty="0">
                <a:latin typeface="Calibri"/>
                <a:cs typeface="Arial"/>
              </a:rPr>
              <a:t>and interesting work. Learners are encouraged to work collaboratively to plan, design and make performances that are fit for an audience. Learners within this unit of </a:t>
            </a:r>
            <a:r>
              <a:rPr lang="en-GB" dirty="0" smtClean="0">
                <a:latin typeface="Calibri"/>
                <a:cs typeface="Arial"/>
              </a:rPr>
              <a:t>work will continue to</a:t>
            </a:r>
            <a:r>
              <a:rPr lang="en-GB" dirty="0">
                <a:latin typeface="Calibri"/>
                <a:cs typeface="Arial"/>
              </a:rPr>
              <a:t> be introduced to some integral skills within </a:t>
            </a:r>
            <a:r>
              <a:rPr lang="en-GB" dirty="0" smtClean="0">
                <a:latin typeface="Calibri"/>
                <a:cs typeface="Arial"/>
              </a:rPr>
              <a:t>dance as well as consolidating existing skills learnt in year 7 and 8. In addition they will be asked </a:t>
            </a:r>
            <a:r>
              <a:rPr lang="en-GB" dirty="0">
                <a:latin typeface="Calibri"/>
                <a:cs typeface="Arial"/>
              </a:rPr>
              <a:t>to apply those skills </a:t>
            </a:r>
            <a:r>
              <a:rPr lang="en-GB" dirty="0" smtClean="0">
                <a:latin typeface="Calibri"/>
                <a:cs typeface="Arial"/>
              </a:rPr>
              <a:t> to  performances in</a:t>
            </a:r>
            <a:r>
              <a:rPr lang="en-GB" dirty="0">
                <a:latin typeface="Calibri"/>
                <a:cs typeface="Arial"/>
              </a:rPr>
              <a:t> an interesting way.  This unit provides a safe space for the learners to create and transform ideas while working collaboratively. </a:t>
            </a: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0649019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20000"/>
          </a:bodyPr>
          <a:lstStyle/>
          <a:p>
            <a:r>
              <a:rPr lang="en-GB" sz="1000" b="1" dirty="0">
                <a:latin typeface="MASSILIA VF"/>
                <a:ea typeface="Calibri"/>
                <a:cs typeface="Calibri"/>
              </a:rPr>
              <a:t>Enterprising and Creative (creating own work)</a:t>
            </a:r>
            <a:r>
              <a:rPr lang="en-US" sz="1000" dirty="0">
                <a:latin typeface="MASSILIA VF"/>
                <a:ea typeface="Calibri"/>
                <a:cs typeface="Calibri"/>
              </a:rPr>
              <a:t>  </a:t>
            </a:r>
            <a:endParaRPr lang="en-US" dirty="0"/>
          </a:p>
          <a:p>
            <a:r>
              <a:rPr lang="en-GB" sz="1000" dirty="0">
                <a:latin typeface="MASSILIA VF"/>
                <a:ea typeface="Calibri"/>
                <a:cs typeface="Calibri"/>
              </a:rPr>
              <a:t>In this unit of work learners have the opportunity to create their own ideas and </a:t>
            </a:r>
            <a:r>
              <a:rPr lang="en-GB" sz="1000" dirty="0" smtClean="0">
                <a:latin typeface="MASSILIA VF"/>
                <a:ea typeface="Calibri"/>
                <a:cs typeface="Calibri"/>
              </a:rPr>
              <a:t>have an</a:t>
            </a:r>
            <a:r>
              <a:rPr lang="en-GB" sz="1000" dirty="0">
                <a:latin typeface="MASSILIA VF"/>
                <a:ea typeface="Calibri"/>
                <a:cs typeface="Calibri"/>
              </a:rPr>
              <a:t> imaginative response </a:t>
            </a:r>
            <a:r>
              <a:rPr lang="en-GB" sz="1000" dirty="0" smtClean="0">
                <a:latin typeface="MASSILIA VF"/>
                <a:ea typeface="Calibri"/>
                <a:cs typeface="Calibri"/>
              </a:rPr>
              <a:t>using skills from professional works.</a:t>
            </a:r>
            <a:endParaRPr lang="en-GB" dirty="0"/>
          </a:p>
          <a:p>
            <a:r>
              <a:rPr lang="en-GB" sz="1000" b="1" dirty="0">
                <a:latin typeface="MASSILIA VF"/>
                <a:ea typeface="Calibri"/>
                <a:cs typeface="Calibri"/>
              </a:rPr>
              <a:t>Ambitious Capable (building skills)</a:t>
            </a:r>
            <a:r>
              <a:rPr lang="en-US" sz="1000" dirty="0">
                <a:latin typeface="MASSILIA VF"/>
                <a:ea typeface="Calibri"/>
                <a:cs typeface="Calibri"/>
              </a:rPr>
              <a:t>  </a:t>
            </a:r>
            <a:endParaRPr lang="en-GB" dirty="0"/>
          </a:p>
          <a:p>
            <a:r>
              <a:rPr lang="en-GB" sz="1000" dirty="0">
                <a:latin typeface="MASSILIA VF"/>
                <a:ea typeface="Calibri"/>
                <a:cs typeface="Calibri"/>
              </a:rPr>
              <a:t>In this unit, learners are focusing </a:t>
            </a:r>
            <a:r>
              <a:rPr lang="en-GB" sz="1000" dirty="0" smtClean="0">
                <a:latin typeface="MASSILIA VF"/>
                <a:ea typeface="Calibri"/>
                <a:cs typeface="Calibri"/>
              </a:rPr>
              <a:t>on technical movement and performance skills needed to be successful in KS3 dance.</a:t>
            </a:r>
            <a:r>
              <a:rPr lang="en-US" sz="1000" dirty="0" smtClean="0">
                <a:latin typeface="MASSILIA VF"/>
                <a:ea typeface="Calibri"/>
                <a:cs typeface="Calibri"/>
              </a:rPr>
              <a:t> </a:t>
            </a:r>
            <a:endParaRPr lang="en-GB" dirty="0"/>
          </a:p>
          <a:p>
            <a:r>
              <a:rPr lang="en-GB" sz="1000" b="1" dirty="0">
                <a:latin typeface="MASSILIA VF"/>
                <a:ea typeface="Calibri"/>
                <a:cs typeface="Calibri"/>
              </a:rPr>
              <a:t>Healthy, confident (performance in Drama and Music)</a:t>
            </a:r>
            <a:r>
              <a:rPr lang="en-US" sz="1000" dirty="0">
                <a:latin typeface="MASSILIA VF"/>
                <a:ea typeface="Calibri"/>
                <a:cs typeface="Calibri"/>
              </a:rPr>
              <a:t>  </a:t>
            </a:r>
            <a:endParaRPr lang="en-GB" dirty="0"/>
          </a:p>
          <a:p>
            <a:r>
              <a:rPr lang="en-GB" sz="1000" dirty="0" smtClean="0">
                <a:latin typeface="MASSILIA VF"/>
                <a:ea typeface="Calibri"/>
                <a:cs typeface="Calibri"/>
              </a:rPr>
              <a:t>Learners will be encouraged to develop an active lifestyle and fully participate in practical class. </a:t>
            </a:r>
          </a:p>
          <a:p>
            <a:r>
              <a:rPr lang="en-GB" sz="1000" dirty="0" smtClean="0">
                <a:latin typeface="MASSILIA VF"/>
                <a:ea typeface="Calibri"/>
                <a:cs typeface="Calibri"/>
              </a:rPr>
              <a:t>Self confidence will be developed and encouraged through performance and feedback.</a:t>
            </a:r>
            <a:endParaRPr lang="en-GB" dirty="0"/>
          </a:p>
          <a:p>
            <a:r>
              <a:rPr lang="en-GB" sz="1000" b="1" dirty="0">
                <a:latin typeface="MASSILIA VF"/>
                <a:ea typeface="Calibri"/>
                <a:cs typeface="Calibri"/>
              </a:rPr>
              <a:t>Ethical, informed (about the past)</a:t>
            </a:r>
            <a:r>
              <a:rPr lang="en-US" sz="1000" dirty="0">
                <a:latin typeface="MASSILIA VF"/>
                <a:ea typeface="Calibri"/>
                <a:cs typeface="Calibri"/>
              </a:rPr>
              <a:t>  </a:t>
            </a:r>
            <a:endParaRPr lang="en-GB" dirty="0"/>
          </a:p>
          <a:p>
            <a:r>
              <a:rPr lang="en-GB" sz="1000" dirty="0">
                <a:latin typeface="MASSILIA VF"/>
                <a:ea typeface="Calibri"/>
                <a:cs typeface="Calibri"/>
              </a:rPr>
              <a:t>Learners </a:t>
            </a:r>
            <a:r>
              <a:rPr lang="en-GB" sz="1000" dirty="0" smtClean="0">
                <a:latin typeface="MASSILIA VF"/>
                <a:ea typeface="Calibri"/>
                <a:cs typeface="Calibri"/>
              </a:rPr>
              <a:t>will use a range of historical and cultural events and issues as stimulus for performance work.</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lIns="144000" tIns="45720" rIns="91440" bIns="45720" anchor="ctr" anchorCtr="0">
            <a:noAutofit/>
          </a:bodyPr>
          <a:lstStyle/>
          <a:p>
            <a:pPr algn="ctr"/>
            <a:r>
              <a:rPr lang="en-US" dirty="0">
                <a:latin typeface="MASSILIA VF"/>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Integral Skills</a:t>
            </a:r>
            <a:endParaRPr lang="en-US" dirty="0"/>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70000" lnSpcReduction="20000"/>
          </a:bodyPr>
          <a:lstStyle/>
          <a:p>
            <a:r>
              <a:rPr lang="en-GB" sz="900" u="sng" dirty="0">
                <a:latin typeface="Calibri"/>
                <a:ea typeface="Calibri"/>
                <a:cs typeface="Calibri"/>
              </a:rPr>
              <a:t>.</a:t>
            </a:r>
            <a:r>
              <a:rPr lang="en-GB" b="1" u="sng" dirty="0">
                <a:latin typeface="Calibri"/>
                <a:ea typeface="Calibri"/>
                <a:cs typeface="Arial"/>
              </a:rPr>
              <a:t>Creativity and innovation</a:t>
            </a:r>
            <a:endParaRPr lang="en-US" dirty="0">
              <a:latin typeface="Calibri"/>
              <a:ea typeface="Calibri"/>
              <a:cs typeface="Calibri"/>
            </a:endParaRPr>
          </a:p>
          <a:p>
            <a:r>
              <a:rPr lang="en-GB" dirty="0">
                <a:latin typeface="Calibri"/>
                <a:ea typeface="Calibri"/>
                <a:cs typeface="Arial"/>
              </a:rPr>
              <a:t>Learners use their creative skills and </a:t>
            </a:r>
            <a:r>
              <a:rPr lang="en-GB" dirty="0" smtClean="0">
                <a:latin typeface="Calibri"/>
                <a:ea typeface="Calibri"/>
                <a:cs typeface="Arial"/>
              </a:rPr>
              <a:t>imagination, </a:t>
            </a:r>
            <a:r>
              <a:rPr lang="en-GB" dirty="0">
                <a:latin typeface="Calibri"/>
                <a:ea typeface="Calibri"/>
                <a:cs typeface="Arial"/>
              </a:rPr>
              <a:t>discover possibilities and refine ideas to produce their own </a:t>
            </a:r>
            <a:r>
              <a:rPr lang="en-GB" dirty="0" smtClean="0">
                <a:latin typeface="Calibri"/>
                <a:ea typeface="Calibri"/>
                <a:cs typeface="Arial"/>
              </a:rPr>
              <a:t>unique, </a:t>
            </a:r>
            <a:r>
              <a:rPr lang="en-GB" dirty="0">
                <a:latin typeface="Calibri"/>
                <a:ea typeface="Calibri"/>
                <a:cs typeface="Arial"/>
              </a:rPr>
              <a:t>artistic work.</a:t>
            </a:r>
            <a:endParaRPr lang="en-GB" dirty="0">
              <a:latin typeface="Calibri"/>
              <a:ea typeface="Calibri"/>
              <a:cs typeface="Calibri"/>
            </a:endParaRPr>
          </a:p>
          <a:p>
            <a:r>
              <a:rPr lang="en-GB" b="1" u="sng" dirty="0">
                <a:latin typeface="Calibri"/>
                <a:ea typeface="Calibri"/>
                <a:cs typeface="Arial"/>
              </a:rPr>
              <a:t>Critical thinking and problem-solving</a:t>
            </a:r>
            <a:endParaRPr lang="en-GB" dirty="0">
              <a:latin typeface="Calibri"/>
              <a:ea typeface="Calibri"/>
              <a:cs typeface="Calibri"/>
            </a:endParaRPr>
          </a:p>
          <a:p>
            <a:r>
              <a:rPr lang="en-GB" dirty="0">
                <a:latin typeface="Calibri"/>
                <a:ea typeface="Calibri"/>
                <a:cs typeface="Arial"/>
              </a:rPr>
              <a:t>The evaluation involved in the creative process enables learners to develop reflective, questioning and problem-solving skills, as well as to challenge perceptions and identify solutions. </a:t>
            </a:r>
            <a:endParaRPr lang="en-GB" dirty="0">
              <a:latin typeface="Calibri"/>
              <a:ea typeface="Calibri"/>
              <a:cs typeface="Calibri"/>
            </a:endParaRPr>
          </a:p>
          <a:p>
            <a:r>
              <a:rPr lang="en-GB" b="1" u="sng" dirty="0">
                <a:latin typeface="Calibri"/>
                <a:ea typeface="Calibri"/>
                <a:cs typeface="Arial"/>
              </a:rPr>
              <a:t>Personal effectiveness</a:t>
            </a:r>
            <a:endParaRPr lang="en-GB" dirty="0">
              <a:latin typeface="Calibri"/>
              <a:ea typeface="Calibri"/>
              <a:cs typeface="Calibri"/>
            </a:endParaRPr>
          </a:p>
          <a:p>
            <a:r>
              <a:rPr lang="en-GB" sz="1500" dirty="0">
                <a:latin typeface="Calibri"/>
                <a:ea typeface="Calibri"/>
                <a:cs typeface="Arial"/>
              </a:rPr>
              <a:t>Learners develop self-confidence, self-esteem, independence, communication skills and social and cultural awareness.</a:t>
            </a:r>
            <a:endParaRPr lang="en-GB" u="sng" dirty="0">
              <a:latin typeface="Calibri"/>
              <a:ea typeface="Calibri"/>
              <a:cs typeface="Calibri"/>
            </a:endParaRPr>
          </a:p>
          <a:p>
            <a:r>
              <a:rPr lang="en-GB" b="1" u="sng" dirty="0">
                <a:latin typeface="Calibri"/>
                <a:ea typeface="Calibri"/>
                <a:cs typeface="Arial"/>
              </a:rPr>
              <a:t>Planning and organising</a:t>
            </a:r>
            <a:endParaRPr lang="en-GB" u="sng" dirty="0">
              <a:latin typeface="Calibri"/>
              <a:ea typeface="Calibri"/>
              <a:cs typeface="Calibri"/>
            </a:endParaRPr>
          </a:p>
          <a:p>
            <a:r>
              <a:rPr lang="en-GB" sz="1600" dirty="0">
                <a:latin typeface="Calibri"/>
                <a:ea typeface="Calibri"/>
                <a:cs typeface="Arial"/>
              </a:rPr>
              <a:t> Learners generate ideas, develop curiosity, explore and bring ideas into </a:t>
            </a:r>
            <a:r>
              <a:rPr lang="en-GB" sz="1600" dirty="0" smtClean="0">
                <a:latin typeface="Calibri"/>
                <a:ea typeface="Calibri"/>
                <a:cs typeface="Arial"/>
              </a:rPr>
              <a:t>action; this </a:t>
            </a:r>
            <a:r>
              <a:rPr lang="en-GB" sz="1600" dirty="0">
                <a:latin typeface="Calibri"/>
                <a:ea typeface="Calibri"/>
                <a:cs typeface="Arial"/>
              </a:rPr>
              <a:t>is fundamental to this Area.</a:t>
            </a:r>
            <a:endParaRPr lang="en-GB" dirty="0">
              <a:ea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10170" y="3816509"/>
            <a:ext cx="4955937" cy="3407844"/>
          </a:xfrm>
        </p:spPr>
        <p:txBody>
          <a:bodyPr lIns="180000" tIns="180000" rIns="180000" bIns="180000" anchor="t">
            <a:noAutofit/>
          </a:bodyPr>
          <a:lstStyle/>
          <a:p>
            <a:endParaRPr lang="en-GB" sz="1100" dirty="0">
              <a:latin typeface="Calibri"/>
              <a:ea typeface="Calibri"/>
              <a:cs typeface="Calibri"/>
            </a:endParaRPr>
          </a:p>
          <a:p>
            <a:endParaRPr lang="en-GB" sz="900" dirty="0" smtClean="0">
              <a:latin typeface="Calibri"/>
              <a:ea typeface="Calibri"/>
              <a:cs typeface="Calibri"/>
            </a:endParaRPr>
          </a:p>
          <a:p>
            <a:r>
              <a:rPr lang="en-GB" sz="800" dirty="0" smtClean="0">
                <a:latin typeface="Calibri"/>
                <a:ea typeface="Calibri"/>
                <a:cs typeface="Calibri"/>
              </a:rPr>
              <a:t>Rebellious artists embeds </a:t>
            </a:r>
            <a:r>
              <a:rPr lang="en-US" sz="800" dirty="0">
                <a:latin typeface="Calibri"/>
                <a:ea typeface="Calibri"/>
                <a:cs typeface="Arial"/>
              </a:rPr>
              <a:t>many of the pedagogical principles within the scheme of work. The </a:t>
            </a:r>
            <a:r>
              <a:rPr lang="en-US" sz="800" dirty="0">
                <a:latin typeface="Calibri"/>
                <a:ea typeface="Calibri"/>
                <a:cs typeface="Calibri"/>
              </a:rPr>
              <a:t>main ones that are focused on in this scheme are:</a:t>
            </a:r>
            <a:r>
              <a:rPr lang="en-US" sz="800" dirty="0">
                <a:latin typeface="Calibri"/>
                <a:ea typeface="Calibri"/>
                <a:cs typeface="Arial"/>
              </a:rPr>
              <a:t> </a:t>
            </a:r>
          </a:p>
          <a:p>
            <a:pPr fontAlgn="base"/>
            <a:r>
              <a:rPr lang="en-GB" sz="800" dirty="0"/>
              <a:t>Maintains a consistent focus on the overall purposes of the curriculum. </a:t>
            </a:r>
          </a:p>
          <a:p>
            <a:pPr fontAlgn="base"/>
            <a:r>
              <a:rPr lang="en-GB" sz="800" dirty="0"/>
              <a:t>Challenges all learners by encouraging them to recognise the importance of sustained effort in meeting expectations that are high but achievable for them. </a:t>
            </a:r>
          </a:p>
          <a:p>
            <a:pPr fontAlgn="base"/>
            <a:r>
              <a:rPr lang="en-GB" sz="800" dirty="0"/>
              <a:t>Means employing a blend of approaches including direct teaching. </a:t>
            </a:r>
          </a:p>
          <a:p>
            <a:pPr fontAlgn="base"/>
            <a:r>
              <a:rPr lang="en-GB" sz="800" dirty="0"/>
              <a:t>Means employing a blend of approaches including those that promote problem-solving, creative and critical thinking. </a:t>
            </a:r>
          </a:p>
          <a:p>
            <a:pPr fontAlgn="base"/>
            <a:r>
              <a:rPr lang="en-GB" sz="800" dirty="0"/>
              <a:t>Sets tasks and selects resources that build on previous knowledge and experience and engage interest. </a:t>
            </a:r>
          </a:p>
          <a:p>
            <a:pPr fontAlgn="base"/>
            <a:r>
              <a:rPr lang="en-GB" sz="800" dirty="0"/>
              <a:t>Creates authentic contexts for learning. </a:t>
            </a:r>
          </a:p>
          <a:p>
            <a:pPr fontAlgn="base"/>
            <a:r>
              <a:rPr lang="en-GB" sz="800" dirty="0"/>
              <a:t>Means employing assessment for learning principles. </a:t>
            </a:r>
          </a:p>
          <a:p>
            <a:pPr fontAlgn="base"/>
            <a:r>
              <a:rPr lang="en-GB" sz="800" dirty="0"/>
              <a:t>Encourages collaboration </a:t>
            </a:r>
          </a:p>
          <a:p>
            <a:endParaRPr lang="en-US" sz="1100" dirty="0">
              <a:latin typeface="Calibri"/>
              <a:ea typeface="Calibri"/>
              <a:cs typeface="Calibri"/>
            </a:endParaRPr>
          </a:p>
          <a:p>
            <a:endParaRPr lang="en-US" sz="900" dirty="0">
              <a:latin typeface="MASSILIA VF"/>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xfrm>
            <a:off x="5426906" y="3890944"/>
            <a:ext cx="4939201" cy="410400"/>
          </a:xfrm>
          <a:solidFill>
            <a:srgbClr val="ED5A3E"/>
          </a:solidFill>
        </p:spPr>
        <p:txBody>
          <a:bodyPr lIns="144000" tIns="45720" rIns="91440" bIns="45720" anchor="ctr" anchorCtr="0">
            <a:noAutofit/>
          </a:bodyPr>
          <a:lstStyle/>
          <a:p>
            <a:pPr algn="ctr"/>
            <a:r>
              <a:rPr lang="en-US" dirty="0">
                <a:latin typeface="MASSILIA VF"/>
              </a:rPr>
              <a:t>Pedagogical Principles</a:t>
            </a:r>
          </a:p>
        </p:txBody>
      </p:sp>
      <p:sp>
        <p:nvSpPr>
          <p:cNvPr id="11" name="Text Placeholder 10">
            <a:extLst>
              <a:ext uri="{FF2B5EF4-FFF2-40B4-BE49-F238E27FC236}">
                <a16:creationId xmlns:a16="http://schemas.microsoft.com/office/drawing/2014/main" id="{F39214EF-5361-8B4F-A389-748C6BFCE481}"/>
              </a:ext>
            </a:extLst>
          </p:cNvPr>
          <p:cNvSpPr>
            <a:spLocks noGrp="1"/>
          </p:cNvSpPr>
          <p:nvPr>
            <p:ph type="body" sz="quarter" idx="44"/>
          </p:nvPr>
        </p:nvSpPr>
        <p:spPr>
          <a:xfrm>
            <a:off x="273981" y="4301344"/>
            <a:ext cx="4990924" cy="2923745"/>
          </a:xfrm>
        </p:spPr>
        <p:txBody>
          <a:bodyPr lIns="180000" tIns="180000" rIns="180000" bIns="180000" anchor="t">
            <a:normAutofit fontScale="40000" lnSpcReduction="20000"/>
          </a:bodyPr>
          <a:lstStyle/>
          <a:p>
            <a:r>
              <a:rPr lang="en-US" sz="1000" b="1" u="sng" dirty="0" smtClean="0">
                <a:latin typeface="Calibri"/>
                <a:ea typeface="Calibri"/>
                <a:cs typeface="Calibri"/>
              </a:rPr>
              <a:t>Literacy </a:t>
            </a:r>
            <a:r>
              <a:rPr lang="en-US" sz="1000" dirty="0" smtClean="0">
                <a:latin typeface="Calibri"/>
                <a:ea typeface="Calibri"/>
                <a:cs typeface="Calibri"/>
              </a:rPr>
              <a:t> </a:t>
            </a:r>
          </a:p>
          <a:p>
            <a:pPr fontAlgn="base"/>
            <a:r>
              <a:rPr lang="en-GB" b="1" dirty="0"/>
              <a:t>Listening 2.1  </a:t>
            </a:r>
            <a:r>
              <a:rPr lang="en-GB" dirty="0"/>
              <a:t> I  can listen to, understand, infer, interpret and recall the general meaning of what I have heard.  </a:t>
            </a:r>
          </a:p>
          <a:p>
            <a:pPr fontAlgn="base"/>
            <a:r>
              <a:rPr lang="en-GB" b="1" dirty="0"/>
              <a:t>Listening 2.2 </a:t>
            </a:r>
            <a:r>
              <a:rPr lang="en-GB" dirty="0"/>
              <a:t> I can listen to, identify and use key words to understand the general meaning and ideas which are implied.  </a:t>
            </a:r>
          </a:p>
          <a:p>
            <a:pPr fontAlgn="base"/>
            <a:r>
              <a:rPr lang="en-GB" b="1" dirty="0"/>
              <a:t>Listening 2.3 </a:t>
            </a:r>
            <a:r>
              <a:rPr lang="en-GB" dirty="0"/>
              <a:t> I can listen to and understand information about a variety of topics, summarising the main points.  </a:t>
            </a:r>
          </a:p>
          <a:p>
            <a:pPr fontAlgn="base"/>
            <a:r>
              <a:rPr lang="en-GB" dirty="0"/>
              <a:t>I can listen to others’ ideas/presentations, and understand that they may have a different perspective to my own, in order to respond appropriately. </a:t>
            </a:r>
          </a:p>
          <a:p>
            <a:pPr fontAlgn="base"/>
            <a:r>
              <a:rPr lang="en-GB" b="1" dirty="0"/>
              <a:t>Listening 2.4</a:t>
            </a:r>
            <a:r>
              <a:rPr lang="en-GB" dirty="0"/>
              <a:t> I can listen to and respond to others with questions and comments which focus on reasons, implications and next steps. </a:t>
            </a:r>
          </a:p>
          <a:p>
            <a:pPr fontAlgn="base"/>
            <a:r>
              <a:rPr lang="en-GB" dirty="0"/>
              <a:t>I can listen in order to show agreement and disagreement in collaborative discussion and situations. </a:t>
            </a:r>
          </a:p>
          <a:p>
            <a:pPr fontAlgn="base"/>
            <a:r>
              <a:rPr lang="en-GB" b="1" dirty="0"/>
              <a:t>Speaking 4.2 </a:t>
            </a:r>
            <a:r>
              <a:rPr lang="en-GB" dirty="0"/>
              <a:t> I can express issues and ideas clearly using area of learning and experience/discipline-specific vocabulary and examples. </a:t>
            </a:r>
          </a:p>
          <a:p>
            <a:pPr fontAlgn="base"/>
            <a:r>
              <a:rPr lang="en-GB" dirty="0"/>
              <a:t>I can organise talk so that different audiences in different contexts can follow what is being said, including using formal language. </a:t>
            </a:r>
          </a:p>
          <a:p>
            <a:pPr fontAlgn="base"/>
            <a:r>
              <a:rPr lang="en-GB" b="1" dirty="0"/>
              <a:t>Speaking 4.3</a:t>
            </a:r>
            <a:r>
              <a:rPr lang="en-GB" dirty="0"/>
              <a:t> I can contribute to group discussion in different roles, taking responsibility for completing the task well. </a:t>
            </a:r>
          </a:p>
          <a:p>
            <a:pPr fontAlgn="base"/>
            <a:r>
              <a:rPr lang="en-GB" dirty="0"/>
              <a:t>I can ask and answer questions, building on and developing the ideas of others in group discussions.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9211386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fontAlgn="base"/>
            <a:r>
              <a:rPr lang="en-US" sz="1100" dirty="0" smtClean="0">
                <a:latin typeface="+mn-lt"/>
              </a:rPr>
              <a:t>This unit provides learners with the opportunity to further extend their movement vocabulary through the use of a range of stimuli to promote creative thinking.</a:t>
            </a:r>
          </a:p>
          <a:p>
            <a:pPr fontAlgn="base"/>
            <a:r>
              <a:rPr lang="en-US" sz="1100" dirty="0" smtClean="0">
                <a:latin typeface="+mn-lt"/>
              </a:rPr>
              <a:t>Learners will be able to build upon existing creative skills by applying them to new contexts, this time with a more mature range of movements to select from.</a:t>
            </a:r>
            <a:endParaRPr lang="en-US" sz="1100" dirty="0">
              <a:latin typeface="+mn-lt"/>
            </a:endParaRPr>
          </a:p>
          <a:p>
            <a:pPr fontAlgn="base"/>
            <a:r>
              <a:rPr lang="en-GB" sz="1100" dirty="0" smtClean="0">
                <a:latin typeface="+mn-lt"/>
              </a:rPr>
              <a:t>Learners </a:t>
            </a:r>
            <a:r>
              <a:rPr lang="en-GB" sz="1100" dirty="0">
                <a:latin typeface="+mn-lt"/>
              </a:rPr>
              <a:t>will gain greater confidence by being able to explore, experience, interpret, create and respond through this scheme of learning. </a:t>
            </a:r>
          </a:p>
          <a:p>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fontAlgn="base"/>
            <a:r>
              <a:rPr lang="en-GB" sz="1100" dirty="0" smtClean="0"/>
              <a:t>This unit provides</a:t>
            </a:r>
            <a:r>
              <a:rPr lang="en-US" sz="1100" dirty="0" smtClean="0">
                <a:latin typeface="+mn-lt"/>
              </a:rPr>
              <a:t> learners with opportunities to  </a:t>
            </a:r>
            <a:r>
              <a:rPr lang="en-US" sz="1100" dirty="0">
                <a:latin typeface="+mn-lt"/>
              </a:rPr>
              <a:t>explore </a:t>
            </a:r>
            <a:r>
              <a:rPr lang="en-US" sz="1100" dirty="0" smtClean="0">
                <a:latin typeface="+mn-lt"/>
              </a:rPr>
              <a:t>Dance </a:t>
            </a:r>
            <a:r>
              <a:rPr lang="en-US" sz="1100" dirty="0">
                <a:latin typeface="+mn-lt"/>
              </a:rPr>
              <a:t>through creating their own work, evaluating their work and the work of others and being a critical audience member for their peers</a:t>
            </a:r>
            <a:r>
              <a:rPr lang="en-US" sz="1100" dirty="0" smtClean="0">
                <a:latin typeface="+mn-lt"/>
              </a:rPr>
              <a:t>. It opens their minds to the different creative responses to a range of stimuli. </a:t>
            </a:r>
            <a:r>
              <a:rPr lang="en-GB" sz="1100" dirty="0" smtClean="0">
                <a:latin typeface="+mn-lt"/>
              </a:rPr>
              <a:t>Learners </a:t>
            </a:r>
            <a:r>
              <a:rPr lang="en-GB" sz="1100" dirty="0">
                <a:latin typeface="+mn-lt"/>
              </a:rPr>
              <a:t>will learn and refine different types of knowledge and skills including the techniques, required to create and interpret in </a:t>
            </a:r>
            <a:r>
              <a:rPr lang="en-GB" sz="1100" dirty="0" smtClean="0">
                <a:latin typeface="+mn-lt"/>
              </a:rPr>
              <a:t>Dance.</a:t>
            </a:r>
            <a:endParaRPr lang="en-GB" sz="1100" dirty="0">
              <a:latin typeface="+mn-lt"/>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US" sz="1100" dirty="0" smtClean="0">
                <a:latin typeface="+mn-lt"/>
              </a:rPr>
              <a:t>Progression in this scheme of learning is demonstrated through the development of the key Dance skills as well as the development of the learners’ capabilities to explore, respond and reflect within the discipline. It is expected that learners will already have a foundation of skills that they have developed throughout year 7 and 8 and therefore will start to be able to identify the similarities and differences between the performing arts subjects.</a:t>
            </a:r>
            <a:endParaRPr lang="en-US" sz="1100" dirty="0">
              <a:latin typeface="+mn-lt"/>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r>
              <a:rPr lang="en-US" sz="1100" dirty="0" smtClean="0">
                <a:latin typeface="+mj-lt"/>
              </a:rPr>
              <a:t>Learners are expected to have a secure level of skills in choreography, performance and appreciation when they reach the final unit of year 9. This unit provides opportunities to extend creative skills through the use of professional work and stimulus, enabling them to  refine performance and creative skills through the ability of selecting the most appropriate or most imaginative for differing creative situations.</a:t>
            </a:r>
          </a:p>
          <a:p>
            <a:r>
              <a:rPr lang="en-US" sz="1100" dirty="0" smtClean="0">
                <a:latin typeface="+mj-lt"/>
              </a:rPr>
              <a:t>When evaluating their work in this unit, learners are required to know the main key words linked to movement as well as show an ability to justify their answers or opinions</a:t>
            </a:r>
            <a:endParaRPr lang="en-US" sz="1100" dirty="0">
              <a:latin typeface="+mj-lt"/>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1100" dirty="0" smtClean="0">
                <a:latin typeface="+mn-lt"/>
              </a:rPr>
              <a:t>This unit provides links with all other Expressive Arts subjects. Particular links with Music and Drama through the use of professional works, stimulus and design features.</a:t>
            </a:r>
          </a:p>
          <a:p>
            <a:r>
              <a:rPr lang="en-US" sz="1100" dirty="0" smtClean="0">
                <a:latin typeface="+mn-lt"/>
              </a:rPr>
              <a:t>Dance will always link to Dance through the use of performance, evaluation and choreographic skills.</a:t>
            </a:r>
            <a:endParaRPr lang="en-US" sz="1100" dirty="0">
              <a:latin typeface="+mn-l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r>
              <a:rPr lang="en-US" sz="1100" dirty="0" smtClean="0">
                <a:latin typeface="+mn-lt"/>
              </a:rPr>
              <a:t>The main issues at KS3 is the ability to recall because the learner on having dance once every two weeks. To address these issues, we revisit skills as often as we can and focus on performance confidence, team work and creativity throughout year 8.</a:t>
            </a:r>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32117040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latin typeface="+mn-lt"/>
              </a:rPr>
              <a:t>I can explore and experiment with and then select appropriate creative techniques, practices, materials, processes, resources, tools and </a:t>
            </a:r>
            <a:r>
              <a:rPr lang="en-GB" dirty="0" smtClean="0">
                <a:latin typeface="+mn-lt"/>
              </a:rPr>
              <a:t>technologies.</a:t>
            </a:r>
          </a:p>
          <a:p>
            <a:pPr marL="285750" indent="-285750">
              <a:buFont typeface="Arial" panose="020B0604020202020204" pitchFamily="34" charset="0"/>
              <a:buChar char="•"/>
            </a:pPr>
            <a:r>
              <a:rPr lang="en-GB" dirty="0" smtClean="0">
                <a:latin typeface="+mn-lt"/>
              </a:rPr>
              <a:t>I </a:t>
            </a:r>
            <a:r>
              <a:rPr lang="en-GB" dirty="0">
                <a:latin typeface="+mn-lt"/>
              </a:rPr>
              <a:t>can explore how and why creative work is made by asking questions and developing my own </a:t>
            </a:r>
            <a:r>
              <a:rPr lang="en-GB" dirty="0" smtClean="0">
                <a:latin typeface="+mn-lt"/>
              </a:rPr>
              <a:t>answers.</a:t>
            </a:r>
          </a:p>
          <a:p>
            <a:pPr marL="285750" indent="-285750">
              <a:buFont typeface="Arial" panose="020B0604020202020204" pitchFamily="34" charset="0"/>
              <a:buChar char="•"/>
            </a:pPr>
            <a:r>
              <a:rPr lang="en-GB" dirty="0" smtClean="0">
                <a:latin typeface="+mn-lt"/>
              </a:rPr>
              <a:t>I </a:t>
            </a:r>
            <a:r>
              <a:rPr lang="en-GB" dirty="0">
                <a:latin typeface="+mn-lt"/>
              </a:rPr>
              <a:t>can explore and describe how artists and creative work communicate mood, feelings and ideas.</a:t>
            </a:r>
            <a:endParaRPr lang="en-US" dirty="0">
              <a:latin typeface="+mn-lt"/>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611556"/>
            <a:ext cx="3229200" cy="5642680"/>
          </a:xfrm>
        </p:spPr>
        <p:txBody>
          <a:bodyPr>
            <a:normAutofit/>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55000" lnSpcReduction="20000"/>
          </a:bodyPr>
          <a:lstStyle/>
          <a:p>
            <a:pPr algn="ctr"/>
            <a:r>
              <a:rPr lang="en-US" dirty="0">
                <a:latin typeface="MASSILIA VF"/>
              </a:rPr>
              <a:t>Progression Steps to inform teaching</a:t>
            </a:r>
            <a:endParaRPr lang="en-US" dirty="0"/>
          </a:p>
          <a:p>
            <a:pPr algn="ctr"/>
            <a:r>
              <a:rPr lang="en-GB" sz="1900" dirty="0">
                <a:solidFill>
                  <a:srgbClr val="000000"/>
                </a:solidFill>
                <a:latin typeface="Calibri"/>
                <a:ea typeface="Calibri"/>
                <a:cs typeface="Calibri"/>
              </a:rPr>
              <a:t>Exploring the expressive arts is essential to developing artistic skills and knowledge and it enables learners to become curious and creative individuals.</a:t>
            </a:r>
            <a:endParaRPr lang="en-US" sz="1900" b="0" dirty="0">
              <a:solidFill>
                <a:srgbClr val="000000"/>
              </a:solidFill>
              <a:latin typeface="Calibri"/>
              <a:ea typeface="Calibri"/>
              <a:cs typeface="Calibri"/>
            </a:endParaRPr>
          </a:p>
        </p:txBody>
      </p:sp>
      <p:graphicFrame>
        <p:nvGraphicFramePr>
          <p:cNvPr id="10" name="Table 9">
            <a:extLst>
              <a:ext uri="{FF2B5EF4-FFF2-40B4-BE49-F238E27FC236}">
                <a16:creationId xmlns:a16="http://schemas.microsoft.com/office/drawing/2014/main" id="{5D832C4F-3A0F-173C-B51D-CFB74DA5379A}"/>
              </a:ext>
            </a:extLst>
          </p:cNvPr>
          <p:cNvGraphicFramePr>
            <a:graphicFrameLocks noGrp="1"/>
          </p:cNvGraphicFramePr>
          <p:nvPr>
            <p:extLst/>
          </p:nvPr>
        </p:nvGraphicFramePr>
        <p:xfrm>
          <a:off x="3842657" y="1607271"/>
          <a:ext cx="3162685" cy="4937760"/>
        </p:xfrm>
        <a:graphic>
          <a:graphicData uri="http://schemas.openxmlformats.org/drawingml/2006/table">
            <a:tbl>
              <a:tblPr bandRow="1">
                <a:tableStyleId>{5C22544A-7EE6-4342-B048-85BDC9FD1C3A}</a:tableStyleId>
              </a:tblPr>
              <a:tblGrid>
                <a:gridCol w="3162685">
                  <a:extLst>
                    <a:ext uri="{9D8B030D-6E8A-4147-A177-3AD203B41FA5}">
                      <a16:colId xmlns:a16="http://schemas.microsoft.com/office/drawing/2014/main" val="1932416559"/>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406697780"/>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independently and demonstrate technical control with a range of creative materials, processes, resources, tools and technologies showing innovation and resilience.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63488175"/>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the effects that a range of creative techniques, materials, processes, resources, tools and technologies have on my own and others’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729004392"/>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how creative work can represent, document, share and celebrate personal, social and cultural identities.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14501539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describe how artists and creative work communicate mood, feelings and ideas and the impact they have on an audience.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11004209"/>
                  </a:ext>
                </a:extLst>
              </a:tr>
            </a:tbl>
          </a:graphicData>
        </a:graphic>
      </p:graphicFrame>
      <p:graphicFrame>
        <p:nvGraphicFramePr>
          <p:cNvPr id="12" name="Table 11">
            <a:extLst>
              <a:ext uri="{FF2B5EF4-FFF2-40B4-BE49-F238E27FC236}">
                <a16:creationId xmlns:a16="http://schemas.microsoft.com/office/drawing/2014/main" id="{66524237-EDBC-3062-75BF-9BF5C4B0E4D0}"/>
              </a:ext>
            </a:extLst>
          </p:cNvPr>
          <p:cNvGraphicFramePr>
            <a:graphicFrameLocks noGrp="1"/>
          </p:cNvGraphicFramePr>
          <p:nvPr>
            <p:extLst/>
          </p:nvPr>
        </p:nvGraphicFramePr>
        <p:xfrm>
          <a:off x="7143824" y="1607271"/>
          <a:ext cx="3267075" cy="4724400"/>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998903407"/>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7762930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57593062"/>
                  </a:ext>
                </a:extLst>
              </a:tr>
              <a:tr h="190500">
                <a:tc>
                  <a:txBody>
                    <a:bodyPr/>
                    <a:lstStyle/>
                    <a:p>
                      <a:pPr algn="l" rtl="0" fontAlgn="base"/>
                      <a:endParaRPr lang="en-GB" sz="1400" b="0"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144204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9365581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investigate and understand how meaning is communicated through the ideas of other artists and performers.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09717656"/>
                  </a:ext>
                </a:extLst>
              </a:tr>
            </a:tbl>
          </a:graphicData>
        </a:graphic>
      </p:graphicFrame>
    </p:spTree>
    <p:extLst>
      <p:ext uri="{BB962C8B-B14F-4D97-AF65-F5344CB8AC3E}">
        <p14:creationId xmlns:p14="http://schemas.microsoft.com/office/powerpoint/2010/main" val="25896988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give and accept feedback as both artist and </a:t>
            </a:r>
            <a:r>
              <a:rPr lang="en-GB" dirty="0" smtClean="0"/>
              <a:t>audience.</a:t>
            </a:r>
          </a:p>
          <a:p>
            <a:pPr marL="285750" indent="-285750">
              <a:buFont typeface="Arial" panose="020B0604020202020204" pitchFamily="34" charset="0"/>
              <a:buChar char="•"/>
            </a:pPr>
            <a:r>
              <a:rPr lang="en-GB" dirty="0" smtClean="0"/>
              <a:t>I </a:t>
            </a:r>
            <a:r>
              <a:rPr lang="en-GB" dirty="0"/>
              <a:t>can compare my own creative work to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consider, with guidance, how moods, emotions and ideas are communicated both in my own creative work and in the creative work of others.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a:buFont typeface="Arial" panose="020B0604020202020204" pitchFamily="34" charset="0"/>
              <a:buChar char="•"/>
            </a:pPr>
            <a:r>
              <a:rPr lang="en-GB" dirty="0"/>
              <a:t>I can give and consider constructive feedback about my own creative work and that of others, reflecting on it and making improvements where </a:t>
            </a:r>
            <a:r>
              <a:rPr lang="en-GB" dirty="0" smtClean="0"/>
              <a:t>necessary.</a:t>
            </a:r>
          </a:p>
          <a:p>
            <a:pPr marL="285750" indent="-285750">
              <a:buFont typeface="Arial" panose="020B0604020202020204" pitchFamily="34" charset="0"/>
              <a:buChar char="•"/>
            </a:pPr>
            <a:r>
              <a:rPr lang="en-GB" dirty="0" smtClean="0"/>
              <a:t>I </a:t>
            </a:r>
            <a:r>
              <a:rPr lang="en-GB" dirty="0"/>
              <a:t>can apply knowledge and understanding of context, and make connections between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reflect upon how artists have achieved effects or communicated moods, emotions and ideas in their work.</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a:buFont typeface="Arial" panose="020B0604020202020204" pitchFamily="34" charset="0"/>
              <a:buChar char="•"/>
            </a:pPr>
            <a:r>
              <a:rPr lang="en-GB" dirty="0"/>
              <a:t>I can effectively evaluate my own creative work and that of others showing increasing confidence to recognise and articulate strengths, and to demonstrate resilience and determination to </a:t>
            </a:r>
            <a:r>
              <a:rPr lang="en-GB" dirty="0" smtClean="0"/>
              <a:t>improve.</a:t>
            </a:r>
          </a:p>
          <a:p>
            <a:pPr marL="285750" indent="-285750">
              <a:buFont typeface="Arial" panose="020B0604020202020204" pitchFamily="34" charset="0"/>
              <a:buChar char="•"/>
            </a:pPr>
            <a:r>
              <a:rPr lang="en-GB" dirty="0" smtClean="0"/>
              <a:t>I </a:t>
            </a:r>
            <a:r>
              <a:rPr lang="en-GB" dirty="0"/>
              <a:t>can apply knowledge and understanding of context when evaluating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evaluate the effectiveness of a wide range of artistic techniques in producing meaning.</a:t>
            </a: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26645717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communicate ideas, feelings and memories for an audience and for purposes and outcomes in my creative </a:t>
            </a:r>
            <a:r>
              <a:rPr lang="en-GB" dirty="0" smtClean="0"/>
              <a:t>work.</a:t>
            </a:r>
          </a:p>
          <a:p>
            <a:pPr marL="285750" indent="-285750">
              <a:buFont typeface="Arial" panose="020B0604020202020204" pitchFamily="34" charset="0"/>
              <a:buChar char="•"/>
            </a:pPr>
            <a:r>
              <a:rPr lang="en-GB" dirty="0" smtClean="0"/>
              <a:t>I </a:t>
            </a:r>
            <a:r>
              <a:rPr lang="en-GB" dirty="0"/>
              <a:t>am beginning to apply techniques in my creative work with guidance and </a:t>
            </a:r>
            <a:r>
              <a:rPr lang="en-GB" dirty="0" smtClean="0"/>
              <a:t>direction.</a:t>
            </a:r>
          </a:p>
          <a:p>
            <a:pPr marL="285750" indent="-285750">
              <a:buFont typeface="Arial" panose="020B0604020202020204" pitchFamily="34" charset="0"/>
              <a:buChar char="•"/>
            </a:pPr>
            <a:r>
              <a:rPr lang="en-GB" dirty="0" smtClean="0"/>
              <a:t>I </a:t>
            </a:r>
            <a:r>
              <a:rPr lang="en-GB" dirty="0"/>
              <a:t>can create my own designs and work collaboratively with others to develop creative </a:t>
            </a:r>
            <a:r>
              <a:rPr lang="en-GB" dirty="0" smtClean="0"/>
              <a:t>ideas.</a:t>
            </a:r>
          </a:p>
          <a:p>
            <a:pPr marL="285750" indent="-285750">
              <a:buFont typeface="Arial" panose="020B0604020202020204" pitchFamily="34" charset="0"/>
              <a:buChar char="•"/>
            </a:pPr>
            <a:r>
              <a:rPr lang="en-GB" dirty="0" smtClean="0"/>
              <a:t>I </a:t>
            </a:r>
            <a:r>
              <a:rPr lang="en-GB" dirty="0"/>
              <a:t>can perform, produce, design, exhibit and share my creative work in a variety of ways for different audiences, inspired by a range of stimuli and </a:t>
            </a:r>
            <a:r>
              <a:rPr lang="en-GB" dirty="0" smtClean="0"/>
              <a:t>experiences.</a:t>
            </a:r>
          </a:p>
          <a:p>
            <a:pPr marL="285750" indent="-285750">
              <a:buFont typeface="Arial" panose="020B0604020202020204" pitchFamily="34" charset="0"/>
              <a:buChar char="•"/>
            </a:pPr>
            <a:r>
              <a:rPr lang="en-GB" dirty="0" smtClean="0"/>
              <a:t>I </a:t>
            </a:r>
            <a:r>
              <a:rPr lang="en-GB" dirty="0"/>
              <a:t>am beginning to demonstrate resilience and flexibility in approaching creative </a:t>
            </a:r>
            <a:r>
              <a:rPr lang="en-GB" dirty="0" smtClean="0"/>
              <a:t>challenges.</a:t>
            </a:r>
          </a:p>
          <a:p>
            <a:pPr marL="285750" indent="-285750">
              <a:buFont typeface="Arial" panose="020B0604020202020204" pitchFamily="34" charset="0"/>
              <a:buChar char="•"/>
            </a:pPr>
            <a:r>
              <a:rPr lang="en-GB" dirty="0" smtClean="0"/>
              <a:t>I </a:t>
            </a:r>
            <a:r>
              <a:rPr lang="en-GB" dirty="0"/>
              <a:t>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fontScale="92500"/>
          </a:bodyPr>
          <a:lstStyle/>
          <a:p>
            <a:pPr marL="171450" indent="-171450">
              <a:buFont typeface="Arial" panose="020B0604020202020204" pitchFamily="34" charset="0"/>
              <a:buChar char="•"/>
            </a:pPr>
            <a:r>
              <a:rPr lang="en-GB" dirty="0"/>
              <a:t>I can combine my knowledge, experience and understanding to plan and communicate my creative work for a range of different audiences, purposes and outcomes</a:t>
            </a:r>
            <a:r>
              <a:rPr lang="en-GB" dirty="0" smtClean="0"/>
              <a:t>.</a:t>
            </a:r>
          </a:p>
          <a:p>
            <a:pPr marL="171450" indent="-171450">
              <a:buFont typeface="Arial" panose="020B0604020202020204" pitchFamily="34" charset="0"/>
              <a:buChar char="•"/>
            </a:pPr>
            <a:r>
              <a:rPr lang="en-GB" dirty="0"/>
              <a:t>I can draw upon my familiarity with a range of discipline-specific techniques in my creative work</a:t>
            </a:r>
            <a:r>
              <a:rPr lang="en-GB" dirty="0" smtClean="0"/>
              <a:t>.</a:t>
            </a:r>
          </a:p>
          <a:p>
            <a:pPr marL="171450" indent="-171450">
              <a:buFont typeface="Arial" panose="020B0604020202020204" pitchFamily="34" charset="0"/>
              <a:buChar char="•"/>
            </a:pPr>
            <a:r>
              <a:rPr lang="en-GB" dirty="0"/>
              <a:t>I can draw upon my design knowledge and make connections with greater independence to modify and develop my creative designs</a:t>
            </a:r>
            <a:r>
              <a:rPr lang="en-GB" dirty="0" smtClean="0"/>
              <a:t>.</a:t>
            </a:r>
          </a:p>
          <a:p>
            <a:pPr marL="171450" indent="-171450">
              <a:buFont typeface="Arial" panose="020B0604020202020204" pitchFamily="34" charset="0"/>
              <a:buChar char="•"/>
            </a:pPr>
            <a:r>
              <a:rPr lang="en-GB" dirty="0"/>
              <a:t>I can perform, produce, design, exhibit and share my creative work in formal and non-formal contexts, considering the impact of my creative work on the audience</a:t>
            </a:r>
            <a:r>
              <a:rPr lang="en-GB" dirty="0" smtClean="0"/>
              <a:t>.</a:t>
            </a:r>
          </a:p>
          <a:p>
            <a:pPr marL="171450" indent="-171450">
              <a:buFont typeface="Arial" panose="020B0604020202020204" pitchFamily="34" charset="0"/>
              <a:buChar char="•"/>
            </a:pPr>
            <a:r>
              <a:rPr lang="en-GB" dirty="0"/>
              <a:t>I can identify and respond creatively to challenges with resilience and flexibility</a:t>
            </a:r>
            <a:r>
              <a:rPr lang="en-GB" dirty="0" smtClean="0"/>
              <a:t>.</a:t>
            </a:r>
          </a:p>
          <a:p>
            <a:pPr marL="171450" indent="-171450">
              <a:buFont typeface="Arial" panose="020B0604020202020204" pitchFamily="34" charset="0"/>
              <a:buChar char="•"/>
            </a:pPr>
            <a:r>
              <a:rPr lang="en-GB" dirty="0"/>
              <a:t>I can safely choose and use the correct creative tools and materials with some consideration for others.</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lnSpcReduction="10000"/>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GB" dirty="0"/>
              <a:t>I can use my experimentation and investigation to manipulate creative work with purpose and intent when communicating my ideas</a:t>
            </a:r>
            <a:r>
              <a:rPr lang="en-GB" dirty="0" smtClean="0"/>
              <a:t>.</a:t>
            </a:r>
          </a:p>
          <a:p>
            <a:pPr marL="171450" indent="-171450">
              <a:buFont typeface="Arial" panose="020B0604020202020204" pitchFamily="34" charset="0"/>
              <a:buChar char="•"/>
            </a:pPr>
            <a:r>
              <a:rPr lang="en-GB" dirty="0"/>
              <a:t>I can apply specialised technical skills in </a:t>
            </a:r>
            <a:r>
              <a:rPr lang="en-GB" dirty="0" smtClean="0"/>
              <a:t>my </a:t>
            </a:r>
            <a:r>
              <a:rPr lang="en-GB" dirty="0"/>
              <a:t>creative work</a:t>
            </a:r>
            <a:r>
              <a:rPr lang="en-GB" dirty="0" smtClean="0"/>
              <a:t>.</a:t>
            </a:r>
          </a:p>
          <a:p>
            <a:pPr marL="171450" indent="-171450">
              <a:buFont typeface="Arial" panose="020B0604020202020204" pitchFamily="34" charset="0"/>
              <a:buChar char="•"/>
            </a:pPr>
            <a:r>
              <a:rPr lang="en-GB" dirty="0"/>
              <a:t>I can purposefully use my design skills and apply a range of solutions to clarify and refine final creative ideas</a:t>
            </a:r>
            <a:r>
              <a:rPr lang="en-GB" dirty="0" smtClean="0"/>
              <a:t>.</a:t>
            </a:r>
          </a:p>
          <a:p>
            <a:pPr marL="171450" indent="-171450">
              <a:buFont typeface="Arial" panose="020B0604020202020204" pitchFamily="34" charset="0"/>
              <a:buChar char="•"/>
            </a:pPr>
            <a:r>
              <a:rPr lang="en-GB" dirty="0"/>
              <a:t>I can perform, produce, design, exhibit and share my creative work showing an awareness of artistic intent and of audience</a:t>
            </a:r>
            <a:r>
              <a:rPr lang="en-GB" dirty="0" smtClean="0"/>
              <a:t>.</a:t>
            </a:r>
          </a:p>
          <a:p>
            <a:pPr marL="171450" indent="-171450">
              <a:buFont typeface="Arial" panose="020B0604020202020204" pitchFamily="34" charset="0"/>
              <a:buChar char="•"/>
            </a:pPr>
            <a:r>
              <a:rPr lang="en-GB" dirty="0"/>
              <a:t>I can draw upon my experiences and knowledge to inform and develop strategies to overcome creative challenges with imagination and resilience</a:t>
            </a:r>
            <a:r>
              <a:rPr lang="en-GB" dirty="0" smtClean="0"/>
              <a:t>.</a:t>
            </a:r>
          </a:p>
          <a:p>
            <a:pPr marL="171450" indent="-171450">
              <a:buFont typeface="Arial" panose="020B0604020202020204" pitchFamily="34" charset="0"/>
              <a:buChar char="•"/>
            </a:pPr>
            <a:r>
              <a:rPr lang="en-GB" dirty="0"/>
              <a:t>I can confidently consider myself, others, audience, participants and matters of intellectual property when creating work.</a:t>
            </a: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4813014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fontScale="92500" lnSpcReduction="20000"/>
          </a:bodyPr>
          <a:lstStyle/>
          <a:p>
            <a:r>
              <a:rPr lang="en-US" sz="1100" dirty="0"/>
              <a:t>Learners will have developed their skills and vocabulary in performance, choreography and appreciation throughout </a:t>
            </a:r>
            <a:r>
              <a:rPr lang="en-US" sz="1100" dirty="0" smtClean="0"/>
              <a:t>ks3. </a:t>
            </a:r>
            <a:r>
              <a:rPr lang="en-US" sz="1100" dirty="0"/>
              <a:t>This will include:</a:t>
            </a:r>
          </a:p>
          <a:p>
            <a:pPr marL="171450" indent="-171450">
              <a:buFont typeface="Arial" panose="020B0604020202020204" pitchFamily="34" charset="0"/>
              <a:buChar char="•"/>
            </a:pPr>
            <a:r>
              <a:rPr lang="en-US" sz="1100" dirty="0"/>
              <a:t>Working as part of a group or class, demonstrating leadership and communication.</a:t>
            </a:r>
          </a:p>
          <a:p>
            <a:pPr marL="171450" indent="-171450">
              <a:buFont typeface="Arial" panose="020B0604020202020204" pitchFamily="34" charset="0"/>
              <a:buChar char="•"/>
            </a:pPr>
            <a:r>
              <a:rPr lang="en-US" sz="1100" dirty="0"/>
              <a:t>Learning and application of key words</a:t>
            </a:r>
          </a:p>
          <a:p>
            <a:pPr marL="171450" indent="-171450">
              <a:buFont typeface="Arial" panose="020B0604020202020204" pitchFamily="34" charset="0"/>
              <a:buChar char="•"/>
            </a:pPr>
            <a:r>
              <a:rPr lang="en-US" sz="1100" dirty="0"/>
              <a:t>Learning and application of actions and stylistic features.</a:t>
            </a:r>
          </a:p>
          <a:p>
            <a:pPr marL="171450" indent="-171450">
              <a:buFont typeface="Arial" panose="020B0604020202020204" pitchFamily="34" charset="0"/>
              <a:buChar char="•"/>
            </a:pPr>
            <a:r>
              <a:rPr lang="en-US" sz="1100" dirty="0"/>
              <a:t>Application of performance skills – concentration, focus, movement memory, confidence.</a:t>
            </a:r>
          </a:p>
          <a:p>
            <a:pPr marL="171450" indent="-171450">
              <a:buFont typeface="Arial" panose="020B0604020202020204" pitchFamily="34" charset="0"/>
              <a:buChar char="•"/>
            </a:pPr>
            <a:r>
              <a:rPr lang="en-US" sz="1100" dirty="0"/>
              <a:t>Selection and application of choreography skills – canon, unison, formation, action, levels, directions and contact.</a:t>
            </a:r>
          </a:p>
          <a:p>
            <a:pPr marL="171450" indent="-171450">
              <a:buFont typeface="Arial" panose="020B0604020202020204" pitchFamily="34" charset="0"/>
              <a:buChar char="•"/>
            </a:pPr>
            <a:r>
              <a:rPr lang="en-US" sz="1100" dirty="0"/>
              <a:t>Use of imagination in response to a stimulus. </a:t>
            </a:r>
            <a:endParaRPr lang="en-US" sz="1100" dirty="0" smtClean="0"/>
          </a:p>
          <a:p>
            <a:pPr marL="171450" indent="-171450">
              <a:buFont typeface="Arial" panose="020B0604020202020204" pitchFamily="34" charset="0"/>
              <a:buChar char="•"/>
            </a:pPr>
            <a:r>
              <a:rPr lang="en-US" sz="1100" dirty="0" smtClean="0"/>
              <a:t>Use of props</a:t>
            </a:r>
            <a:endParaRPr lang="en-US" sz="1100" dirty="0"/>
          </a:p>
          <a:p>
            <a:endParaRPr lang="en-US" sz="1100" dirty="0" smtClean="0">
              <a:solidFill>
                <a:srgbClr val="FF0000"/>
              </a:solidFill>
              <a:latin typeface="+mn-lt"/>
            </a:endParaRP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52473"/>
            <a:ext cx="4190383" cy="3105946"/>
          </a:xfrm>
        </p:spPr>
        <p:txBody>
          <a:bodyPr lIns="180000" tIns="180000" rIns="180000" bIns="180000" anchor="t">
            <a:normAutofit fontScale="25000" lnSpcReduction="20000"/>
          </a:bodyPr>
          <a:lstStyle/>
          <a:p>
            <a:pPr algn="ctr"/>
            <a:r>
              <a:rPr lang="en-US" sz="1100" u="sng" dirty="0">
                <a:solidFill>
                  <a:schemeClr val="tx1"/>
                </a:solidFill>
                <a:latin typeface="+mn-lt"/>
              </a:rPr>
              <a:t>Main theme – Performance </a:t>
            </a:r>
            <a:r>
              <a:rPr lang="en-US" sz="1100" u="sng" dirty="0" smtClean="0">
                <a:solidFill>
                  <a:schemeClr val="tx1"/>
                </a:solidFill>
                <a:latin typeface="+mn-lt"/>
              </a:rPr>
              <a:t>and choreography</a:t>
            </a:r>
            <a:endParaRPr lang="en-US" sz="1100" u="sng" dirty="0">
              <a:solidFill>
                <a:schemeClr val="tx1"/>
              </a:solidFill>
              <a:latin typeface="+mn-lt"/>
            </a:endParaRPr>
          </a:p>
          <a:p>
            <a:r>
              <a:rPr lang="en-US" sz="3300" dirty="0" smtClean="0">
                <a:solidFill>
                  <a:schemeClr val="tx1"/>
                </a:solidFill>
                <a:latin typeface="+mn-lt"/>
              </a:rPr>
              <a:t>The key components of a good performance are:</a:t>
            </a:r>
          </a:p>
          <a:p>
            <a:pPr marL="171450" indent="-171450">
              <a:buFont typeface="Arial" panose="020B0604020202020204" pitchFamily="34" charset="0"/>
              <a:buChar char="•"/>
            </a:pPr>
            <a:r>
              <a:rPr lang="en-US" sz="3300" dirty="0" smtClean="0">
                <a:solidFill>
                  <a:schemeClr val="tx1"/>
                </a:solidFill>
                <a:latin typeface="+mn-lt"/>
              </a:rPr>
              <a:t>Concentration and focus</a:t>
            </a:r>
          </a:p>
          <a:p>
            <a:pPr marL="171450" indent="-171450">
              <a:buFont typeface="Arial" panose="020B0604020202020204" pitchFamily="34" charset="0"/>
              <a:buChar char="•"/>
            </a:pPr>
            <a:r>
              <a:rPr lang="en-US" sz="3300" dirty="0" smtClean="0">
                <a:solidFill>
                  <a:schemeClr val="tx1"/>
                </a:solidFill>
                <a:latin typeface="+mn-lt"/>
              </a:rPr>
              <a:t>Movement memory and confidence</a:t>
            </a:r>
          </a:p>
          <a:p>
            <a:pPr marL="171450" indent="-171450">
              <a:buFont typeface="Arial" panose="020B0604020202020204" pitchFamily="34" charset="0"/>
              <a:buChar char="•"/>
            </a:pPr>
            <a:r>
              <a:rPr lang="en-US" sz="3300" dirty="0" smtClean="0">
                <a:solidFill>
                  <a:schemeClr val="tx1"/>
                </a:solidFill>
                <a:latin typeface="+mn-lt"/>
              </a:rPr>
              <a:t>Accurately performing new movement with technical skill. </a:t>
            </a:r>
          </a:p>
          <a:p>
            <a:pPr marL="171450" indent="-171450">
              <a:buFont typeface="Arial" panose="020B0604020202020204" pitchFamily="34" charset="0"/>
              <a:buChar char="•"/>
            </a:pPr>
            <a:r>
              <a:rPr lang="en-US" sz="3300" dirty="0" smtClean="0">
                <a:solidFill>
                  <a:schemeClr val="tx1"/>
                </a:solidFill>
                <a:latin typeface="+mn-lt"/>
              </a:rPr>
              <a:t>Showing sensitivity and interaction with others on stage.</a:t>
            </a:r>
          </a:p>
          <a:p>
            <a:pPr marL="171450" indent="-171450">
              <a:buFont typeface="Arial" panose="020B0604020202020204" pitchFamily="34" charset="0"/>
              <a:buChar char="•"/>
            </a:pPr>
            <a:r>
              <a:rPr lang="en-US" sz="3300" dirty="0" smtClean="0">
                <a:solidFill>
                  <a:schemeClr val="tx1"/>
                </a:solidFill>
                <a:latin typeface="+mn-lt"/>
              </a:rPr>
              <a:t>Having good spatial awareness on stage.</a:t>
            </a:r>
          </a:p>
          <a:p>
            <a:pPr marL="171450" indent="-171450">
              <a:buFont typeface="Arial" panose="020B0604020202020204" pitchFamily="34" charset="0"/>
              <a:buChar char="•"/>
            </a:pPr>
            <a:r>
              <a:rPr lang="en-US" sz="3300" dirty="0" smtClean="0">
                <a:solidFill>
                  <a:schemeClr val="tx1"/>
                </a:solidFill>
                <a:latin typeface="+mn-lt"/>
              </a:rPr>
              <a:t>Musicality and timing with others. </a:t>
            </a:r>
          </a:p>
          <a:p>
            <a:pPr marL="171450" indent="-171450">
              <a:buFont typeface="Arial" panose="020B0604020202020204" pitchFamily="34" charset="0"/>
              <a:buChar char="•"/>
            </a:pPr>
            <a:r>
              <a:rPr lang="en-US" sz="3300" dirty="0" smtClean="0">
                <a:solidFill>
                  <a:schemeClr val="tx1"/>
                </a:solidFill>
                <a:latin typeface="+mn-lt"/>
              </a:rPr>
              <a:t>Demonstrating appropriate features of the style</a:t>
            </a:r>
          </a:p>
          <a:p>
            <a:r>
              <a:rPr lang="en-US" sz="3300" dirty="0" smtClean="0">
                <a:solidFill>
                  <a:schemeClr val="tx1"/>
                </a:solidFill>
                <a:latin typeface="+mn-lt"/>
              </a:rPr>
              <a:t>The key components of choreography for this unit:</a:t>
            </a:r>
          </a:p>
          <a:p>
            <a:pPr marL="171450" indent="-171450">
              <a:buFont typeface="Arial" panose="020B0604020202020204" pitchFamily="34" charset="0"/>
              <a:buChar char="•"/>
            </a:pPr>
            <a:r>
              <a:rPr lang="en-US" sz="3300" dirty="0" smtClean="0">
                <a:solidFill>
                  <a:schemeClr val="tx1"/>
                </a:solidFill>
                <a:latin typeface="+mn-lt"/>
              </a:rPr>
              <a:t>Selecting and linking appropriate movement to reflect the dance style.</a:t>
            </a:r>
          </a:p>
          <a:p>
            <a:pPr marL="171450" indent="-171450">
              <a:buFont typeface="Arial" panose="020B0604020202020204" pitchFamily="34" charset="0"/>
              <a:buChar char="•"/>
            </a:pPr>
            <a:r>
              <a:rPr lang="en-US" sz="3300" dirty="0" smtClean="0">
                <a:solidFill>
                  <a:schemeClr val="tx1"/>
                </a:solidFill>
                <a:latin typeface="+mn-lt"/>
              </a:rPr>
              <a:t>Applying canon, unison, formation , direction and levels appropriately and imaginatively.</a:t>
            </a:r>
          </a:p>
          <a:p>
            <a:pPr marL="171450" indent="-171450">
              <a:buFont typeface="Arial" panose="020B0604020202020204" pitchFamily="34" charset="0"/>
              <a:buChar char="•"/>
            </a:pPr>
            <a:r>
              <a:rPr lang="en-US" sz="3300" dirty="0" smtClean="0">
                <a:solidFill>
                  <a:schemeClr val="tx1"/>
                </a:solidFill>
                <a:latin typeface="+mn-lt"/>
              </a:rPr>
              <a:t>Showing clear starting and ending positions </a:t>
            </a:r>
            <a:endParaRPr lang="en-US" sz="3300" dirty="0">
              <a:solidFill>
                <a:schemeClr val="tx1"/>
              </a:solidFill>
              <a:latin typeface="+mn-lt"/>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73970"/>
            <a:ext cx="5688660" cy="1815078"/>
          </a:xfrm>
        </p:spPr>
        <p:txBody>
          <a:bodyPr lIns="180000" tIns="180000" rIns="180000" bIns="180000" numCol="2" anchor="t">
            <a:normAutofit/>
          </a:bodyPr>
          <a:lstStyle/>
          <a:p>
            <a:r>
              <a:rPr lang="en-US" sz="1100" dirty="0" smtClean="0">
                <a:latin typeface="+mn-lt"/>
              </a:rPr>
              <a:t>The use of subject specific skills and techniques and collaborative working will always be important areas to focus on for assessment.</a:t>
            </a:r>
          </a:p>
          <a:p>
            <a:r>
              <a:rPr lang="en-US" sz="1100" dirty="0" smtClean="0">
                <a:latin typeface="+mn-lt"/>
              </a:rPr>
              <a:t>However, during this topic learners will have the opportunity to experiment in the style of practitioners and develop oracy using subject specific terminology.</a:t>
            </a:r>
            <a:endParaRPr lang="en-US" sz="1100" dirty="0">
              <a:latin typeface="+mn-lt"/>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7" y="5499309"/>
            <a:ext cx="6014366" cy="1959109"/>
          </a:xfrm>
        </p:spPr>
        <p:txBody>
          <a:bodyPr numCol="5">
            <a:normAutofit/>
          </a:bodyPr>
          <a:lstStyle/>
          <a:p>
            <a:pPr fontAlgn="base"/>
            <a:r>
              <a:rPr lang="en-GB" dirty="0"/>
              <a:t>Dance Appreciation </a:t>
            </a:r>
          </a:p>
          <a:p>
            <a:pPr fontAlgn="base"/>
            <a:r>
              <a:rPr lang="en-GB" dirty="0"/>
              <a:t>Stimulus </a:t>
            </a:r>
          </a:p>
          <a:p>
            <a:pPr fontAlgn="base"/>
            <a:r>
              <a:rPr lang="en-GB" dirty="0"/>
              <a:t>Choreographic Intention </a:t>
            </a:r>
          </a:p>
          <a:p>
            <a:pPr fontAlgn="base"/>
            <a:r>
              <a:rPr lang="en-GB" dirty="0"/>
              <a:t>Communication of ideas </a:t>
            </a:r>
          </a:p>
          <a:p>
            <a:pPr fontAlgn="base"/>
            <a:r>
              <a:rPr lang="en-GB" dirty="0"/>
              <a:t>Design Techniques </a:t>
            </a:r>
          </a:p>
          <a:p>
            <a:pPr fontAlgn="base"/>
            <a:r>
              <a:rPr lang="en-GB" dirty="0"/>
              <a:t>Costume </a:t>
            </a:r>
          </a:p>
          <a:p>
            <a:pPr fontAlgn="base"/>
            <a:r>
              <a:rPr lang="en-GB" dirty="0"/>
              <a:t>Lighting </a:t>
            </a:r>
          </a:p>
          <a:p>
            <a:pPr fontAlgn="base"/>
            <a:r>
              <a:rPr lang="en-GB" dirty="0"/>
              <a:t>Set </a:t>
            </a:r>
          </a:p>
          <a:p>
            <a:pPr fontAlgn="base"/>
            <a:r>
              <a:rPr lang="en-GB" dirty="0"/>
              <a:t>Aural Setting </a:t>
            </a:r>
          </a:p>
          <a:p>
            <a:pPr fontAlgn="base"/>
            <a:r>
              <a:rPr lang="en-GB" dirty="0"/>
              <a:t>Backdrop</a:t>
            </a:r>
          </a:p>
          <a:p>
            <a:pPr fontAlgn="base"/>
            <a:r>
              <a:rPr lang="en-GB" dirty="0"/>
              <a:t>Motif </a:t>
            </a:r>
          </a:p>
          <a:p>
            <a:pPr fontAlgn="base"/>
            <a:r>
              <a:rPr lang="en-GB" dirty="0"/>
              <a:t>Motif development </a:t>
            </a:r>
          </a:p>
          <a:p>
            <a:pPr fontAlgn="base"/>
            <a:r>
              <a:rPr lang="en-GB" dirty="0"/>
              <a:t>Embellish </a:t>
            </a:r>
          </a:p>
          <a:p>
            <a:pPr fontAlgn="base"/>
            <a:r>
              <a:rPr lang="en-GB" dirty="0"/>
              <a:t>Repeat </a:t>
            </a:r>
          </a:p>
          <a:p>
            <a:pPr fontAlgn="base"/>
            <a:r>
              <a:rPr lang="en-GB" dirty="0"/>
              <a:t>Retrograde </a:t>
            </a:r>
          </a:p>
          <a:p>
            <a:pPr fontAlgn="base"/>
            <a:r>
              <a:rPr lang="en-GB" dirty="0"/>
              <a:t>Inversion </a:t>
            </a:r>
          </a:p>
          <a:p>
            <a:pPr fontAlgn="base"/>
            <a:r>
              <a:rPr lang="en-GB" dirty="0"/>
              <a:t>Rhythm </a:t>
            </a:r>
          </a:p>
          <a:p>
            <a:pPr fontAlgn="base"/>
            <a:r>
              <a:rPr lang="en-GB" dirty="0"/>
              <a:t>Quality </a:t>
            </a:r>
          </a:p>
          <a:p>
            <a:pPr fontAlgn="base"/>
            <a:r>
              <a:rPr lang="en-GB" dirty="0"/>
              <a:t> </a:t>
            </a:r>
          </a:p>
          <a:p>
            <a:endParaRPr lang="en-US" sz="4000" dirty="0">
              <a:latin typeface="Calibri" panose="020F0502020204030204" pitchFamily="34" charset="0"/>
              <a:ea typeface="Calibri" panose="020F0502020204030204" pitchFamily="34" charset="0"/>
              <a:cs typeface="Calibri" panose="020F0502020204030204" pitchFamily="34" charset="0"/>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marL="285750" indent="-285750">
              <a:buFont typeface="Arial" panose="020B0604020202020204" pitchFamily="34" charset="0"/>
              <a:buChar char="•"/>
            </a:pPr>
            <a:r>
              <a:rPr lang="en-GB" sz="1100" dirty="0"/>
              <a:t>Working collaboratively – how to speak and listen to each other, share ideas and compromise to reach a shared goal</a:t>
            </a:r>
            <a:r>
              <a:rPr lang="en-GB" sz="1100" dirty="0" smtClean="0"/>
              <a:t>.</a:t>
            </a:r>
            <a:endParaRPr lang="en-GB" sz="1100" dirty="0"/>
          </a:p>
          <a:p>
            <a:pPr marL="285750" indent="-285750">
              <a:buFont typeface="Arial" panose="020B0604020202020204" pitchFamily="34" charset="0"/>
              <a:buChar char="•"/>
            </a:pPr>
            <a:r>
              <a:rPr lang="en-GB" sz="1100" dirty="0"/>
              <a:t>Healthy lifestyles – promotion of good </a:t>
            </a:r>
            <a:r>
              <a:rPr lang="en-GB" sz="1100" dirty="0" smtClean="0"/>
              <a:t>hygiene through kit, </a:t>
            </a:r>
            <a:r>
              <a:rPr lang="en-GB" sz="1100" dirty="0"/>
              <a:t>movement to support physical and mental health, respecting boundaries in contact. </a:t>
            </a:r>
          </a:p>
          <a:p>
            <a:pPr marL="285750" indent="-285750">
              <a:buFont typeface="Arial" panose="020B0604020202020204" pitchFamily="34" charset="0"/>
              <a:buChar char="•"/>
            </a:pPr>
            <a:r>
              <a:rPr lang="en-GB" sz="1100" dirty="0"/>
              <a:t>Celebrating success, improving overall confidence through performance.</a:t>
            </a:r>
          </a:p>
          <a:p>
            <a:endParaRPr lang="en-GB" sz="1100" dirty="0" smtClean="0">
              <a:latin typeface="Calibri"/>
              <a:ea typeface="Calibri"/>
              <a:cs typeface="Calibri"/>
            </a:endParaRPr>
          </a:p>
          <a:p>
            <a:endParaRPr lang="en-GB" sz="1100" dirty="0">
              <a:latin typeface="Calibri"/>
              <a:ea typeface="Calibri"/>
              <a:cs typeface="Calibri"/>
            </a:endParaRPr>
          </a:p>
        </p:txBody>
      </p:sp>
    </p:spTree>
    <p:extLst>
      <p:ext uri="{BB962C8B-B14F-4D97-AF65-F5344CB8AC3E}">
        <p14:creationId xmlns:p14="http://schemas.microsoft.com/office/powerpoint/2010/main" val="3067872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dirty="0" smtClean="0">
                <a:latin typeface="Calibri"/>
                <a:ea typeface="Calibri"/>
                <a:cs typeface="Calibri"/>
              </a:rPr>
              <a:t>This unit will introduce learners to working with a range of props to further extend  their movement vocabulary. This </a:t>
            </a:r>
            <a:r>
              <a:rPr lang="en-US" dirty="0">
                <a:latin typeface="Calibri"/>
                <a:ea typeface="Calibri"/>
                <a:cs typeface="Calibri"/>
              </a:rPr>
              <a:t>exploration allows them </a:t>
            </a:r>
            <a:r>
              <a:rPr lang="en-US" dirty="0" smtClean="0">
                <a:latin typeface="Calibri"/>
                <a:ea typeface="Calibri"/>
                <a:cs typeface="Calibri"/>
              </a:rPr>
              <a:t>to experiment with adapting their skills to differing scenarios and themes in response to a range of stimuli.</a:t>
            </a:r>
            <a:r>
              <a:rPr lang="en-US" dirty="0">
                <a:latin typeface="Calibri"/>
                <a:ea typeface="Calibri"/>
                <a:cs typeface="Calibri"/>
              </a:rPr>
              <a:t> </a:t>
            </a:r>
            <a:r>
              <a:rPr lang="en-US" dirty="0" smtClean="0">
                <a:latin typeface="Calibri"/>
                <a:ea typeface="Calibri"/>
                <a:cs typeface="Calibri"/>
              </a:rPr>
              <a:t>Throughout this unit, learners will continue to improve and embed their skills in performance, choreography and appreciation.</a:t>
            </a:r>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Exploring the Expressive Arts </a:t>
            </a:r>
            <a:endParaRPr lang="en-US"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xfrm>
            <a:off x="248063" y="4258698"/>
            <a:ext cx="9889717" cy="786438"/>
          </a:xfrm>
          <a:solidFill>
            <a:srgbClr val="ED5A3E"/>
          </a:solidFill>
        </p:spPr>
        <p:txBody>
          <a:bodyPr lIns="144000" tIns="45720" rIns="91440" bIns="45720" anchor="ctr" anchorCtr="0">
            <a:noAutofit/>
          </a:bodyPr>
          <a:lstStyle/>
          <a:p>
            <a:endParaRPr lang="en-US" dirty="0">
              <a:latin typeface="MASSILIA VF"/>
              <a:cs typeface="Arial"/>
            </a:endParaRPr>
          </a:p>
          <a:p>
            <a:pPr algn="ctr"/>
            <a:r>
              <a:rPr lang="en-US" dirty="0">
                <a:latin typeface="MASSILIA VF"/>
                <a:cs typeface="Arial"/>
              </a:rPr>
              <a:t>Creating combines skills and knowledge, drawing on the senses, inspiration and imagination.</a:t>
            </a:r>
            <a:endParaRPr lang="en-US" dirty="0">
              <a:latin typeface="MASSILIA VF"/>
            </a:endParaRPr>
          </a:p>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Responding and reflecting</a:t>
            </a:r>
            <a:endParaRPr lang="en-US"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dirty="0" smtClean="0">
                <a:latin typeface="Calibri"/>
              </a:rPr>
              <a:t>Throughout this unit, l</a:t>
            </a:r>
            <a:r>
              <a:rPr lang="en-US" sz="1400" baseline="0" dirty="0" smtClean="0">
                <a:latin typeface="Calibri"/>
              </a:rPr>
              <a:t>earners  will</a:t>
            </a:r>
            <a:r>
              <a:rPr lang="en-US" sz="1400" dirty="0" smtClean="0">
                <a:latin typeface="Calibri"/>
              </a:rPr>
              <a:t> be encouraged </a:t>
            </a:r>
            <a:r>
              <a:rPr lang="en-US" sz="1400" baseline="0" dirty="0" smtClean="0">
                <a:latin typeface="Calibri"/>
              </a:rPr>
              <a:t>to </a:t>
            </a:r>
            <a:r>
              <a:rPr lang="en-US" sz="1400" baseline="0" dirty="0">
                <a:latin typeface="Calibri"/>
              </a:rPr>
              <a:t>become reflective, curious and creative individuals both as artists and audience members. </a:t>
            </a:r>
            <a:r>
              <a:rPr lang="en-GB" sz="1400" baseline="0" dirty="0" smtClean="0">
                <a:latin typeface="Calibri"/>
              </a:rPr>
              <a:t>​</a:t>
            </a:r>
            <a:r>
              <a:rPr lang="en-GB" sz="1400" dirty="0" smtClean="0">
                <a:latin typeface="Calibri"/>
              </a:rPr>
              <a:t> Learners will have opportunities to discuss and question </a:t>
            </a:r>
            <a:r>
              <a:rPr lang="en-GB" dirty="0" smtClean="0">
                <a:latin typeface="Calibri"/>
              </a:rPr>
              <a:t>the use of a range of props</a:t>
            </a:r>
            <a:r>
              <a:rPr lang="en-GB" sz="1400" dirty="0" smtClean="0">
                <a:latin typeface="Calibri"/>
              </a:rPr>
              <a:t>, </a:t>
            </a:r>
            <a:r>
              <a:rPr lang="en-GB" dirty="0" smtClean="0">
                <a:latin typeface="Calibri"/>
              </a:rPr>
              <a:t>gaining knowledge and understanding of how they are used to inspire movement and communicate themes and intentions,</a:t>
            </a:r>
            <a:r>
              <a:rPr lang="en-GB" sz="1400" dirty="0" smtClean="0">
                <a:latin typeface="Calibri"/>
              </a:rPr>
              <a:t> leading to </a:t>
            </a:r>
            <a:r>
              <a:rPr lang="en-US" dirty="0" smtClean="0">
                <a:latin typeface="Calibri"/>
              </a:rPr>
              <a:t>the </a:t>
            </a:r>
            <a:r>
              <a:rPr lang="en-US" dirty="0">
                <a:latin typeface="Calibri"/>
              </a:rPr>
              <a:t>process of creating a practical outcome or </a:t>
            </a:r>
            <a:r>
              <a:rPr lang="en-US" dirty="0" smtClean="0">
                <a:latin typeface="Calibri"/>
              </a:rPr>
              <a:t>performance using the skills they have developed.</a:t>
            </a:r>
            <a:r>
              <a:rPr lang="en-GB" dirty="0">
                <a:latin typeface="Calibri"/>
              </a:rPr>
              <a:t> </a:t>
            </a:r>
            <a:r>
              <a:rPr lang="en-GB" dirty="0" smtClean="0">
                <a:latin typeface="Calibri"/>
              </a:rPr>
              <a:t>Learners will be expected to use their understanding to provide more detailed and comprehensive answers when evaluating their own and others work.</a:t>
            </a:r>
            <a:endParaRPr lang="en-US" sz="900" dirty="0">
              <a:latin typeface="Calibri"/>
              <a:ea typeface="Calibri"/>
              <a:cs typeface="Calibri"/>
            </a:endParaRP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a:xfrm>
            <a:off x="261023" y="5199989"/>
            <a:ext cx="9876874" cy="2046775"/>
          </a:xfrm>
        </p:spPr>
        <p:txBody>
          <a:bodyPr lIns="180000" tIns="180000" rIns="180000" bIns="180000" anchor="t">
            <a:normAutofit/>
          </a:bodyPr>
          <a:lstStyle/>
          <a:p>
            <a:r>
              <a:rPr lang="en-GB" dirty="0" smtClean="0">
                <a:latin typeface="Calibri"/>
                <a:cs typeface="Arial"/>
              </a:rPr>
              <a:t>This unit provides learners with many opportunities to be innovative whilst utilising their new skills to produce , new </a:t>
            </a:r>
            <a:r>
              <a:rPr lang="en-GB" dirty="0">
                <a:latin typeface="Calibri"/>
                <a:cs typeface="Arial"/>
              </a:rPr>
              <a:t>and interesting work. Learners are encouraged to work collaboratively to plan, design and make performances that are fit for an audience. Learners within this unit of work with be introduced to some integral skills within </a:t>
            </a:r>
            <a:r>
              <a:rPr lang="en-GB" dirty="0" smtClean="0">
                <a:latin typeface="Calibri"/>
                <a:cs typeface="Arial"/>
              </a:rPr>
              <a:t>dance and</a:t>
            </a:r>
            <a:r>
              <a:rPr lang="en-GB" dirty="0">
                <a:latin typeface="Calibri"/>
                <a:cs typeface="Arial"/>
              </a:rPr>
              <a:t> asked to apply those skills to a performance in an interesting way.  This unit provides a safe space for the learners to create and transform ideas while working collaboratively. </a:t>
            </a:r>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10000"/>
          </a:bodyPr>
          <a:lstStyle/>
          <a:p>
            <a:r>
              <a:rPr lang="en-GB" sz="1000" b="1" dirty="0">
                <a:latin typeface="MASSILIA VF"/>
                <a:ea typeface="Calibri"/>
                <a:cs typeface="Calibri"/>
              </a:rPr>
              <a:t>Enterprising and Creative (creating own work)</a:t>
            </a:r>
            <a:r>
              <a:rPr lang="en-US" sz="1000" dirty="0">
                <a:latin typeface="MASSILIA VF"/>
                <a:ea typeface="Calibri"/>
                <a:cs typeface="Calibri"/>
              </a:rPr>
              <a:t>  </a:t>
            </a:r>
            <a:endParaRPr lang="en-US" sz="1000" dirty="0"/>
          </a:p>
          <a:p>
            <a:r>
              <a:rPr lang="en-GB" sz="1000" dirty="0">
                <a:latin typeface="MASSILIA VF"/>
                <a:ea typeface="Calibri"/>
                <a:cs typeface="Calibri"/>
              </a:rPr>
              <a:t>In this unit of work learners have the opportunity to create their own ideas and have imaginative </a:t>
            </a:r>
            <a:r>
              <a:rPr lang="en-GB" sz="1000" dirty="0" smtClean="0">
                <a:latin typeface="MASSILIA VF"/>
                <a:ea typeface="Calibri"/>
                <a:cs typeface="Calibri"/>
              </a:rPr>
              <a:t>responses using a range of props.</a:t>
            </a:r>
            <a:r>
              <a:rPr lang="en-GB" sz="1000" dirty="0">
                <a:latin typeface="MASSILIA VF"/>
                <a:ea typeface="Calibri"/>
                <a:cs typeface="Calibri"/>
              </a:rPr>
              <a:t> </a:t>
            </a:r>
            <a:endParaRPr lang="en-GB" sz="1000" dirty="0"/>
          </a:p>
          <a:p>
            <a:r>
              <a:rPr lang="en-GB" sz="1000" b="1" dirty="0">
                <a:latin typeface="MASSILIA VF"/>
                <a:ea typeface="Calibri"/>
                <a:cs typeface="Calibri"/>
              </a:rPr>
              <a:t>Ambitious Capable (building skills)</a:t>
            </a:r>
            <a:r>
              <a:rPr lang="en-US" sz="1000" dirty="0">
                <a:latin typeface="MASSILIA VF"/>
                <a:ea typeface="Calibri"/>
                <a:cs typeface="Calibri"/>
              </a:rPr>
              <a:t>  </a:t>
            </a:r>
            <a:endParaRPr lang="en-GB" sz="1000" dirty="0"/>
          </a:p>
          <a:p>
            <a:r>
              <a:rPr lang="en-GB" sz="1000" dirty="0">
                <a:latin typeface="MASSILIA VF"/>
                <a:ea typeface="Calibri"/>
                <a:cs typeface="Calibri"/>
              </a:rPr>
              <a:t>In this unit, learners are focusing </a:t>
            </a:r>
            <a:r>
              <a:rPr lang="en-GB" sz="1000" dirty="0" smtClean="0">
                <a:latin typeface="MASSILIA VF"/>
                <a:ea typeface="Calibri"/>
                <a:cs typeface="Calibri"/>
              </a:rPr>
              <a:t>on technical movement and performance skills needed to be successful in KS3 dance.</a:t>
            </a:r>
            <a:r>
              <a:rPr lang="en-US" sz="1000" dirty="0" smtClean="0">
                <a:latin typeface="MASSILIA VF"/>
                <a:ea typeface="Calibri"/>
                <a:cs typeface="Calibri"/>
              </a:rPr>
              <a:t> </a:t>
            </a:r>
            <a:endParaRPr lang="en-GB" sz="1000" dirty="0"/>
          </a:p>
          <a:p>
            <a:r>
              <a:rPr lang="en-GB" sz="1000" b="1" dirty="0" smtClean="0">
                <a:latin typeface="MASSILIA VF"/>
                <a:ea typeface="Calibri"/>
                <a:cs typeface="Calibri"/>
              </a:rPr>
              <a:t>Healthy, confident (performance in Dance)</a:t>
            </a:r>
            <a:r>
              <a:rPr lang="en-US" sz="1000" dirty="0" smtClean="0">
                <a:latin typeface="MASSILIA VF"/>
                <a:ea typeface="Calibri"/>
                <a:cs typeface="Calibri"/>
              </a:rPr>
              <a:t>  </a:t>
            </a:r>
            <a:endParaRPr lang="en-GB" sz="1000" dirty="0" smtClean="0"/>
          </a:p>
          <a:p>
            <a:r>
              <a:rPr lang="en-GB" sz="1000" dirty="0" smtClean="0">
                <a:latin typeface="MASSILIA VF"/>
                <a:ea typeface="Calibri"/>
                <a:cs typeface="Calibri"/>
              </a:rPr>
              <a:t>Learners will be encouraged to develop an active lifestyle and fully participate in practical class.</a:t>
            </a:r>
            <a:endParaRPr lang="en-GB" sz="1000" dirty="0"/>
          </a:p>
          <a:p>
            <a:r>
              <a:rPr lang="en-GB" sz="1000" b="1" dirty="0">
                <a:latin typeface="MASSILIA VF"/>
                <a:ea typeface="Calibri"/>
                <a:cs typeface="Calibri"/>
              </a:rPr>
              <a:t>Ethical, informed </a:t>
            </a:r>
            <a:r>
              <a:rPr lang="en-GB" sz="1000" b="1" dirty="0" smtClean="0">
                <a:latin typeface="MASSILIA VF"/>
                <a:ea typeface="Calibri"/>
                <a:cs typeface="Calibri"/>
              </a:rPr>
              <a:t>citizens</a:t>
            </a:r>
          </a:p>
          <a:p>
            <a:r>
              <a:rPr lang="en-GB" sz="1000" dirty="0" smtClean="0"/>
              <a:t>Consider the impact of their actions when making choices</a:t>
            </a:r>
          </a:p>
          <a:p>
            <a:r>
              <a:rPr lang="en-US" sz="1000" dirty="0">
                <a:latin typeface="MASSILIA VF"/>
                <a:ea typeface="Calibri"/>
                <a:cs typeface="Calibri"/>
              </a:rPr>
              <a:t>  </a:t>
            </a:r>
            <a:endParaRPr lang="en-GB" sz="1000" dirty="0"/>
          </a:p>
          <a:p>
            <a:endParaRPr lang="en-GB" sz="1100" dirty="0">
              <a:latin typeface="Calibri"/>
              <a:ea typeface="Calibri"/>
              <a:cs typeface="Calibri"/>
            </a:endParaRP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lIns="144000" tIns="45720" rIns="91440" bIns="45720" anchor="ctr" anchorCtr="0">
            <a:noAutofit/>
          </a:bodyPr>
          <a:lstStyle/>
          <a:p>
            <a:pPr algn="ctr"/>
            <a:r>
              <a:rPr lang="en-US" dirty="0">
                <a:latin typeface="MASSILIA VF"/>
              </a:rPr>
              <a:t>Four Purposes</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lIns="144000" tIns="45720" rIns="91440" bIns="45720" anchor="ctr" anchorCtr="0">
            <a:noAutofit/>
          </a:bodyPr>
          <a:lstStyle/>
          <a:p>
            <a:pPr algn="ctr"/>
            <a:r>
              <a:rPr lang="en-US" dirty="0">
                <a:latin typeface="MASSILIA VF"/>
              </a:rPr>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lIns="144000" tIns="45720" rIns="91440" bIns="45720" anchor="ctr" anchorCtr="0">
            <a:noAutofit/>
          </a:bodyPr>
          <a:lstStyle/>
          <a:p>
            <a:pPr algn="ctr"/>
            <a:r>
              <a:rPr lang="en-US" dirty="0">
                <a:latin typeface="MASSILIA VF"/>
              </a:rPr>
              <a:t>Integral Skills</a:t>
            </a:r>
            <a:endParaRPr lang="en-US" dirty="0"/>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70000" lnSpcReduction="20000"/>
          </a:bodyPr>
          <a:lstStyle/>
          <a:p>
            <a:r>
              <a:rPr lang="en-GB" sz="900" u="sng" dirty="0">
                <a:latin typeface="Calibri"/>
                <a:ea typeface="Calibri"/>
                <a:cs typeface="Calibri"/>
              </a:rPr>
              <a:t>.</a:t>
            </a:r>
            <a:r>
              <a:rPr lang="en-GB" b="1" u="sng" dirty="0">
                <a:latin typeface="Calibri"/>
                <a:ea typeface="Calibri"/>
                <a:cs typeface="Arial"/>
              </a:rPr>
              <a:t>Creativity and innovation</a:t>
            </a:r>
            <a:endParaRPr lang="en-US" dirty="0">
              <a:latin typeface="Calibri"/>
              <a:ea typeface="Calibri"/>
              <a:cs typeface="Calibri"/>
            </a:endParaRPr>
          </a:p>
          <a:p>
            <a:r>
              <a:rPr lang="en-GB" dirty="0">
                <a:latin typeface="Calibri"/>
                <a:ea typeface="Calibri"/>
                <a:cs typeface="Arial"/>
              </a:rPr>
              <a:t>Learners use their creative skills and </a:t>
            </a:r>
            <a:r>
              <a:rPr lang="en-GB" dirty="0" smtClean="0">
                <a:latin typeface="Calibri"/>
                <a:ea typeface="Calibri"/>
                <a:cs typeface="Arial"/>
              </a:rPr>
              <a:t>imagination, </a:t>
            </a:r>
            <a:r>
              <a:rPr lang="en-GB" dirty="0">
                <a:latin typeface="Calibri"/>
                <a:ea typeface="Calibri"/>
                <a:cs typeface="Arial"/>
              </a:rPr>
              <a:t>discover possibilities and refine ideas to produce their own unique artistic work.</a:t>
            </a:r>
            <a:endParaRPr lang="en-GB" dirty="0">
              <a:latin typeface="Calibri"/>
              <a:ea typeface="Calibri"/>
              <a:cs typeface="Calibri"/>
            </a:endParaRPr>
          </a:p>
          <a:p>
            <a:r>
              <a:rPr lang="en-GB" b="1" u="sng" dirty="0">
                <a:latin typeface="Calibri"/>
                <a:ea typeface="Calibri"/>
                <a:cs typeface="Arial"/>
              </a:rPr>
              <a:t>Critical thinking and problem-solving</a:t>
            </a:r>
            <a:endParaRPr lang="en-GB" dirty="0">
              <a:latin typeface="Calibri"/>
              <a:ea typeface="Calibri"/>
              <a:cs typeface="Calibri"/>
            </a:endParaRPr>
          </a:p>
          <a:p>
            <a:r>
              <a:rPr lang="en-GB" dirty="0">
                <a:latin typeface="Calibri"/>
                <a:ea typeface="Calibri"/>
                <a:cs typeface="Arial"/>
              </a:rPr>
              <a:t>The evaluation involved in the creative process enables learners to develop reflective, questioning and problem-solving skills, as well as to challenge perceptions and identify solutions. </a:t>
            </a:r>
            <a:endParaRPr lang="en-GB" dirty="0">
              <a:latin typeface="Calibri"/>
              <a:ea typeface="Calibri"/>
              <a:cs typeface="Calibri"/>
            </a:endParaRPr>
          </a:p>
          <a:p>
            <a:r>
              <a:rPr lang="en-GB" b="1" u="sng" dirty="0">
                <a:latin typeface="Calibri"/>
                <a:ea typeface="Calibri"/>
                <a:cs typeface="Arial"/>
              </a:rPr>
              <a:t>Personal effectiveness</a:t>
            </a:r>
            <a:endParaRPr lang="en-GB" dirty="0">
              <a:latin typeface="Calibri"/>
              <a:ea typeface="Calibri"/>
              <a:cs typeface="Calibri"/>
            </a:endParaRPr>
          </a:p>
          <a:p>
            <a:r>
              <a:rPr lang="en-GB" sz="1500" dirty="0">
                <a:latin typeface="Calibri"/>
                <a:ea typeface="Calibri"/>
                <a:cs typeface="Arial"/>
              </a:rPr>
              <a:t>Learners develop self-confidence, self-esteem, independence, communication skills and social and cultural awareness.</a:t>
            </a:r>
            <a:endParaRPr lang="en-GB" u="sng" dirty="0">
              <a:latin typeface="Calibri"/>
              <a:ea typeface="Calibri"/>
              <a:cs typeface="Calibri"/>
            </a:endParaRPr>
          </a:p>
          <a:p>
            <a:r>
              <a:rPr lang="en-GB" b="1" u="sng" dirty="0">
                <a:latin typeface="Calibri"/>
                <a:ea typeface="Calibri"/>
                <a:cs typeface="Arial"/>
              </a:rPr>
              <a:t>Planning and organising</a:t>
            </a:r>
            <a:endParaRPr lang="en-GB" u="sng" dirty="0">
              <a:latin typeface="Calibri"/>
              <a:ea typeface="Calibri"/>
              <a:cs typeface="Calibri"/>
            </a:endParaRPr>
          </a:p>
          <a:p>
            <a:r>
              <a:rPr lang="en-GB" sz="1600" dirty="0">
                <a:latin typeface="Calibri"/>
                <a:ea typeface="Calibri"/>
                <a:cs typeface="Arial"/>
              </a:rPr>
              <a:t> Learners generate ideas, develop curiosity, explore and bring ideas into </a:t>
            </a:r>
            <a:r>
              <a:rPr lang="en-GB" sz="1600" dirty="0" smtClean="0">
                <a:latin typeface="Calibri"/>
                <a:ea typeface="Calibri"/>
                <a:cs typeface="Arial"/>
              </a:rPr>
              <a:t>action; this </a:t>
            </a:r>
            <a:r>
              <a:rPr lang="en-GB" sz="1600" dirty="0">
                <a:latin typeface="Calibri"/>
                <a:ea typeface="Calibri"/>
                <a:cs typeface="Arial"/>
              </a:rPr>
              <a:t>is fundamental to this Area.</a:t>
            </a:r>
            <a:endParaRPr lang="en-GB" dirty="0">
              <a:ea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a:xfrm>
            <a:off x="5410170" y="3816509"/>
            <a:ext cx="4955937" cy="3407844"/>
          </a:xfrm>
        </p:spPr>
        <p:txBody>
          <a:bodyPr lIns="180000" tIns="180000" rIns="180000" bIns="180000" anchor="t">
            <a:noAutofit/>
          </a:bodyPr>
          <a:lstStyle/>
          <a:p>
            <a:endParaRPr lang="en-GB" sz="1100" dirty="0">
              <a:latin typeface="Calibri"/>
              <a:ea typeface="Calibri"/>
              <a:cs typeface="Calibri"/>
            </a:endParaRPr>
          </a:p>
          <a:p>
            <a:r>
              <a:rPr lang="en-GB" sz="1100" dirty="0" smtClean="0">
                <a:solidFill>
                  <a:schemeClr val="tx1"/>
                </a:solidFill>
                <a:latin typeface="Calibri"/>
                <a:ea typeface="Calibri"/>
                <a:cs typeface="Calibri"/>
              </a:rPr>
              <a:t>Fantasy embeds </a:t>
            </a:r>
            <a:r>
              <a:rPr lang="en-US" sz="1100" dirty="0" smtClean="0">
                <a:solidFill>
                  <a:schemeClr val="tx1"/>
                </a:solidFill>
                <a:latin typeface="Calibri"/>
                <a:ea typeface="Calibri"/>
                <a:cs typeface="Arial"/>
              </a:rPr>
              <a:t>many </a:t>
            </a:r>
            <a:r>
              <a:rPr lang="en-US" sz="1100" dirty="0">
                <a:solidFill>
                  <a:schemeClr val="tx1"/>
                </a:solidFill>
                <a:latin typeface="Calibri"/>
                <a:ea typeface="Calibri"/>
                <a:cs typeface="Arial"/>
              </a:rPr>
              <a:t>of the pedagogical principles within the scheme of work. The </a:t>
            </a:r>
            <a:r>
              <a:rPr lang="en-US" sz="1100" dirty="0">
                <a:solidFill>
                  <a:schemeClr val="tx1"/>
                </a:solidFill>
                <a:latin typeface="Calibri"/>
                <a:ea typeface="Calibri"/>
                <a:cs typeface="Calibri"/>
              </a:rPr>
              <a:t>main ones that are focused on in this scheme are:</a:t>
            </a:r>
            <a:r>
              <a:rPr lang="en-US" sz="1100" dirty="0">
                <a:solidFill>
                  <a:schemeClr val="tx1"/>
                </a:solidFill>
                <a:latin typeface="Calibri"/>
                <a:ea typeface="Calibri"/>
                <a:cs typeface="Arial"/>
              </a:rPr>
              <a:t> </a:t>
            </a:r>
            <a:endParaRPr lang="en-GB" dirty="0">
              <a:solidFill>
                <a:schemeClr val="tx1"/>
              </a:solidFill>
            </a:endParaRPr>
          </a:p>
          <a:p>
            <a:pPr fontAlgn="base"/>
            <a:r>
              <a:rPr lang="en-GB" sz="800" dirty="0"/>
              <a:t>Maintains a consistent focus on the overall purposes of the curriculum. </a:t>
            </a:r>
          </a:p>
          <a:p>
            <a:pPr fontAlgn="base"/>
            <a:r>
              <a:rPr lang="en-GB" sz="800" dirty="0"/>
              <a:t>Challenges all learners by encouraging them to recognise the importance of sustained effort in meeting expectations that are high but achievable for them. </a:t>
            </a:r>
          </a:p>
          <a:p>
            <a:pPr fontAlgn="base"/>
            <a:r>
              <a:rPr lang="en-GB" sz="800" dirty="0"/>
              <a:t>Means employing a blend of approaches including direct teaching. </a:t>
            </a:r>
          </a:p>
          <a:p>
            <a:pPr fontAlgn="base"/>
            <a:r>
              <a:rPr lang="en-GB" sz="800" dirty="0"/>
              <a:t>Means employing a blend of approaches including those that promote problem-solving, creative and critical thinking. </a:t>
            </a:r>
          </a:p>
          <a:p>
            <a:pPr fontAlgn="base"/>
            <a:r>
              <a:rPr lang="en-GB" sz="800" dirty="0"/>
              <a:t>Sets tasks and selects resources that build on previous knowledge and experience and engage interest. </a:t>
            </a:r>
          </a:p>
          <a:p>
            <a:pPr fontAlgn="base"/>
            <a:r>
              <a:rPr lang="en-GB" sz="800" dirty="0" smtClean="0"/>
              <a:t>Means </a:t>
            </a:r>
            <a:r>
              <a:rPr lang="en-GB" sz="800" dirty="0"/>
              <a:t>employing assessment for learning principles. </a:t>
            </a:r>
          </a:p>
          <a:p>
            <a:pPr fontAlgn="base"/>
            <a:r>
              <a:rPr lang="en-GB" sz="800" dirty="0" smtClean="0"/>
              <a:t>Encourages </a:t>
            </a:r>
            <a:r>
              <a:rPr lang="en-GB" sz="800" dirty="0"/>
              <a:t>learners to take increasing responsibility for their own learning. </a:t>
            </a:r>
          </a:p>
          <a:p>
            <a:pPr fontAlgn="base"/>
            <a:r>
              <a:rPr lang="en-GB" sz="800" dirty="0"/>
              <a:t>Supports social and emotional development and positive relationships. </a:t>
            </a:r>
          </a:p>
          <a:p>
            <a:pPr fontAlgn="base"/>
            <a:r>
              <a:rPr lang="en-GB" sz="800" dirty="0"/>
              <a:t>Encourages collaboration </a:t>
            </a:r>
          </a:p>
          <a:p>
            <a:endParaRPr lang="en-US" sz="1100" dirty="0">
              <a:latin typeface="Calibri"/>
              <a:ea typeface="Calibri"/>
              <a:cs typeface="Calibri"/>
            </a:endParaRPr>
          </a:p>
          <a:p>
            <a:endParaRPr lang="en-US" sz="900" dirty="0">
              <a:latin typeface="MASSILIA VF"/>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xfrm>
            <a:off x="5426906" y="3890944"/>
            <a:ext cx="4939201" cy="410400"/>
          </a:xfrm>
          <a:solidFill>
            <a:srgbClr val="ED5A3E"/>
          </a:solidFill>
        </p:spPr>
        <p:txBody>
          <a:bodyPr lIns="144000" tIns="45720" rIns="91440" bIns="45720" anchor="ctr" anchorCtr="0">
            <a:noAutofit/>
          </a:bodyPr>
          <a:lstStyle/>
          <a:p>
            <a:pPr algn="ctr"/>
            <a:r>
              <a:rPr lang="en-US" dirty="0">
                <a:latin typeface="MASSILIA VF"/>
              </a:rPr>
              <a:t>Pedagogical Principles</a:t>
            </a:r>
          </a:p>
        </p:txBody>
      </p:sp>
      <p:sp>
        <p:nvSpPr>
          <p:cNvPr id="11" name="Text Placeholder 10">
            <a:extLst>
              <a:ext uri="{FF2B5EF4-FFF2-40B4-BE49-F238E27FC236}">
                <a16:creationId xmlns:a16="http://schemas.microsoft.com/office/drawing/2014/main" id="{F39214EF-5361-8B4F-A389-748C6BFCE481}"/>
              </a:ext>
            </a:extLst>
          </p:cNvPr>
          <p:cNvSpPr>
            <a:spLocks noGrp="1"/>
          </p:cNvSpPr>
          <p:nvPr>
            <p:ph type="body" sz="quarter" idx="44"/>
          </p:nvPr>
        </p:nvSpPr>
        <p:spPr>
          <a:xfrm>
            <a:off x="273981" y="4301344"/>
            <a:ext cx="4990924" cy="2923745"/>
          </a:xfrm>
        </p:spPr>
        <p:txBody>
          <a:bodyPr lIns="180000" tIns="180000" rIns="180000" bIns="180000" anchor="t">
            <a:normAutofit fontScale="40000" lnSpcReduction="20000"/>
          </a:bodyPr>
          <a:lstStyle/>
          <a:p>
            <a:r>
              <a:rPr lang="en-US" sz="2500" b="1" u="sng" dirty="0" smtClean="0">
                <a:latin typeface="Calibri"/>
                <a:ea typeface="Calibri"/>
                <a:cs typeface="Calibri"/>
              </a:rPr>
              <a:t>Literacy </a:t>
            </a:r>
            <a:r>
              <a:rPr lang="en-US" sz="1700" dirty="0" smtClean="0">
                <a:latin typeface="Calibri"/>
                <a:ea typeface="Calibri"/>
                <a:cs typeface="Calibri"/>
              </a:rPr>
              <a:t> </a:t>
            </a:r>
          </a:p>
          <a:p>
            <a:r>
              <a:rPr lang="en-GB" sz="1700" b="1" dirty="0" smtClean="0"/>
              <a:t>Listening </a:t>
            </a:r>
            <a:r>
              <a:rPr lang="en-GB" sz="1700" b="1" dirty="0"/>
              <a:t>2.2 </a:t>
            </a:r>
            <a:r>
              <a:rPr lang="en-GB" sz="1700" dirty="0"/>
              <a:t> </a:t>
            </a:r>
          </a:p>
          <a:p>
            <a:pPr fontAlgn="base"/>
            <a:r>
              <a:rPr lang="en-GB" sz="1700" dirty="0"/>
              <a:t>I can listen to, identify and use key words to understand the general meaning and ideas which are implied.  </a:t>
            </a:r>
          </a:p>
          <a:p>
            <a:pPr fontAlgn="base"/>
            <a:r>
              <a:rPr lang="en-GB" sz="1700" dirty="0"/>
              <a:t>I can listen to build my vocabulary, develop my pronunciation, intonation/accents and sentence structure, and use these in my own communication. </a:t>
            </a:r>
          </a:p>
          <a:p>
            <a:pPr fontAlgn="base"/>
            <a:r>
              <a:rPr lang="en-GB" sz="1700" b="1" dirty="0"/>
              <a:t>Listening 2.3 </a:t>
            </a:r>
            <a:r>
              <a:rPr lang="en-GB" sz="1700" dirty="0"/>
              <a:t> </a:t>
            </a:r>
          </a:p>
          <a:p>
            <a:pPr fontAlgn="base"/>
            <a:r>
              <a:rPr lang="en-GB" sz="1700" dirty="0"/>
              <a:t>I can listen to and understand information about a variety of topics, summarising the main points.  </a:t>
            </a:r>
          </a:p>
          <a:p>
            <a:pPr fontAlgn="base"/>
            <a:r>
              <a:rPr lang="en-GB" sz="1700" b="1" dirty="0" smtClean="0"/>
              <a:t>Speaking </a:t>
            </a:r>
            <a:r>
              <a:rPr lang="en-GB" sz="1700" b="1" dirty="0"/>
              <a:t>4.1 </a:t>
            </a:r>
            <a:r>
              <a:rPr lang="en-GB" sz="1700" dirty="0"/>
              <a:t> </a:t>
            </a:r>
          </a:p>
          <a:p>
            <a:pPr fontAlgn="base"/>
            <a:r>
              <a:rPr lang="en-GB" sz="1700" dirty="0"/>
              <a:t>I can speak clearly, recognising the appropriate language for different audiences and purposes, and varying my expression, vocabulary, tone and gestures to engage the audience. </a:t>
            </a:r>
          </a:p>
          <a:p>
            <a:pPr fontAlgn="base"/>
            <a:r>
              <a:rPr lang="en-GB" sz="1700" b="1" dirty="0" smtClean="0"/>
              <a:t>Speaking </a:t>
            </a:r>
            <a:r>
              <a:rPr lang="en-GB" sz="1700" b="1" dirty="0"/>
              <a:t>4.3</a:t>
            </a:r>
            <a:r>
              <a:rPr lang="en-GB" sz="1700" dirty="0"/>
              <a:t> </a:t>
            </a:r>
          </a:p>
          <a:p>
            <a:pPr fontAlgn="base"/>
            <a:r>
              <a:rPr lang="en-GB" sz="1700" dirty="0"/>
              <a:t>I can contribute to group discussion in different roles, taking responsibility for completing the task well. </a:t>
            </a:r>
          </a:p>
          <a:p>
            <a:pPr fontAlgn="base"/>
            <a:r>
              <a:rPr lang="en-GB" dirty="0"/>
              <a:t> </a:t>
            </a:r>
          </a:p>
          <a:p>
            <a:endParaRPr lang="en-US" dirty="0">
              <a:solidFill>
                <a:srgbClr val="FF0000"/>
              </a:solidFill>
            </a:endParaRPr>
          </a:p>
          <a:p>
            <a:endParaRPr lang="en-US" dirty="0"/>
          </a:p>
          <a:p>
            <a:endParaRPr lang="en-US" dirty="0"/>
          </a:p>
          <a:p>
            <a:endParaRPr lang="en-US" dirty="0"/>
          </a:p>
        </p:txBody>
      </p:sp>
    </p:spTree>
    <p:extLst>
      <p:ext uri="{BB962C8B-B14F-4D97-AF65-F5344CB8AC3E}">
        <p14:creationId xmlns:p14="http://schemas.microsoft.com/office/powerpoint/2010/main" val="1981651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fontAlgn="base"/>
            <a:r>
              <a:rPr lang="en-US" sz="1100" dirty="0" smtClean="0">
                <a:latin typeface="+mn-lt"/>
              </a:rPr>
              <a:t>This unit provides learners with the opportunity to greatly extend their movement vocabulary through the introduction of props. Learners will be able to build upon existing creative skills by applying them to new contexts, this time with a prop to use to challenge movement ideas and add meaning to their work.</a:t>
            </a:r>
          </a:p>
          <a:p>
            <a:pPr fontAlgn="base"/>
            <a:r>
              <a:rPr lang="en-GB" sz="1100" dirty="0" smtClean="0">
                <a:latin typeface="+mn-lt"/>
              </a:rPr>
              <a:t>Learners </a:t>
            </a:r>
            <a:r>
              <a:rPr lang="en-GB" sz="1100" dirty="0">
                <a:latin typeface="+mn-lt"/>
              </a:rPr>
              <a:t>will gain greater confidence by being able to explore, experience, interpret, create and respond through this scheme of learning. </a:t>
            </a:r>
          </a:p>
          <a:p>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fontAlgn="base"/>
            <a:r>
              <a:rPr lang="en-GB" sz="1100" dirty="0" smtClean="0"/>
              <a:t>This unit provides</a:t>
            </a:r>
            <a:r>
              <a:rPr lang="en-US" sz="1100" dirty="0" smtClean="0">
                <a:latin typeface="+mn-lt"/>
              </a:rPr>
              <a:t> </a:t>
            </a:r>
            <a:r>
              <a:rPr lang="en-US" sz="1100" dirty="0">
                <a:latin typeface="+mn-lt"/>
              </a:rPr>
              <a:t>learners </a:t>
            </a:r>
            <a:r>
              <a:rPr lang="en-US" sz="1100" dirty="0" smtClean="0">
                <a:latin typeface="+mn-lt"/>
              </a:rPr>
              <a:t>with opportunities to  </a:t>
            </a:r>
            <a:r>
              <a:rPr lang="en-US" sz="1100" dirty="0">
                <a:latin typeface="+mn-lt"/>
              </a:rPr>
              <a:t>explore </a:t>
            </a:r>
            <a:r>
              <a:rPr lang="en-US" sz="1100" dirty="0" smtClean="0">
                <a:latin typeface="+mn-lt"/>
              </a:rPr>
              <a:t>Dance </a:t>
            </a:r>
            <a:r>
              <a:rPr lang="en-US" sz="1100" dirty="0">
                <a:latin typeface="+mn-lt"/>
              </a:rPr>
              <a:t>through creating their own </a:t>
            </a:r>
            <a:r>
              <a:rPr lang="en-US" sz="1100" dirty="0" smtClean="0">
                <a:latin typeface="+mn-lt"/>
              </a:rPr>
              <a:t>work, this time using a range of props to inspire movement ideas. Learners will have opportunities to  evaluate </a:t>
            </a:r>
            <a:r>
              <a:rPr lang="en-US" sz="1100" dirty="0">
                <a:latin typeface="+mn-lt"/>
              </a:rPr>
              <a:t>their work and the work of others and </a:t>
            </a:r>
            <a:r>
              <a:rPr lang="en-US" sz="1100" dirty="0" smtClean="0">
                <a:latin typeface="+mn-lt"/>
              </a:rPr>
              <a:t>be </a:t>
            </a:r>
            <a:r>
              <a:rPr lang="en-US" sz="1100" dirty="0">
                <a:latin typeface="+mn-lt"/>
              </a:rPr>
              <a:t>a critical audience member for their peers. </a:t>
            </a:r>
            <a:endParaRPr lang="en-GB" sz="1100" dirty="0">
              <a:latin typeface="+mn-lt"/>
            </a:endParaRPr>
          </a:p>
          <a:p>
            <a:pPr fontAlgn="base"/>
            <a:r>
              <a:rPr lang="en-GB" sz="1100" dirty="0">
                <a:latin typeface="+mn-lt"/>
              </a:rPr>
              <a:t>Learners will learn and refine different types of knowledge and skills including the techniques, required to create and interpret in </a:t>
            </a:r>
            <a:r>
              <a:rPr lang="en-GB" sz="1100" dirty="0" smtClean="0">
                <a:latin typeface="+mn-lt"/>
              </a:rPr>
              <a:t>Dance.</a:t>
            </a:r>
            <a:endParaRPr lang="en-GB" sz="1100" dirty="0">
              <a:latin typeface="+mn-lt"/>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r>
              <a:rPr lang="en-US" sz="1100" dirty="0" smtClean="0">
                <a:latin typeface="+mn-lt"/>
              </a:rPr>
              <a:t>Progression in this scheme of learning is demonstrated through the development of the key Dance skills using a range of props, as well as the development of the learners’ capabilities to explore, respond and reflect within the discipline. </a:t>
            </a:r>
            <a:endParaRPr lang="en-US" sz="1100" dirty="0">
              <a:latin typeface="+mn-lt"/>
            </a:endParaRPr>
          </a:p>
          <a:p>
            <a:r>
              <a:rPr lang="en-US" sz="1100" dirty="0" smtClean="0">
                <a:latin typeface="+mn-lt"/>
              </a:rPr>
              <a:t>It is expected that learners will already have a foundation of skills that they have developed throughout year 7 and 8 and therefore will be confident at identifying the similarities and differences between the performing arts subjects.</a:t>
            </a:r>
            <a:endParaRPr lang="en-US" sz="1100" dirty="0">
              <a:latin typeface="+mn-lt"/>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rmAutofit/>
          </a:bodyPr>
          <a:lstStyle/>
          <a:p>
            <a:r>
              <a:rPr lang="en-US" sz="1100" dirty="0" smtClean="0">
                <a:latin typeface="+mj-lt"/>
              </a:rPr>
              <a:t>Learners are expected to have an existing level of skills in choreography, performance and appreciation when they arrive into year 8. This unit provides opportunities to extend movement vocabulary and therefore refine performance and creative skills through the ability of selecting the most appropriate or most imaginative for differing creative situations.</a:t>
            </a:r>
          </a:p>
          <a:p>
            <a:r>
              <a:rPr lang="en-US" sz="1100" dirty="0" smtClean="0">
                <a:latin typeface="+mj-lt"/>
              </a:rPr>
              <a:t>When evaluating their work in this unit, learners are required to know the main key words linked to movement as well as show an ability to justify their answers or </a:t>
            </a:r>
            <a:r>
              <a:rPr lang="en-US" sz="1100" dirty="0" err="1" smtClean="0">
                <a:latin typeface="+mj-lt"/>
              </a:rPr>
              <a:t>opinons</a:t>
            </a:r>
            <a:r>
              <a:rPr lang="en-US" sz="1100" dirty="0" smtClean="0">
                <a:latin typeface="+mj-lt"/>
              </a:rPr>
              <a:t>. </a:t>
            </a:r>
            <a:endParaRPr lang="en-US" sz="1100" dirty="0">
              <a:latin typeface="+mj-lt"/>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r>
              <a:rPr lang="en-US" sz="1100" dirty="0" smtClean="0">
                <a:latin typeface="+mn-lt"/>
              </a:rPr>
              <a:t>This unit provides links with all other Expressive Arts subjects. Particular links with Music in which learners will be using historical songs to dance to and learning about how the development of music has influenced the development of dance. </a:t>
            </a:r>
          </a:p>
          <a:p>
            <a:r>
              <a:rPr lang="en-US" sz="1100" dirty="0" smtClean="0">
                <a:latin typeface="+mn-lt"/>
              </a:rPr>
              <a:t>Drama will always link to Dance through the use of performance, evaluation and choreographic skills.</a:t>
            </a:r>
            <a:endParaRPr lang="en-US" sz="1100" dirty="0">
              <a:latin typeface="+mn-lt"/>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r>
              <a:rPr lang="en-US" sz="1100" dirty="0" smtClean="0">
                <a:latin typeface="+mn-lt"/>
              </a:rPr>
              <a:t>The main issues at KS3 is the ability to recall because the learner on having dance once every two weeks. To address these issues, we revisit skills as often as we can and focus on performance confidence, team work and creativity throughout year 8.</a:t>
            </a:r>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latin typeface="+mn-lt"/>
              </a:rPr>
              <a:t>I can explore and experiment with and then select appropriate creative techniques, practices, materials, processes, resources, tools and </a:t>
            </a:r>
            <a:r>
              <a:rPr lang="en-GB" dirty="0" smtClean="0">
                <a:latin typeface="+mn-lt"/>
              </a:rPr>
              <a:t>technologies.</a:t>
            </a:r>
          </a:p>
          <a:p>
            <a:pPr marL="285750" indent="-285750">
              <a:buFont typeface="Arial" panose="020B0604020202020204" pitchFamily="34" charset="0"/>
              <a:buChar char="•"/>
            </a:pPr>
            <a:r>
              <a:rPr lang="en-GB" dirty="0" smtClean="0">
                <a:latin typeface="+mn-lt"/>
              </a:rPr>
              <a:t>I </a:t>
            </a:r>
            <a:r>
              <a:rPr lang="en-GB" dirty="0">
                <a:latin typeface="+mn-lt"/>
              </a:rPr>
              <a:t>can explore how and why creative work is made by asking questions and developing my own </a:t>
            </a:r>
            <a:r>
              <a:rPr lang="en-GB" dirty="0" smtClean="0">
                <a:latin typeface="+mn-lt"/>
              </a:rPr>
              <a:t>answers.</a:t>
            </a:r>
          </a:p>
          <a:p>
            <a:pPr marL="285750" indent="-285750">
              <a:buFont typeface="Arial" panose="020B0604020202020204" pitchFamily="34" charset="0"/>
              <a:buChar char="•"/>
            </a:pPr>
            <a:r>
              <a:rPr lang="en-GB" dirty="0" smtClean="0">
                <a:latin typeface="+mn-lt"/>
              </a:rPr>
              <a:t>I </a:t>
            </a:r>
            <a:r>
              <a:rPr lang="en-GB" dirty="0">
                <a:latin typeface="+mn-lt"/>
              </a:rPr>
              <a:t>can explore and describe how artists and creative work communicate mood, feelings and ideas.</a:t>
            </a:r>
            <a:endParaRPr lang="en-US" dirty="0">
              <a:latin typeface="+mn-lt"/>
            </a:endParaRPr>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a:xfrm>
            <a:off x="7138882" y="1611556"/>
            <a:ext cx="3229200" cy="5642680"/>
          </a:xfrm>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lIns="91440" tIns="45720" rIns="91440" bIns="45720" anchor="t">
            <a:normAutofit fontScale="55000" lnSpcReduction="20000"/>
          </a:bodyPr>
          <a:lstStyle/>
          <a:p>
            <a:pPr algn="ctr"/>
            <a:r>
              <a:rPr lang="en-US" dirty="0">
                <a:latin typeface="MASSILIA VF"/>
              </a:rPr>
              <a:t>Progression Steps to inform teaching</a:t>
            </a:r>
            <a:endParaRPr lang="en-US"/>
          </a:p>
          <a:p>
            <a:pPr algn="ctr"/>
            <a:r>
              <a:rPr lang="en-GB" sz="1900" dirty="0">
                <a:solidFill>
                  <a:srgbClr val="000000"/>
                </a:solidFill>
                <a:latin typeface="Calibri"/>
                <a:ea typeface="Calibri"/>
                <a:cs typeface="Calibri"/>
              </a:rPr>
              <a:t>Exploring the expressive arts is essential to developing artistic skills and knowledge and it enables learners to become curious and creative individuals.</a:t>
            </a:r>
            <a:endParaRPr lang="en-US" sz="1900" b="0" dirty="0">
              <a:solidFill>
                <a:srgbClr val="000000"/>
              </a:solidFill>
              <a:latin typeface="Calibri"/>
              <a:ea typeface="Calibri"/>
              <a:cs typeface="Calibri"/>
            </a:endParaRPr>
          </a:p>
        </p:txBody>
      </p:sp>
      <p:graphicFrame>
        <p:nvGraphicFramePr>
          <p:cNvPr id="10" name="Table 9">
            <a:extLst>
              <a:ext uri="{FF2B5EF4-FFF2-40B4-BE49-F238E27FC236}">
                <a16:creationId xmlns:a16="http://schemas.microsoft.com/office/drawing/2014/main" id="{5D832C4F-3A0F-173C-B51D-CFB74DA5379A}"/>
              </a:ext>
            </a:extLst>
          </p:cNvPr>
          <p:cNvGraphicFramePr>
            <a:graphicFrameLocks noGrp="1"/>
          </p:cNvGraphicFramePr>
          <p:nvPr>
            <p:extLst>
              <p:ext uri="{D42A27DB-BD31-4B8C-83A1-F6EECF244321}">
                <p14:modId xmlns:p14="http://schemas.microsoft.com/office/powerpoint/2010/main" val="677978729"/>
              </p:ext>
            </p:extLst>
          </p:nvPr>
        </p:nvGraphicFramePr>
        <p:xfrm>
          <a:off x="3842657" y="1607271"/>
          <a:ext cx="3162685" cy="4937760"/>
        </p:xfrm>
        <a:graphic>
          <a:graphicData uri="http://schemas.openxmlformats.org/drawingml/2006/table">
            <a:tbl>
              <a:tblPr bandRow="1">
                <a:tableStyleId>{5C22544A-7EE6-4342-B048-85BDC9FD1C3A}</a:tableStyleId>
              </a:tblPr>
              <a:tblGrid>
                <a:gridCol w="3162685">
                  <a:extLst>
                    <a:ext uri="{9D8B030D-6E8A-4147-A177-3AD203B41FA5}">
                      <a16:colId xmlns:a16="http://schemas.microsoft.com/office/drawing/2014/main" val="1932416559"/>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406697780"/>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independently and demonstrate technical control with a range of creative materials, processes, resources, tools and technologies showing innovation and resilience.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363488175"/>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the effects that a range of creative techniques, materials, processes, resources, tools and technologies have on my own and others’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729004392"/>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how creative work can represent, document, share and celebrate personal, social and cultural identities.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14501539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describe how artists and creative work communicate mood, feelings and ideas and the impact they have on an audience.</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811004209"/>
                  </a:ext>
                </a:extLst>
              </a:tr>
            </a:tbl>
          </a:graphicData>
        </a:graphic>
      </p:graphicFrame>
      <p:graphicFrame>
        <p:nvGraphicFramePr>
          <p:cNvPr id="12" name="Table 11">
            <a:extLst>
              <a:ext uri="{FF2B5EF4-FFF2-40B4-BE49-F238E27FC236}">
                <a16:creationId xmlns:a16="http://schemas.microsoft.com/office/drawing/2014/main" id="{66524237-EDBC-3062-75BF-9BF5C4B0E4D0}"/>
              </a:ext>
            </a:extLst>
          </p:cNvPr>
          <p:cNvGraphicFramePr>
            <a:graphicFrameLocks noGrp="1"/>
          </p:cNvGraphicFramePr>
          <p:nvPr>
            <p:extLst>
              <p:ext uri="{D42A27DB-BD31-4B8C-83A1-F6EECF244321}">
                <p14:modId xmlns:p14="http://schemas.microsoft.com/office/powerpoint/2010/main" val="2036697871"/>
              </p:ext>
            </p:extLst>
          </p:nvPr>
        </p:nvGraphicFramePr>
        <p:xfrm>
          <a:off x="7143824" y="1607271"/>
          <a:ext cx="3267075" cy="4724400"/>
        </p:xfrm>
        <a:graphic>
          <a:graphicData uri="http://schemas.openxmlformats.org/drawingml/2006/table">
            <a:tbl>
              <a:tblPr bandRow="1">
                <a:tableStyleId>{5C22544A-7EE6-4342-B048-85BDC9FD1C3A}</a:tableStyleId>
              </a:tblPr>
              <a:tblGrid>
                <a:gridCol w="3267075">
                  <a:extLst>
                    <a:ext uri="{9D8B030D-6E8A-4147-A177-3AD203B41FA5}">
                      <a16:colId xmlns:a16="http://schemas.microsoft.com/office/drawing/2014/main" val="998903407"/>
                    </a:ext>
                  </a:extLst>
                </a:gridCol>
              </a:tblGrid>
              <a:tr h="200025">
                <a:tc>
                  <a:txBody>
                    <a:bodyPr/>
                    <a:lstStyle/>
                    <a:p>
                      <a:pPr algn="ctr" rtl="0" fontAlgn="base"/>
                      <a:endParaRPr lang="en-GB" sz="1400" b="1"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47762930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and experiment with my own and others’ creative ideas, demonstrating increasingly complex technical control, innovation, independent thinking and originality to develop my work with confidence, being able to explain my reasons behind choices made and evaluate their effectiveness on my creative work.</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57593062"/>
                  </a:ext>
                </a:extLst>
              </a:tr>
              <a:tr h="190500">
                <a:tc>
                  <a:txBody>
                    <a:bodyPr/>
                    <a:lstStyle/>
                    <a:p>
                      <a:pPr algn="l" rtl="0" fontAlgn="base"/>
                      <a:endParaRPr lang="en-GB" sz="1400" b="0" i="0" dirty="0">
                        <a:solidFill>
                          <a:srgbClr val="006758"/>
                        </a:solidFill>
                        <a:effectLst/>
                        <a:latin typeface="Calibri"/>
                      </a:endParaRP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351442044"/>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explore creative work, understanding the personal, social, cultural and historical context, including the conventions of the period in which it was created.</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2793655811"/>
                  </a:ext>
                </a:extLst>
              </a:tr>
              <a:tr h="190500">
                <a:tc>
                  <a:txBody>
                    <a:bodyPr/>
                    <a:lstStyle/>
                    <a:p>
                      <a:pPr marL="285750" indent="-285750" algn="l" rtl="0" fontAlgn="base">
                        <a:buFont typeface="Arial" panose="020B0604020202020204" pitchFamily="34" charset="0"/>
                        <a:buChar char="•"/>
                      </a:pPr>
                      <a:r>
                        <a:rPr lang="en-GB" sz="1400" b="0" i="0" dirty="0">
                          <a:solidFill>
                            <a:srgbClr val="006758"/>
                          </a:solidFill>
                          <a:effectLst/>
                          <a:highlight>
                            <a:srgbClr val="FFFFFF"/>
                          </a:highlight>
                          <a:latin typeface="Calibri"/>
                        </a:rPr>
                        <a:t>I can investigate and understand how meaning is communicated through the ideas of other artists and performers.</a:t>
                      </a:r>
                      <a:r>
                        <a:rPr lang="en-GB" sz="1400" b="0" i="0" dirty="0">
                          <a:solidFill>
                            <a:srgbClr val="006758"/>
                          </a:solidFill>
                          <a:effectLst/>
                          <a:latin typeface="Calibri"/>
                        </a:rPr>
                        <a:t> </a:t>
                      </a:r>
                    </a:p>
                  </a:txBody>
                  <a:tcPr marL="66675" marR="66675">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909717656"/>
                  </a:ext>
                </a:extLst>
              </a:tr>
            </a:tbl>
          </a:graphicData>
        </a:graphic>
      </p:graphicFrame>
    </p:spTree>
    <p:extLst>
      <p:ext uri="{BB962C8B-B14F-4D97-AF65-F5344CB8AC3E}">
        <p14:creationId xmlns:p14="http://schemas.microsoft.com/office/powerpoint/2010/main" val="3785915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give and accept feedback as both artist and </a:t>
            </a:r>
            <a:r>
              <a:rPr lang="en-GB" dirty="0" smtClean="0"/>
              <a:t>audience.</a:t>
            </a:r>
          </a:p>
          <a:p>
            <a:pPr marL="285750" indent="-285750">
              <a:buFont typeface="Arial" panose="020B0604020202020204" pitchFamily="34" charset="0"/>
              <a:buChar char="•"/>
            </a:pPr>
            <a:r>
              <a:rPr lang="en-GB" dirty="0" smtClean="0"/>
              <a:t>I </a:t>
            </a:r>
            <a:r>
              <a:rPr lang="en-GB" dirty="0"/>
              <a:t>can compare my own creative work to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consider, with guidance, how moods, emotions and ideas are communicated both in my own creative work and in the creative work of others.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a:buFont typeface="Arial" panose="020B0604020202020204" pitchFamily="34" charset="0"/>
              <a:buChar char="•"/>
            </a:pPr>
            <a:r>
              <a:rPr lang="en-GB" dirty="0"/>
              <a:t>I can give and consider constructive feedback about my own creative work and that of others, reflecting on it and making improvements where </a:t>
            </a:r>
            <a:r>
              <a:rPr lang="en-GB" dirty="0" smtClean="0"/>
              <a:t>necessary.</a:t>
            </a:r>
          </a:p>
          <a:p>
            <a:pPr marL="285750" indent="-285750">
              <a:buFont typeface="Arial" panose="020B0604020202020204" pitchFamily="34" charset="0"/>
              <a:buChar char="•"/>
            </a:pPr>
            <a:r>
              <a:rPr lang="en-GB" dirty="0" smtClean="0"/>
              <a:t>I </a:t>
            </a:r>
            <a:r>
              <a:rPr lang="en-GB" dirty="0"/>
              <a:t>can apply knowledge and understanding of context, and make connections between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reflect upon how artists have achieved effects or communicated moods, emotions and ideas in their work.</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a:buFont typeface="Arial" panose="020B0604020202020204" pitchFamily="34" charset="0"/>
              <a:buChar char="•"/>
            </a:pPr>
            <a:r>
              <a:rPr lang="en-GB" dirty="0"/>
              <a:t>I can effectively evaluate my own creative work and that of others showing increasing confidence to recognise and articulate strengths, and to demonstrate resilience and determination to </a:t>
            </a:r>
            <a:r>
              <a:rPr lang="en-GB" dirty="0" smtClean="0"/>
              <a:t>improve.</a:t>
            </a:r>
          </a:p>
          <a:p>
            <a:pPr marL="285750" indent="-285750">
              <a:buFont typeface="Arial" panose="020B0604020202020204" pitchFamily="34" charset="0"/>
              <a:buChar char="•"/>
            </a:pPr>
            <a:r>
              <a:rPr lang="en-GB" dirty="0" smtClean="0"/>
              <a:t>I </a:t>
            </a:r>
            <a:r>
              <a:rPr lang="en-GB" dirty="0"/>
              <a:t>can apply knowledge and understanding of context when evaluating my own creative work and creative work by other people and from other places and </a:t>
            </a:r>
            <a:r>
              <a:rPr lang="en-GB" dirty="0" smtClean="0"/>
              <a:t>times.</a:t>
            </a:r>
          </a:p>
          <a:p>
            <a:pPr marL="285750" indent="-285750">
              <a:buFont typeface="Arial" panose="020B0604020202020204" pitchFamily="34" charset="0"/>
              <a:buChar char="•"/>
            </a:pPr>
            <a:r>
              <a:rPr lang="en-GB" dirty="0" smtClean="0"/>
              <a:t>I </a:t>
            </a:r>
            <a:r>
              <a:rPr lang="en-GB" dirty="0"/>
              <a:t>can evaluate the effectiveness of a wide range of artistic techniques in producing meaning.</a:t>
            </a: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0000346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a:buFont typeface="Arial" panose="020B0604020202020204" pitchFamily="34" charset="0"/>
              <a:buChar char="•"/>
            </a:pPr>
            <a:r>
              <a:rPr lang="en-GB" dirty="0"/>
              <a:t>I can communicate ideas, feelings and memories for an audience and for purposes and outcomes in my creative </a:t>
            </a:r>
            <a:r>
              <a:rPr lang="en-GB" dirty="0" smtClean="0"/>
              <a:t>work.</a:t>
            </a:r>
          </a:p>
          <a:p>
            <a:pPr marL="285750" indent="-285750">
              <a:buFont typeface="Arial" panose="020B0604020202020204" pitchFamily="34" charset="0"/>
              <a:buChar char="•"/>
            </a:pPr>
            <a:r>
              <a:rPr lang="en-GB" dirty="0" smtClean="0"/>
              <a:t>I </a:t>
            </a:r>
            <a:r>
              <a:rPr lang="en-GB" dirty="0"/>
              <a:t>am beginning to apply techniques in my creative work with guidance and </a:t>
            </a:r>
            <a:r>
              <a:rPr lang="en-GB" dirty="0" smtClean="0"/>
              <a:t>direction.</a:t>
            </a:r>
          </a:p>
          <a:p>
            <a:pPr marL="285750" indent="-285750">
              <a:buFont typeface="Arial" panose="020B0604020202020204" pitchFamily="34" charset="0"/>
              <a:buChar char="•"/>
            </a:pPr>
            <a:r>
              <a:rPr lang="en-GB" dirty="0" smtClean="0"/>
              <a:t>I </a:t>
            </a:r>
            <a:r>
              <a:rPr lang="en-GB" dirty="0"/>
              <a:t>can create my own designs and work collaboratively with others to develop creative </a:t>
            </a:r>
            <a:r>
              <a:rPr lang="en-GB" dirty="0" smtClean="0"/>
              <a:t>ideas.</a:t>
            </a:r>
          </a:p>
          <a:p>
            <a:pPr marL="285750" indent="-285750">
              <a:buFont typeface="Arial" panose="020B0604020202020204" pitchFamily="34" charset="0"/>
              <a:buChar char="•"/>
            </a:pPr>
            <a:r>
              <a:rPr lang="en-GB" dirty="0" smtClean="0"/>
              <a:t>I </a:t>
            </a:r>
            <a:r>
              <a:rPr lang="en-GB" dirty="0"/>
              <a:t>can perform, produce, design, exhibit and share my creative work in a variety of ways for different audiences, inspired by a range of stimuli and </a:t>
            </a:r>
            <a:r>
              <a:rPr lang="en-GB" dirty="0" smtClean="0"/>
              <a:t>experiences.</a:t>
            </a:r>
          </a:p>
          <a:p>
            <a:pPr marL="285750" indent="-285750">
              <a:buFont typeface="Arial" panose="020B0604020202020204" pitchFamily="34" charset="0"/>
              <a:buChar char="•"/>
            </a:pPr>
            <a:r>
              <a:rPr lang="en-GB" dirty="0" smtClean="0"/>
              <a:t>I </a:t>
            </a:r>
            <a:r>
              <a:rPr lang="en-GB" dirty="0"/>
              <a:t>am beginning to demonstrate resilience and flexibility in approaching creative </a:t>
            </a:r>
            <a:r>
              <a:rPr lang="en-GB" dirty="0" smtClean="0"/>
              <a:t>challenges.</a:t>
            </a:r>
          </a:p>
          <a:p>
            <a:pPr marL="285750" indent="-285750">
              <a:buFont typeface="Arial" panose="020B0604020202020204" pitchFamily="34" charset="0"/>
              <a:buChar char="•"/>
            </a:pPr>
            <a:r>
              <a:rPr lang="en-GB" dirty="0" smtClean="0"/>
              <a:t>I </a:t>
            </a:r>
            <a:r>
              <a:rPr lang="en-GB" dirty="0"/>
              <a:t>can use creative materials safely and with some control under supervision.</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fontScale="92500"/>
          </a:bodyPr>
          <a:lstStyle/>
          <a:p>
            <a:pPr marL="171450" indent="-171450">
              <a:buFont typeface="Arial" panose="020B0604020202020204" pitchFamily="34" charset="0"/>
              <a:buChar char="•"/>
            </a:pPr>
            <a:r>
              <a:rPr lang="en-GB" dirty="0"/>
              <a:t>I can combine my knowledge, experience and understanding to plan and communicate my creative work for a range of different audiences, purposes and outcomes</a:t>
            </a:r>
            <a:r>
              <a:rPr lang="en-GB" dirty="0" smtClean="0"/>
              <a:t>.</a:t>
            </a:r>
          </a:p>
          <a:p>
            <a:pPr marL="171450" indent="-171450">
              <a:buFont typeface="Arial" panose="020B0604020202020204" pitchFamily="34" charset="0"/>
              <a:buChar char="•"/>
            </a:pPr>
            <a:r>
              <a:rPr lang="en-GB" dirty="0"/>
              <a:t>I can draw upon my familiarity with a range of discipline-specific techniques in my creative work</a:t>
            </a:r>
            <a:r>
              <a:rPr lang="en-GB" dirty="0" smtClean="0"/>
              <a:t>.</a:t>
            </a:r>
          </a:p>
          <a:p>
            <a:pPr marL="171450" indent="-171450">
              <a:buFont typeface="Arial" panose="020B0604020202020204" pitchFamily="34" charset="0"/>
              <a:buChar char="•"/>
            </a:pPr>
            <a:r>
              <a:rPr lang="en-GB" dirty="0"/>
              <a:t>I can draw upon my design knowledge and make connections with greater independence to modify and develop my creative designs</a:t>
            </a:r>
            <a:r>
              <a:rPr lang="en-GB" dirty="0" smtClean="0"/>
              <a:t>.</a:t>
            </a:r>
          </a:p>
          <a:p>
            <a:pPr marL="171450" indent="-171450">
              <a:buFont typeface="Arial" panose="020B0604020202020204" pitchFamily="34" charset="0"/>
              <a:buChar char="•"/>
            </a:pPr>
            <a:r>
              <a:rPr lang="en-GB" dirty="0"/>
              <a:t>I can perform, produce, design, exhibit and share my creative work in formal and non-formal contexts, considering the impact of my creative work on the audience</a:t>
            </a:r>
            <a:r>
              <a:rPr lang="en-GB" dirty="0" smtClean="0"/>
              <a:t>.</a:t>
            </a:r>
          </a:p>
          <a:p>
            <a:pPr marL="171450" indent="-171450">
              <a:buFont typeface="Arial" panose="020B0604020202020204" pitchFamily="34" charset="0"/>
              <a:buChar char="•"/>
            </a:pPr>
            <a:r>
              <a:rPr lang="en-GB" dirty="0"/>
              <a:t>I can identify and respond creatively to challenges with resilience and flexibility</a:t>
            </a:r>
            <a:r>
              <a:rPr lang="en-GB" dirty="0" smtClean="0"/>
              <a:t>.</a:t>
            </a:r>
          </a:p>
          <a:p>
            <a:pPr marL="171450" indent="-171450">
              <a:buFont typeface="Arial" panose="020B0604020202020204" pitchFamily="34" charset="0"/>
              <a:buChar char="•"/>
            </a:pPr>
            <a:r>
              <a:rPr lang="en-GB" dirty="0"/>
              <a:t>I can safely choose and use the correct creative tools and materials with some consideration for others.</a:t>
            </a: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lnSpcReduction="10000"/>
          </a:bodyPr>
          <a:lstStyle/>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r>
              <a:rPr lang="en-GB" dirty="0"/>
              <a:t>I can use my experimentation and investigation to manipulate creative work with purpose and intent when communicating my ideas</a:t>
            </a:r>
            <a:r>
              <a:rPr lang="en-GB" dirty="0" smtClean="0"/>
              <a:t>.</a:t>
            </a:r>
          </a:p>
          <a:p>
            <a:pPr marL="171450" indent="-171450">
              <a:buFont typeface="Arial" panose="020B0604020202020204" pitchFamily="34" charset="0"/>
              <a:buChar char="•"/>
            </a:pPr>
            <a:r>
              <a:rPr lang="en-GB" dirty="0"/>
              <a:t>I can apply specialised technical skills in </a:t>
            </a:r>
            <a:r>
              <a:rPr lang="en-GB" dirty="0" smtClean="0"/>
              <a:t>my </a:t>
            </a:r>
            <a:r>
              <a:rPr lang="en-GB" dirty="0"/>
              <a:t>creative work</a:t>
            </a:r>
            <a:r>
              <a:rPr lang="en-GB" dirty="0" smtClean="0"/>
              <a:t>.</a:t>
            </a:r>
          </a:p>
          <a:p>
            <a:pPr marL="171450" indent="-171450">
              <a:buFont typeface="Arial" panose="020B0604020202020204" pitchFamily="34" charset="0"/>
              <a:buChar char="•"/>
            </a:pPr>
            <a:r>
              <a:rPr lang="en-GB" dirty="0"/>
              <a:t>I can purposefully use my design skills and apply a range of solutions to clarify and refine final creative ideas</a:t>
            </a:r>
            <a:r>
              <a:rPr lang="en-GB" dirty="0" smtClean="0"/>
              <a:t>.</a:t>
            </a:r>
          </a:p>
          <a:p>
            <a:pPr marL="171450" indent="-171450">
              <a:buFont typeface="Arial" panose="020B0604020202020204" pitchFamily="34" charset="0"/>
              <a:buChar char="•"/>
            </a:pPr>
            <a:r>
              <a:rPr lang="en-GB" dirty="0"/>
              <a:t>I can perform, produce, design, exhibit and share my creative work showing an awareness of artistic intent and of audience</a:t>
            </a:r>
            <a:r>
              <a:rPr lang="en-GB" dirty="0" smtClean="0"/>
              <a:t>.</a:t>
            </a:r>
          </a:p>
          <a:p>
            <a:pPr marL="171450" indent="-171450">
              <a:buFont typeface="Arial" panose="020B0604020202020204" pitchFamily="34" charset="0"/>
              <a:buChar char="•"/>
            </a:pPr>
            <a:r>
              <a:rPr lang="en-GB" dirty="0"/>
              <a:t>I can draw upon my experiences and knowledge to inform and develop strategies to overcome creative challenges with imagination and resilience</a:t>
            </a:r>
            <a:r>
              <a:rPr lang="en-GB" dirty="0" smtClean="0"/>
              <a:t>.</a:t>
            </a:r>
          </a:p>
          <a:p>
            <a:pPr marL="171450" indent="-171450">
              <a:buFont typeface="Arial" panose="020B0604020202020204" pitchFamily="34" charset="0"/>
              <a:buChar char="•"/>
            </a:pPr>
            <a:r>
              <a:rPr lang="en-GB" dirty="0"/>
              <a:t>I can confidently consider myself, others, audience, participants and matters of intellectual property when creating work.</a:t>
            </a: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2314734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a:xfrm>
            <a:off x="325820" y="873970"/>
            <a:ext cx="4190383" cy="2869685"/>
          </a:xfrm>
        </p:spPr>
        <p:txBody>
          <a:bodyPr lIns="180000" tIns="180000" rIns="180000" bIns="180000" anchor="t">
            <a:normAutofit lnSpcReduction="10000"/>
          </a:bodyPr>
          <a:lstStyle/>
          <a:p>
            <a:r>
              <a:rPr lang="en-US" sz="1100" dirty="0" smtClean="0">
                <a:latin typeface="+mn-lt"/>
              </a:rPr>
              <a:t>Learners will have developed their skills and vocabulary in performance, choreography and appreciation throughout year 8. This will include:</a:t>
            </a:r>
          </a:p>
          <a:p>
            <a:pPr marL="171450" indent="-171450">
              <a:buFont typeface="Arial" panose="020B0604020202020204" pitchFamily="34" charset="0"/>
              <a:buChar char="•"/>
            </a:pPr>
            <a:r>
              <a:rPr lang="en-US" sz="1100" dirty="0" smtClean="0">
                <a:latin typeface="+mn-lt"/>
              </a:rPr>
              <a:t>Working as part of a group, demonstrating leadership and communication.</a:t>
            </a:r>
          </a:p>
          <a:p>
            <a:pPr marL="171450" indent="-171450">
              <a:buFont typeface="Arial" panose="020B0604020202020204" pitchFamily="34" charset="0"/>
              <a:buChar char="•"/>
            </a:pPr>
            <a:r>
              <a:rPr lang="en-US" sz="1100" dirty="0" smtClean="0">
                <a:latin typeface="+mn-lt"/>
              </a:rPr>
              <a:t>Learning and application of key words</a:t>
            </a:r>
          </a:p>
          <a:p>
            <a:pPr marL="171450" indent="-171450">
              <a:buFont typeface="Arial" panose="020B0604020202020204" pitchFamily="34" charset="0"/>
              <a:buChar char="•"/>
            </a:pPr>
            <a:r>
              <a:rPr lang="en-US" sz="1100" dirty="0" smtClean="0">
                <a:latin typeface="+mn-lt"/>
              </a:rPr>
              <a:t>Learning and application of actions and stylistic features.</a:t>
            </a:r>
          </a:p>
          <a:p>
            <a:pPr marL="171450" indent="-171450">
              <a:buFont typeface="Arial" panose="020B0604020202020204" pitchFamily="34" charset="0"/>
              <a:buChar char="•"/>
            </a:pPr>
            <a:r>
              <a:rPr lang="en-US" sz="1100" dirty="0" smtClean="0">
                <a:latin typeface="+mn-lt"/>
              </a:rPr>
              <a:t>Application of performance skills – concentration, focus, movement memory, confidence.</a:t>
            </a:r>
          </a:p>
          <a:p>
            <a:pPr marL="171450" indent="-171450">
              <a:buFont typeface="Arial" panose="020B0604020202020204" pitchFamily="34" charset="0"/>
              <a:buChar char="•"/>
            </a:pPr>
            <a:r>
              <a:rPr lang="en-US" sz="1100" dirty="0" smtClean="0">
                <a:latin typeface="+mn-lt"/>
              </a:rPr>
              <a:t>Selection and application of choreography skills – canon, unison, formation, action, levels, directions and contact.</a:t>
            </a:r>
          </a:p>
          <a:p>
            <a:pPr marL="171450" indent="-171450">
              <a:buFont typeface="Arial" panose="020B0604020202020204" pitchFamily="34" charset="0"/>
              <a:buChar char="•"/>
            </a:pPr>
            <a:r>
              <a:rPr lang="en-US" sz="1100" dirty="0" smtClean="0">
                <a:latin typeface="+mn-lt"/>
              </a:rPr>
              <a:t>Use of imagination in response to a stimulus.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a:xfrm>
            <a:off x="325821" y="4352473"/>
            <a:ext cx="4190383" cy="3105946"/>
          </a:xfrm>
        </p:spPr>
        <p:txBody>
          <a:bodyPr lIns="180000" tIns="180000" rIns="180000" bIns="180000" anchor="t">
            <a:normAutofit fontScale="25000" lnSpcReduction="20000"/>
          </a:bodyPr>
          <a:lstStyle/>
          <a:p>
            <a:pPr algn="ctr"/>
            <a:r>
              <a:rPr lang="en-US" sz="3200" b="1" u="sng" dirty="0">
                <a:latin typeface="+mn-lt"/>
              </a:rPr>
              <a:t>Main theme – Performance </a:t>
            </a:r>
            <a:r>
              <a:rPr lang="en-US" sz="3200" b="1" u="sng" dirty="0" smtClean="0">
                <a:latin typeface="+mn-lt"/>
              </a:rPr>
              <a:t>and choreography</a:t>
            </a:r>
            <a:endParaRPr lang="en-US" sz="3200" b="1" u="sng" dirty="0">
              <a:latin typeface="+mn-lt"/>
            </a:endParaRPr>
          </a:p>
          <a:p>
            <a:r>
              <a:rPr lang="en-US" sz="3300" dirty="0" smtClean="0">
                <a:latin typeface="+mn-lt"/>
              </a:rPr>
              <a:t>The key components of a good performance are:</a:t>
            </a:r>
          </a:p>
          <a:p>
            <a:pPr marL="171450" indent="-171450">
              <a:buFont typeface="Arial" panose="020B0604020202020204" pitchFamily="34" charset="0"/>
              <a:buChar char="•"/>
            </a:pPr>
            <a:r>
              <a:rPr lang="en-US" sz="3300" dirty="0" smtClean="0">
                <a:latin typeface="+mn-lt"/>
              </a:rPr>
              <a:t>Concentration and focus</a:t>
            </a:r>
          </a:p>
          <a:p>
            <a:pPr marL="171450" indent="-171450">
              <a:buFont typeface="Arial" panose="020B0604020202020204" pitchFamily="34" charset="0"/>
              <a:buChar char="•"/>
            </a:pPr>
            <a:r>
              <a:rPr lang="en-US" sz="3300" dirty="0" smtClean="0">
                <a:latin typeface="+mn-lt"/>
              </a:rPr>
              <a:t>Movement memory and confidence</a:t>
            </a:r>
          </a:p>
          <a:p>
            <a:pPr marL="171450" indent="-171450">
              <a:buFont typeface="Arial" panose="020B0604020202020204" pitchFamily="34" charset="0"/>
              <a:buChar char="•"/>
            </a:pPr>
            <a:r>
              <a:rPr lang="en-US" sz="3300" dirty="0" smtClean="0">
                <a:latin typeface="+mn-lt"/>
              </a:rPr>
              <a:t>Accurately performing new movement with technical skill. </a:t>
            </a:r>
          </a:p>
          <a:p>
            <a:pPr marL="171450" indent="-171450">
              <a:buFont typeface="Arial" panose="020B0604020202020204" pitchFamily="34" charset="0"/>
              <a:buChar char="•"/>
            </a:pPr>
            <a:r>
              <a:rPr lang="en-US" sz="3300" dirty="0" smtClean="0">
                <a:latin typeface="+mn-lt"/>
              </a:rPr>
              <a:t>Showing sensitivity and interaction with others on stage.</a:t>
            </a:r>
          </a:p>
          <a:p>
            <a:pPr marL="171450" indent="-171450">
              <a:buFont typeface="Arial" panose="020B0604020202020204" pitchFamily="34" charset="0"/>
              <a:buChar char="•"/>
            </a:pPr>
            <a:r>
              <a:rPr lang="en-US" sz="3300" dirty="0" smtClean="0">
                <a:latin typeface="+mn-lt"/>
              </a:rPr>
              <a:t>Having good spatial awareness on stage.</a:t>
            </a:r>
          </a:p>
          <a:p>
            <a:pPr marL="171450" indent="-171450">
              <a:buFont typeface="Arial" panose="020B0604020202020204" pitchFamily="34" charset="0"/>
              <a:buChar char="•"/>
            </a:pPr>
            <a:r>
              <a:rPr lang="en-US" sz="3300" dirty="0" smtClean="0">
                <a:latin typeface="+mn-lt"/>
              </a:rPr>
              <a:t>Musicality and timing with others. </a:t>
            </a:r>
          </a:p>
          <a:p>
            <a:pPr marL="171450" indent="-171450">
              <a:buFont typeface="Arial" panose="020B0604020202020204" pitchFamily="34" charset="0"/>
              <a:buChar char="•"/>
            </a:pPr>
            <a:r>
              <a:rPr lang="en-US" sz="3300" dirty="0" smtClean="0">
                <a:latin typeface="+mn-lt"/>
              </a:rPr>
              <a:t>Demonstrating appropriate features of the style</a:t>
            </a:r>
          </a:p>
          <a:p>
            <a:r>
              <a:rPr lang="en-US" sz="3300" dirty="0" smtClean="0">
                <a:latin typeface="+mn-lt"/>
              </a:rPr>
              <a:t>The key components of choreography for this unit:</a:t>
            </a:r>
          </a:p>
          <a:p>
            <a:pPr marL="171450" indent="-171450">
              <a:buFont typeface="Arial" panose="020B0604020202020204" pitchFamily="34" charset="0"/>
              <a:buChar char="•"/>
            </a:pPr>
            <a:r>
              <a:rPr lang="en-US" sz="3300" dirty="0" smtClean="0">
                <a:latin typeface="+mn-lt"/>
              </a:rPr>
              <a:t>Selecting and linking appropriate movement to reflect the dance style.</a:t>
            </a:r>
          </a:p>
          <a:p>
            <a:pPr marL="171450" indent="-171450">
              <a:buFont typeface="Arial" panose="020B0604020202020204" pitchFamily="34" charset="0"/>
              <a:buChar char="•"/>
            </a:pPr>
            <a:r>
              <a:rPr lang="en-US" sz="3300" dirty="0" smtClean="0">
                <a:latin typeface="+mn-lt"/>
              </a:rPr>
              <a:t>Applying canon, unison, formation , direction and levels appropriately and imaginatively.</a:t>
            </a:r>
          </a:p>
          <a:p>
            <a:pPr marL="171450" indent="-171450">
              <a:buFont typeface="Arial" panose="020B0604020202020204" pitchFamily="34" charset="0"/>
              <a:buChar char="•"/>
            </a:pPr>
            <a:r>
              <a:rPr lang="en-US" sz="3300" dirty="0" smtClean="0">
                <a:latin typeface="+mn-lt"/>
              </a:rPr>
              <a:t>Showing clear starting and ending positions </a:t>
            </a:r>
            <a:endParaRPr lang="en-US" sz="3300" dirty="0">
              <a:latin typeface="+mn-lt"/>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873970"/>
            <a:ext cx="5688660" cy="1815078"/>
          </a:xfrm>
        </p:spPr>
        <p:txBody>
          <a:bodyPr lIns="180000" tIns="180000" rIns="180000" bIns="180000" numCol="2" anchor="t">
            <a:normAutofit/>
          </a:bodyPr>
          <a:lstStyle/>
          <a:p>
            <a:r>
              <a:rPr lang="en-US" sz="1100" dirty="0" smtClean="0">
                <a:solidFill>
                  <a:schemeClr val="tx1"/>
                </a:solidFill>
                <a:latin typeface="+mn-lt"/>
              </a:rPr>
              <a:t>The main assessment focus for this scheme of learning is use of subject specific equipment and skills. </a:t>
            </a:r>
          </a:p>
          <a:p>
            <a:r>
              <a:rPr lang="en-US" sz="1100" dirty="0" smtClean="0">
                <a:solidFill>
                  <a:schemeClr val="tx1"/>
                </a:solidFill>
                <a:latin typeface="+mn-lt"/>
              </a:rPr>
              <a:t>However, during this topic we also teach the learners the importance of evaluative practice and collaborative working. </a:t>
            </a:r>
            <a:endParaRPr lang="en-US" sz="1100" dirty="0">
              <a:solidFill>
                <a:schemeClr val="tx1"/>
              </a:solidFill>
              <a:latin typeface="+mn-lt"/>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a:xfrm>
            <a:off x="4677447" y="5499310"/>
            <a:ext cx="5766544" cy="1717200"/>
          </a:xfrm>
        </p:spPr>
        <p:txBody>
          <a:bodyPr numCol="5">
            <a:normAutofit fontScale="70000" lnSpcReduction="20000"/>
          </a:bodyPr>
          <a:lstStyle/>
          <a:p>
            <a:pPr fontAlgn="base"/>
            <a:r>
              <a:rPr lang="en-GB" dirty="0"/>
              <a:t>Contact </a:t>
            </a:r>
          </a:p>
          <a:p>
            <a:pPr fontAlgn="base"/>
            <a:r>
              <a:rPr lang="en-GB" dirty="0"/>
              <a:t>Trust </a:t>
            </a:r>
          </a:p>
          <a:p>
            <a:pPr fontAlgn="base"/>
            <a:r>
              <a:rPr lang="en-GB" dirty="0"/>
              <a:t>Bridging </a:t>
            </a:r>
          </a:p>
          <a:p>
            <a:pPr fontAlgn="base"/>
            <a:r>
              <a:rPr lang="en-GB" dirty="0"/>
              <a:t>Counterbalance </a:t>
            </a:r>
          </a:p>
          <a:p>
            <a:pPr fontAlgn="base"/>
            <a:r>
              <a:rPr lang="en-GB" dirty="0"/>
              <a:t>Side lift </a:t>
            </a:r>
          </a:p>
          <a:p>
            <a:pPr fontAlgn="base"/>
            <a:r>
              <a:rPr lang="en-GB" dirty="0"/>
              <a:t>Helicopter lift  </a:t>
            </a:r>
          </a:p>
          <a:p>
            <a:pPr fontAlgn="base"/>
            <a:r>
              <a:rPr lang="en-GB" dirty="0"/>
              <a:t>Focus </a:t>
            </a:r>
          </a:p>
          <a:p>
            <a:pPr fontAlgn="base"/>
            <a:r>
              <a:rPr lang="en-GB" dirty="0"/>
              <a:t>Perform </a:t>
            </a:r>
          </a:p>
          <a:p>
            <a:pPr fontAlgn="base"/>
            <a:r>
              <a:rPr lang="en-GB" dirty="0"/>
              <a:t>Action </a:t>
            </a:r>
          </a:p>
          <a:p>
            <a:pPr fontAlgn="base"/>
            <a:r>
              <a:rPr lang="en-GB" dirty="0"/>
              <a:t>Action </a:t>
            </a:r>
          </a:p>
          <a:p>
            <a:pPr fontAlgn="base"/>
            <a:r>
              <a:rPr lang="en-GB" dirty="0"/>
              <a:t>Jump </a:t>
            </a:r>
          </a:p>
          <a:p>
            <a:pPr fontAlgn="base"/>
            <a:r>
              <a:rPr lang="en-GB" dirty="0"/>
              <a:t>Turn Travel </a:t>
            </a:r>
          </a:p>
          <a:p>
            <a:pPr fontAlgn="base"/>
            <a:r>
              <a:rPr lang="en-GB" dirty="0"/>
              <a:t>Gesture </a:t>
            </a:r>
          </a:p>
          <a:p>
            <a:pPr fontAlgn="base"/>
            <a:r>
              <a:rPr lang="en-GB" dirty="0"/>
              <a:t>Stillness(Pause) </a:t>
            </a:r>
          </a:p>
          <a:p>
            <a:pPr fontAlgn="base"/>
            <a:r>
              <a:rPr lang="en-GB" dirty="0"/>
              <a:t>Perform </a:t>
            </a:r>
          </a:p>
          <a:p>
            <a:pPr fontAlgn="base"/>
            <a:r>
              <a:rPr lang="en-GB" dirty="0"/>
              <a:t>Concentration </a:t>
            </a:r>
          </a:p>
          <a:p>
            <a:pPr fontAlgn="base"/>
            <a:r>
              <a:rPr lang="en-GB" dirty="0"/>
              <a:t>Movement Memory </a:t>
            </a:r>
          </a:p>
          <a:p>
            <a:pPr fontAlgn="base"/>
            <a:r>
              <a:rPr lang="en-GB" dirty="0"/>
              <a:t>Choreography </a:t>
            </a:r>
          </a:p>
          <a:p>
            <a:pPr fontAlgn="base"/>
            <a:r>
              <a:rPr lang="en-GB" dirty="0"/>
              <a:t>Prop </a:t>
            </a:r>
          </a:p>
          <a:p>
            <a:pPr fontAlgn="base"/>
            <a:r>
              <a:rPr lang="en-GB" dirty="0"/>
              <a:t>Theme </a:t>
            </a:r>
          </a:p>
          <a:p>
            <a:pPr fontAlgn="base"/>
            <a:r>
              <a:rPr lang="en-GB" dirty="0"/>
              <a:t>Stimulus </a:t>
            </a:r>
          </a:p>
          <a:p>
            <a:pPr fontAlgn="base"/>
            <a:r>
              <a:rPr lang="en-GB" dirty="0"/>
              <a:t>Canon  </a:t>
            </a:r>
          </a:p>
          <a:p>
            <a:pPr fontAlgn="base"/>
            <a:r>
              <a:rPr lang="en-GB" dirty="0"/>
              <a:t>Unison </a:t>
            </a:r>
          </a:p>
          <a:p>
            <a:pPr fontAlgn="base"/>
            <a:r>
              <a:rPr lang="en-GB" dirty="0"/>
              <a:t>Formation </a:t>
            </a:r>
          </a:p>
          <a:p>
            <a:pPr fontAlgn="base"/>
            <a:r>
              <a:rPr lang="en-GB" dirty="0"/>
              <a:t>Symbol </a:t>
            </a:r>
          </a:p>
          <a:p>
            <a:pPr fontAlgn="base"/>
            <a:endParaRPr lang="en-GB"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fontScale="92500" lnSpcReduction="20000"/>
          </a:bodyPr>
          <a:lstStyle/>
          <a:p>
            <a:pPr marL="285750" indent="-285750">
              <a:buFont typeface="Arial" panose="020B0604020202020204" pitchFamily="34" charset="0"/>
              <a:buChar char="•"/>
            </a:pPr>
            <a:r>
              <a:rPr lang="en-GB" sz="1100" dirty="0"/>
              <a:t>Working collaboratively – how to speak and listen to each other, share ideas and compromise to reach a shared goal.</a:t>
            </a:r>
          </a:p>
          <a:p>
            <a:pPr marL="285750" indent="-285750">
              <a:buFont typeface="Arial" panose="020B0604020202020204" pitchFamily="34" charset="0"/>
              <a:buChar char="•"/>
            </a:pPr>
            <a:endParaRPr lang="en-GB" sz="1100" dirty="0"/>
          </a:p>
          <a:p>
            <a:pPr marL="285750" indent="-285750">
              <a:buFont typeface="Arial" panose="020B0604020202020204" pitchFamily="34" charset="0"/>
              <a:buChar char="•"/>
            </a:pPr>
            <a:r>
              <a:rPr lang="en-GB" sz="1100" dirty="0"/>
              <a:t>Healthy lifestyles – promotion of good </a:t>
            </a:r>
            <a:r>
              <a:rPr lang="en-GB" sz="1100" dirty="0" err="1" smtClean="0"/>
              <a:t>hygene</a:t>
            </a:r>
            <a:r>
              <a:rPr lang="en-GB" sz="1100" dirty="0" smtClean="0"/>
              <a:t> through kit, </a:t>
            </a:r>
            <a:r>
              <a:rPr lang="en-GB" sz="1100" dirty="0"/>
              <a:t>movement to support physical and mental health, respecting boundaries in contact. </a:t>
            </a:r>
          </a:p>
          <a:p>
            <a:pPr marL="285750" indent="-285750">
              <a:buFont typeface="Arial" panose="020B0604020202020204" pitchFamily="34" charset="0"/>
              <a:buChar char="•"/>
            </a:pPr>
            <a:endParaRPr lang="en-GB" sz="1100" dirty="0"/>
          </a:p>
          <a:p>
            <a:pPr marL="285750" indent="-285750">
              <a:buFont typeface="Arial" panose="020B0604020202020204" pitchFamily="34" charset="0"/>
              <a:buChar char="•"/>
            </a:pPr>
            <a:r>
              <a:rPr lang="en-GB" sz="1100" dirty="0"/>
              <a:t>Celebrating success, improving overall confidence through performance.</a:t>
            </a:r>
          </a:p>
          <a:p>
            <a:endParaRPr lang="en-GB" sz="1100" dirty="0" smtClean="0">
              <a:latin typeface="Calibri"/>
              <a:ea typeface="Calibri"/>
              <a:cs typeface="Calibri"/>
            </a:endParaRPr>
          </a:p>
          <a:p>
            <a:endParaRPr lang="en-GB" sz="1100" dirty="0">
              <a:latin typeface="Calibri"/>
              <a:ea typeface="Calibri"/>
              <a:cs typeface="Calibri"/>
            </a:endParaRPr>
          </a:p>
        </p:txBody>
      </p:sp>
    </p:spTree>
    <p:extLst>
      <p:ext uri="{BB962C8B-B14F-4D97-AF65-F5344CB8AC3E}">
        <p14:creationId xmlns:p14="http://schemas.microsoft.com/office/powerpoint/2010/main" val="2047943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2.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5B19871-5CF5-4751-917E-048756547829}">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d53f9ed-aba7-4473-9642-666960874982"/>
    <ds:schemaRef ds:uri="c9827502-ad03-49b1-85da-f0239239a6b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3898</TotalTime>
  <Words>8575</Words>
  <Application>Microsoft Office PowerPoint</Application>
  <PresentationFormat>Custom</PresentationFormat>
  <Paragraphs>548</Paragraphs>
  <Slides>27</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27</vt:i4>
      </vt:variant>
    </vt:vector>
  </HeadingPairs>
  <TitlesOfParts>
    <vt:vector size="34" baseType="lpstr">
      <vt:lpstr>Arial</vt:lpstr>
      <vt:lpstr>Calibri</vt:lpstr>
      <vt:lpstr>Calibri Light</vt:lpstr>
      <vt:lpstr>MASSILIA VF</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Rosie Maltby</cp:lastModifiedBy>
  <cp:revision>350</cp:revision>
  <dcterms:created xsi:type="dcterms:W3CDTF">2024-02-26T09:08:58Z</dcterms:created>
  <dcterms:modified xsi:type="dcterms:W3CDTF">2024-07-07T09:18:54Z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