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notesMasterIdLst>
    <p:notesMasterId r:id="rId34"/>
  </p:notesMasterIdLst>
  <p:sldIdLst>
    <p:sldId id="285" r:id="rId7"/>
    <p:sldId id="281" r:id="rId8"/>
    <p:sldId id="280" r:id="rId9"/>
    <p:sldId id="278" r:id="rId10"/>
    <p:sldId id="279" r:id="rId11"/>
    <p:sldId id="282" r:id="rId12"/>
    <p:sldId id="286" r:id="rId13"/>
    <p:sldId id="305" r:id="rId14"/>
    <p:sldId id="297" r:id="rId15"/>
    <p:sldId id="287" r:id="rId16"/>
    <p:sldId id="320" r:id="rId17"/>
    <p:sldId id="306" r:id="rId18"/>
    <p:sldId id="307" r:id="rId19"/>
    <p:sldId id="308" r:id="rId20"/>
    <p:sldId id="309" r:id="rId21"/>
    <p:sldId id="310" r:id="rId22"/>
    <p:sldId id="311" r:id="rId23"/>
    <p:sldId id="312" r:id="rId24"/>
    <p:sldId id="288" r:id="rId25"/>
    <p:sldId id="321" r:id="rId26"/>
    <p:sldId id="313" r:id="rId27"/>
    <p:sldId id="314" r:id="rId28"/>
    <p:sldId id="315" r:id="rId29"/>
    <p:sldId id="316" r:id="rId30"/>
    <p:sldId id="317" r:id="rId31"/>
    <p:sldId id="318" r:id="rId32"/>
    <p:sldId id="319" r:id="rId3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CEA377-8D33-55B8-1143-B02DDBBE2420}" v="60" dt="2024-06-16T09:05:23.046"/>
    <p1510:client id="{7FE7110E-AA79-A9CB-78A5-841F5BDC16AB}" v="12" dt="2024-06-16T09:13:34.362"/>
    <p1510:client id="{FA38F3D7-A1AE-1FA3-D07B-673152B55A49}" v="27" dt="2024-06-16T09:26:20.5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55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39ED6B-BEF9-4094-A057-882F2CE71A65}" type="datetimeFigureOut">
              <a:rPr lang="en-GB" smtClean="0"/>
              <a:t>07/07/2024</a:t>
            </a:fld>
            <a:endParaRPr lang="en-GB"/>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0E68E0-7F1A-4231-A48B-A0CC9C4F2234}" type="slidenum">
              <a:rPr lang="en-GB" smtClean="0"/>
              <a:t>‹#›</a:t>
            </a:fld>
            <a:endParaRPr lang="en-GB"/>
          </a:p>
        </p:txBody>
      </p:sp>
    </p:spTree>
    <p:extLst>
      <p:ext uri="{BB962C8B-B14F-4D97-AF65-F5344CB8AC3E}">
        <p14:creationId xmlns:p14="http://schemas.microsoft.com/office/powerpoint/2010/main" val="2920761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0E68E0-7F1A-4231-A48B-A0CC9C4F2234}" type="slidenum">
              <a:rPr lang="en-GB" smtClean="0"/>
              <a:t>9</a:t>
            </a:fld>
            <a:endParaRPr lang="en-GB" dirty="0"/>
          </a:p>
        </p:txBody>
      </p:sp>
    </p:spTree>
    <p:extLst>
      <p:ext uri="{BB962C8B-B14F-4D97-AF65-F5344CB8AC3E}">
        <p14:creationId xmlns:p14="http://schemas.microsoft.com/office/powerpoint/2010/main" val="897454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0E68E0-7F1A-4231-A48B-A0CC9C4F2234}" type="slidenum">
              <a:rPr lang="en-GB" smtClean="0"/>
              <a:t>18</a:t>
            </a:fld>
            <a:endParaRPr lang="en-GB" dirty="0"/>
          </a:p>
        </p:txBody>
      </p:sp>
    </p:spTree>
    <p:extLst>
      <p:ext uri="{BB962C8B-B14F-4D97-AF65-F5344CB8AC3E}">
        <p14:creationId xmlns:p14="http://schemas.microsoft.com/office/powerpoint/2010/main" val="2894634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0E68E0-7F1A-4231-A48B-A0CC9C4F2234}" type="slidenum">
              <a:rPr lang="en-GB" smtClean="0"/>
              <a:t>27</a:t>
            </a:fld>
            <a:endParaRPr lang="en-GB" dirty="0"/>
          </a:p>
        </p:txBody>
      </p:sp>
    </p:spTree>
    <p:extLst>
      <p:ext uri="{BB962C8B-B14F-4D97-AF65-F5344CB8AC3E}">
        <p14:creationId xmlns:p14="http://schemas.microsoft.com/office/powerpoint/2010/main" val="1266826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6667513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a:t>
            </a:r>
            <a:r>
              <a:rPr lang="en-GB" sz="1500" dirty="0" err="1">
                <a:latin typeface="MASSILIA VF" pitchFamily="2" charset="77"/>
              </a:rPr>
              <a:t>multicoloured</a:t>
            </a:r>
            <a:r>
              <a:rPr lang="en-GB" sz="1500" dirty="0">
                <a:latin typeface="MASSILIA VF" pitchFamily="2" charset="77"/>
              </a:rPr>
              <a:t>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30"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38"/>
          </p:nvPr>
        </p:nvSpPr>
        <p:spPr/>
        <p:txBody>
          <a:bodyPr/>
          <a:lstStyle/>
          <a:p>
            <a:endParaRPr lang="en-GB" sz="2400" dirty="0"/>
          </a:p>
        </p:txBody>
      </p:sp>
      <p:sp>
        <p:nvSpPr>
          <p:cNvPr id="4" name="Text Placeholder 3"/>
          <p:cNvSpPr>
            <a:spLocks noGrp="1"/>
          </p:cNvSpPr>
          <p:nvPr>
            <p:ph type="body" sz="quarter" idx="39"/>
          </p:nvPr>
        </p:nvSpPr>
        <p:spPr>
          <a:xfrm>
            <a:off x="6568340" y="6660144"/>
            <a:ext cx="3755700" cy="522000"/>
          </a:xfrm>
        </p:spPr>
        <p:txBody>
          <a:bodyPr/>
          <a:lstStyle/>
          <a:p>
            <a:endParaRPr lang="en-GB" sz="2000" dirty="0" smtClean="0"/>
          </a:p>
          <a:p>
            <a:r>
              <a:rPr lang="en-GB" sz="1600" dirty="0" smtClean="0"/>
              <a:t>TV</a:t>
            </a:r>
            <a:r>
              <a:rPr lang="en-GB" sz="1600" dirty="0"/>
              <a:t>, Film and Adverts: Dance </a:t>
            </a:r>
            <a:r>
              <a:rPr lang="en-GB" sz="1600" dirty="0" smtClean="0"/>
              <a:t>Styles</a:t>
            </a:r>
            <a:endParaRPr lang="en-US" sz="1600" dirty="0">
              <a:ln w="0"/>
              <a:effectLst>
                <a:outerShdw blurRad="38100" dist="19050" dir="2700000" algn="tl" rotWithShape="0">
                  <a:schemeClr val="dk1">
                    <a:alpha val="40000"/>
                  </a:schemeClr>
                </a:outerShdw>
              </a:effectLst>
            </a:endParaRPr>
          </a:p>
          <a:p>
            <a:endParaRPr lang="en-GB" dirty="0"/>
          </a:p>
        </p:txBody>
      </p:sp>
      <p:sp>
        <p:nvSpPr>
          <p:cNvPr id="5" name="Text Placeholder 4"/>
          <p:cNvSpPr>
            <a:spLocks noGrp="1"/>
          </p:cNvSpPr>
          <p:nvPr>
            <p:ph type="body" sz="quarter" idx="40"/>
          </p:nvPr>
        </p:nvSpPr>
        <p:spPr/>
        <p:txBody>
          <a:bodyPr/>
          <a:lstStyle/>
          <a:p>
            <a:endParaRPr lang="en-GB" sz="2400" dirty="0"/>
          </a:p>
        </p:txBody>
      </p:sp>
      <p:sp>
        <p:nvSpPr>
          <p:cNvPr id="6" name="Text Placeholder 5"/>
          <p:cNvSpPr>
            <a:spLocks noGrp="1"/>
          </p:cNvSpPr>
          <p:nvPr>
            <p:ph type="body" sz="quarter" idx="41"/>
          </p:nvPr>
        </p:nvSpPr>
        <p:spPr>
          <a:xfrm>
            <a:off x="270458" y="2736259"/>
            <a:ext cx="5190471" cy="584775"/>
          </a:xfrm>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dirty="0"/>
              <a:t>Curriculum for Wales Scheme of Learning:</a:t>
            </a:r>
            <a:br>
              <a:rPr lang="en-US" dirty="0"/>
            </a:br>
            <a:r>
              <a:rPr lang="en-US" dirty="0"/>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
        <p:nvSpPr>
          <p:cNvPr id="7" name="Text Placeholder 6"/>
          <p:cNvSpPr>
            <a:spLocks noGrp="1"/>
          </p:cNvSpPr>
          <p:nvPr>
            <p:ph type="body" sz="quarter" idx="26"/>
          </p:nvPr>
        </p:nvSpPr>
        <p:spPr/>
        <p:txBody>
          <a:bodyPr/>
          <a:lstStyle/>
          <a:p>
            <a:r>
              <a:rPr lang="en-GB" dirty="0" smtClean="0"/>
              <a:t>8</a:t>
            </a:r>
            <a:endParaRPr lang="en-GB" dirty="0"/>
          </a:p>
        </p:txBody>
      </p:sp>
    </p:spTree>
    <p:extLst>
      <p:ext uri="{BB962C8B-B14F-4D97-AF65-F5344CB8AC3E}">
        <p14:creationId xmlns:p14="http://schemas.microsoft.com/office/powerpoint/2010/main" val="3119478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8</a:t>
            </a:r>
          </a:p>
        </p:txBody>
      </p:sp>
      <p:sp>
        <p:nvSpPr>
          <p:cNvPr id="3" name="Text Placeholder 2"/>
          <p:cNvSpPr>
            <a:spLocks noGrp="1"/>
          </p:cNvSpPr>
          <p:nvPr>
            <p:ph type="body" sz="quarter" idx="38"/>
          </p:nvPr>
        </p:nvSpPr>
        <p:spPr/>
        <p:txBody>
          <a:bodyPr/>
          <a:lstStyle/>
          <a:p>
            <a:endParaRPr lang="en-GB" sz="2400" dirty="0"/>
          </a:p>
        </p:txBody>
      </p:sp>
      <p:sp>
        <p:nvSpPr>
          <p:cNvPr id="5" name="Text Placeholder 4"/>
          <p:cNvSpPr>
            <a:spLocks noGrp="1"/>
          </p:cNvSpPr>
          <p:nvPr>
            <p:ph type="body" sz="quarter" idx="40"/>
          </p:nvPr>
        </p:nvSpPr>
        <p:spPr/>
        <p:txBody>
          <a:bodyPr/>
          <a:lstStyle/>
          <a:p>
            <a:endParaRPr lang="en-GB" sz="2400" dirty="0"/>
          </a:p>
        </p:txBody>
      </p:sp>
      <p:sp>
        <p:nvSpPr>
          <p:cNvPr id="6" name="Text Placeholder 5"/>
          <p:cNvSpPr>
            <a:spLocks noGrp="1"/>
          </p:cNvSpPr>
          <p:nvPr>
            <p:ph type="body" sz="quarter" idx="41"/>
          </p:nvPr>
        </p:nvSpPr>
        <p:spPr>
          <a:xfrm>
            <a:off x="270458" y="2736259"/>
            <a:ext cx="5190471" cy="584775"/>
          </a:xfrm>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dirty="0"/>
              <a:t>Curriculum for Wales Scheme of Learning:</a:t>
            </a:r>
            <a:br>
              <a:rPr lang="en-US" dirty="0"/>
            </a:br>
            <a:r>
              <a:rPr lang="en-US" dirty="0"/>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
        <p:nvSpPr>
          <p:cNvPr id="12" name="Text Placeholder 11">
            <a:extLst>
              <a:ext uri="{FF2B5EF4-FFF2-40B4-BE49-F238E27FC236}">
                <a16:creationId xmlns:a16="http://schemas.microsoft.com/office/drawing/2014/main" id="{23842C10-91FC-858B-9863-FD92C75C1DA3}"/>
              </a:ext>
            </a:extLst>
          </p:cNvPr>
          <p:cNvSpPr>
            <a:spLocks noGrp="1"/>
          </p:cNvSpPr>
          <p:nvPr>
            <p:ph type="body" sz="quarter" idx="39"/>
          </p:nvPr>
        </p:nvSpPr>
        <p:spPr/>
        <p:txBody>
          <a:bodyPr/>
          <a:lstStyle/>
          <a:p>
            <a:r>
              <a:rPr lang="en-US" sz="2000" dirty="0" smtClean="0">
                <a:latin typeface="MASSILIA VF"/>
              </a:rPr>
              <a:t>Adventure – Around the world</a:t>
            </a:r>
            <a:endParaRPr lang="en-US" sz="2000" dirty="0"/>
          </a:p>
        </p:txBody>
      </p:sp>
    </p:spTree>
    <p:extLst>
      <p:ext uri="{BB962C8B-B14F-4D97-AF65-F5344CB8AC3E}">
        <p14:creationId xmlns:p14="http://schemas.microsoft.com/office/powerpoint/2010/main" val="38803513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GB" dirty="0"/>
              <a:t> </a:t>
            </a:r>
          </a:p>
          <a:p>
            <a:r>
              <a:rPr lang="en-GB" dirty="0"/>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r>
              <a:rPr lang="en-GB" dirty="0" smtClean="0"/>
              <a:t>.</a:t>
            </a:r>
            <a:endParaRPr lang="en-GB" dirty="0"/>
          </a:p>
          <a:p>
            <a:r>
              <a:rPr lang="en-GB" dirty="0"/>
              <a:t>Looking ahead, we want the department to be a fun and welcoming place where we work collaboratively and connect with different perspectives. </a:t>
            </a:r>
          </a:p>
          <a:p>
            <a:r>
              <a:rPr lang="en-GB" dirty="0"/>
              <a:t>Through mastering our craft, welcoming everyone, and exploring innovative ways of working, we're moving towards a future where expressive arts play a significant role in creating a vibrant and connected community.</a:t>
            </a:r>
          </a:p>
          <a:p>
            <a:endParaRPr lang="en-US" sz="20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Overall Learning Journey 7-11 Overtime</a:t>
            </a:r>
            <a:endParaRPr lang="en-US" dirty="0"/>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lIns="180000" tIns="180000" rIns="180000" bIns="180000" anchor="t">
            <a:normAutofit/>
          </a:bodyPr>
          <a:lstStyle/>
          <a:p>
            <a:r>
              <a:rPr lang="en-US" dirty="0"/>
              <a:t>The Dance scheme of work aims to teach skills in Dance performance, choreography and appreciation, eventually preparing learners for GCSE Dance. Overtime learners will know, understand and develop skills that enable them to create and perform their own dances with imagination and confidence as well as evaluate and analyse their own and others’ work, </a:t>
            </a:r>
            <a:r>
              <a:rPr lang="en-US" dirty="0" smtClean="0"/>
              <a:t>and that </a:t>
            </a:r>
            <a:r>
              <a:rPr lang="en-US" dirty="0"/>
              <a:t>of professionals. </a:t>
            </a:r>
          </a:p>
          <a:p>
            <a:endParaRPr lang="en-US" sz="3200" dirty="0"/>
          </a:p>
        </p:txBody>
      </p:sp>
    </p:spTree>
    <p:extLst>
      <p:ext uri="{BB962C8B-B14F-4D97-AF65-F5344CB8AC3E}">
        <p14:creationId xmlns:p14="http://schemas.microsoft.com/office/powerpoint/2010/main" val="3918777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US" dirty="0" smtClean="0">
                <a:latin typeface="Calibri"/>
                <a:ea typeface="Calibri"/>
                <a:cs typeface="Calibri"/>
              </a:rPr>
              <a:t>This unit will continue to develop learners’ knowledge and understanding of a range of dance styles from around the world . This </a:t>
            </a:r>
            <a:r>
              <a:rPr lang="en-US" dirty="0">
                <a:latin typeface="Calibri"/>
                <a:ea typeface="Calibri"/>
                <a:cs typeface="Calibri"/>
              </a:rPr>
              <a:t>exploration allows them </a:t>
            </a:r>
            <a:r>
              <a:rPr lang="en-US" dirty="0" smtClean="0">
                <a:latin typeface="Calibri"/>
                <a:ea typeface="Calibri"/>
                <a:cs typeface="Calibri"/>
              </a:rPr>
              <a:t>to develop skills in new and traditional styles of dance and appreciate the work of professionals.</a:t>
            </a:r>
            <a:r>
              <a:rPr lang="en-US" dirty="0">
                <a:latin typeface="Calibri"/>
                <a:ea typeface="Calibri"/>
                <a:cs typeface="Calibri"/>
              </a:rPr>
              <a:t> </a:t>
            </a:r>
            <a:r>
              <a:rPr lang="en-US" dirty="0" smtClean="0">
                <a:latin typeface="Calibri"/>
                <a:ea typeface="Calibri"/>
                <a:cs typeface="Calibri"/>
              </a:rPr>
              <a:t>Throughout this unit, learners will continue to improve and embed their skills in performance and choreography, using the Dance styles as their stimulus.</a:t>
            </a:r>
            <a:endParaRPr lang="en-GB" sz="1100" dirty="0">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Exploring the Expressive Arts </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248063" y="4258698"/>
            <a:ext cx="9889717" cy="786438"/>
          </a:xfrm>
          <a:solidFill>
            <a:srgbClr val="ED5A3E"/>
          </a:solidFill>
        </p:spPr>
        <p:txBody>
          <a:bodyPr lIns="144000" tIns="45720" rIns="91440" bIns="45720" anchor="ctr" anchorCtr="0">
            <a:noAutofit/>
          </a:bodyPr>
          <a:lstStyle/>
          <a:p>
            <a:endParaRPr lang="en-US" dirty="0">
              <a:latin typeface="MASSILIA VF"/>
              <a:cs typeface="Arial"/>
            </a:endParaRPr>
          </a:p>
          <a:p>
            <a:pPr algn="ctr"/>
            <a:r>
              <a:rPr lang="en-US" dirty="0">
                <a:latin typeface="MASSILIA VF"/>
                <a:cs typeface="Arial"/>
              </a:rPr>
              <a:t>Creating combines skills and knowledge, drawing on the senses, inspiration and imagination.</a:t>
            </a:r>
            <a:endParaRPr lang="en-US" dirty="0">
              <a:latin typeface="MASSILIA VF"/>
            </a:endParaRPr>
          </a:p>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Responding and reflecting</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dirty="0" smtClean="0">
                <a:latin typeface="Calibri"/>
              </a:rPr>
              <a:t>Throughout this unit, l</a:t>
            </a:r>
            <a:r>
              <a:rPr lang="en-US" sz="1400" baseline="0" dirty="0" smtClean="0">
                <a:latin typeface="Calibri"/>
              </a:rPr>
              <a:t>earners  will</a:t>
            </a:r>
            <a:r>
              <a:rPr lang="en-US" sz="1400" dirty="0" smtClean="0">
                <a:latin typeface="Calibri"/>
              </a:rPr>
              <a:t> be encouraged </a:t>
            </a:r>
            <a:r>
              <a:rPr lang="en-US" sz="1400" baseline="0" dirty="0" smtClean="0">
                <a:latin typeface="Calibri"/>
              </a:rPr>
              <a:t>to </a:t>
            </a:r>
            <a:r>
              <a:rPr lang="en-US" sz="1400" baseline="0" dirty="0">
                <a:latin typeface="Calibri"/>
              </a:rPr>
              <a:t>become reflective, curious and creative individuals both as artists and audience members. </a:t>
            </a:r>
            <a:r>
              <a:rPr lang="en-GB" sz="1400" baseline="0" dirty="0" smtClean="0">
                <a:latin typeface="Calibri"/>
              </a:rPr>
              <a:t>​</a:t>
            </a:r>
            <a:r>
              <a:rPr lang="en-GB" sz="1400" dirty="0" smtClean="0">
                <a:latin typeface="Calibri"/>
              </a:rPr>
              <a:t> Learners will have opportunities to discuss and question a range of dance styles, </a:t>
            </a:r>
            <a:r>
              <a:rPr lang="en-GB" dirty="0" smtClean="0">
                <a:latin typeface="Calibri"/>
              </a:rPr>
              <a:t>gaining knowledge and understanding of</a:t>
            </a:r>
            <a:r>
              <a:rPr lang="en-GB" sz="1400" dirty="0" smtClean="0">
                <a:latin typeface="Calibri"/>
              </a:rPr>
              <a:t> their historical, cultural or religious beginnings; leading to </a:t>
            </a:r>
            <a:r>
              <a:rPr lang="en-US" dirty="0" smtClean="0">
                <a:latin typeface="Calibri"/>
              </a:rPr>
              <a:t>the </a:t>
            </a:r>
            <a:r>
              <a:rPr lang="en-US" dirty="0">
                <a:latin typeface="Calibri"/>
              </a:rPr>
              <a:t>process of creating a practical outcome or </a:t>
            </a:r>
            <a:r>
              <a:rPr lang="en-US" dirty="0" smtClean="0">
                <a:latin typeface="Calibri"/>
              </a:rPr>
              <a:t>performance using the skills they have developed.</a:t>
            </a:r>
            <a:r>
              <a:rPr lang="en-GB" dirty="0">
                <a:latin typeface="Calibri"/>
              </a:rPr>
              <a:t> </a:t>
            </a:r>
            <a:r>
              <a:rPr lang="en-GB" dirty="0" smtClean="0">
                <a:latin typeface="Calibri"/>
              </a:rPr>
              <a:t>Learners will be expected to use their understanding of each style to provide more detailed and comprehensive answers when evaluating their own and others work.</a:t>
            </a:r>
            <a:endParaRPr lang="en-US" sz="900" dirty="0">
              <a:latin typeface="Calibri"/>
              <a:ea typeface="Calibri"/>
              <a:cs typeface="Calibri"/>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261023" y="5199989"/>
            <a:ext cx="9876874" cy="2046775"/>
          </a:xfrm>
        </p:spPr>
        <p:txBody>
          <a:bodyPr lIns="180000" tIns="180000" rIns="180000" bIns="180000" anchor="t">
            <a:normAutofit/>
          </a:bodyPr>
          <a:lstStyle/>
          <a:p>
            <a:r>
              <a:rPr lang="en-GB" dirty="0" smtClean="0">
                <a:latin typeface="Calibri"/>
                <a:cs typeface="Arial"/>
              </a:rPr>
              <a:t>This unit provides learners with many opportunities to be innovative whilst utilising their new skills to produce , new </a:t>
            </a:r>
            <a:r>
              <a:rPr lang="en-GB" dirty="0">
                <a:latin typeface="Calibri"/>
                <a:cs typeface="Arial"/>
              </a:rPr>
              <a:t>and interesting work. Learners are encouraged to work collaboratively to plan, design and make performances that are fit for an audience. Learners within this unit of </a:t>
            </a:r>
            <a:r>
              <a:rPr lang="en-GB" dirty="0" smtClean="0">
                <a:latin typeface="Calibri"/>
                <a:cs typeface="Arial"/>
              </a:rPr>
              <a:t>work will continue to</a:t>
            </a:r>
            <a:r>
              <a:rPr lang="en-GB" dirty="0">
                <a:latin typeface="Calibri"/>
                <a:cs typeface="Arial"/>
              </a:rPr>
              <a:t> be introduced to some integral skills within </a:t>
            </a:r>
            <a:r>
              <a:rPr lang="en-GB" dirty="0" smtClean="0">
                <a:latin typeface="Calibri"/>
                <a:cs typeface="Arial"/>
              </a:rPr>
              <a:t>dance as well as consolidating existing skills learnt in year 7. In addition they will be asked </a:t>
            </a:r>
            <a:r>
              <a:rPr lang="en-GB" dirty="0">
                <a:latin typeface="Calibri"/>
                <a:cs typeface="Arial"/>
              </a:rPr>
              <a:t>to apply those skills </a:t>
            </a:r>
            <a:r>
              <a:rPr lang="en-GB" dirty="0" smtClean="0">
                <a:latin typeface="Calibri"/>
                <a:cs typeface="Arial"/>
              </a:rPr>
              <a:t> to  performances in</a:t>
            </a:r>
            <a:r>
              <a:rPr lang="en-GB" dirty="0">
                <a:latin typeface="Calibri"/>
                <a:cs typeface="Arial"/>
              </a:rPr>
              <a:t> an interesting way.  This unit provides a safe space for the learners to create and transform ideas while working collaboratively. </a:t>
            </a: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1386422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lnSpcReduction="20000"/>
          </a:bodyPr>
          <a:lstStyle/>
          <a:p>
            <a:r>
              <a:rPr lang="en-GB" sz="1000" b="1" dirty="0">
                <a:latin typeface="MASSILIA VF"/>
                <a:ea typeface="Calibri"/>
                <a:cs typeface="Calibri"/>
              </a:rPr>
              <a:t>Enterprising and Creative (creating own work)</a:t>
            </a:r>
            <a:r>
              <a:rPr lang="en-US" sz="1000" dirty="0">
                <a:latin typeface="MASSILIA VF"/>
                <a:ea typeface="Calibri"/>
                <a:cs typeface="Calibri"/>
              </a:rPr>
              <a:t>  </a:t>
            </a:r>
            <a:endParaRPr lang="en-US" dirty="0"/>
          </a:p>
          <a:p>
            <a:r>
              <a:rPr lang="en-GB" sz="1000" dirty="0">
                <a:latin typeface="MASSILIA VF"/>
                <a:ea typeface="Calibri"/>
                <a:cs typeface="Calibri"/>
              </a:rPr>
              <a:t>In this unit of work learners have the opportunity to create their own ideas and </a:t>
            </a:r>
            <a:r>
              <a:rPr lang="en-GB" sz="1000" dirty="0" smtClean="0">
                <a:latin typeface="MASSILIA VF"/>
                <a:ea typeface="Calibri"/>
                <a:cs typeface="Calibri"/>
              </a:rPr>
              <a:t>have an</a:t>
            </a:r>
            <a:r>
              <a:rPr lang="en-GB" sz="1000" dirty="0">
                <a:latin typeface="MASSILIA VF"/>
                <a:ea typeface="Calibri"/>
                <a:cs typeface="Calibri"/>
              </a:rPr>
              <a:t> imaginative response </a:t>
            </a:r>
            <a:r>
              <a:rPr lang="en-GB" sz="1000" dirty="0" smtClean="0">
                <a:latin typeface="MASSILIA VF"/>
                <a:ea typeface="Calibri"/>
                <a:cs typeface="Calibri"/>
              </a:rPr>
              <a:t>using the skills from each Dance style.</a:t>
            </a:r>
            <a:r>
              <a:rPr lang="en-GB" sz="1000" dirty="0">
                <a:latin typeface="MASSILIA VF"/>
                <a:ea typeface="Calibri"/>
                <a:cs typeface="Calibri"/>
              </a:rPr>
              <a:t>  </a:t>
            </a:r>
            <a:endParaRPr lang="en-GB" dirty="0"/>
          </a:p>
          <a:p>
            <a:r>
              <a:rPr lang="en-GB" sz="1000" b="1" dirty="0">
                <a:latin typeface="MASSILIA VF"/>
                <a:ea typeface="Calibri"/>
                <a:cs typeface="Calibri"/>
              </a:rPr>
              <a:t>Ambitious Capable (building skills)</a:t>
            </a:r>
            <a:r>
              <a:rPr lang="en-US" sz="1000" dirty="0">
                <a:latin typeface="MASSILIA VF"/>
                <a:ea typeface="Calibri"/>
                <a:cs typeface="Calibri"/>
              </a:rPr>
              <a:t>  </a:t>
            </a:r>
            <a:endParaRPr lang="en-GB" dirty="0"/>
          </a:p>
          <a:p>
            <a:r>
              <a:rPr lang="en-GB" sz="1000" dirty="0">
                <a:latin typeface="MASSILIA VF"/>
                <a:ea typeface="Calibri"/>
                <a:cs typeface="Calibri"/>
              </a:rPr>
              <a:t>In this unit, learners are focusing </a:t>
            </a:r>
            <a:r>
              <a:rPr lang="en-GB" sz="1000" dirty="0" smtClean="0">
                <a:latin typeface="MASSILIA VF"/>
                <a:ea typeface="Calibri"/>
                <a:cs typeface="Calibri"/>
              </a:rPr>
              <a:t>on technical movement and performance skills needed to be successful in KS3 dance.</a:t>
            </a:r>
            <a:r>
              <a:rPr lang="en-US" sz="1000" dirty="0" smtClean="0">
                <a:latin typeface="MASSILIA VF"/>
                <a:ea typeface="Calibri"/>
                <a:cs typeface="Calibri"/>
              </a:rPr>
              <a:t> </a:t>
            </a:r>
            <a:endParaRPr lang="en-GB" dirty="0"/>
          </a:p>
          <a:p>
            <a:r>
              <a:rPr lang="en-GB" sz="1000" b="1" dirty="0">
                <a:latin typeface="MASSILIA VF"/>
                <a:ea typeface="Calibri"/>
                <a:cs typeface="Calibri"/>
              </a:rPr>
              <a:t>Healthy, confident (performance in Drama and Music)</a:t>
            </a:r>
            <a:r>
              <a:rPr lang="en-US" sz="1000" dirty="0">
                <a:latin typeface="MASSILIA VF"/>
                <a:ea typeface="Calibri"/>
                <a:cs typeface="Calibri"/>
              </a:rPr>
              <a:t>  </a:t>
            </a:r>
            <a:endParaRPr lang="en-GB" dirty="0"/>
          </a:p>
          <a:p>
            <a:r>
              <a:rPr lang="en-GB" sz="1000" dirty="0" smtClean="0">
                <a:latin typeface="MASSILIA VF"/>
                <a:ea typeface="Calibri"/>
                <a:cs typeface="Calibri"/>
              </a:rPr>
              <a:t>Learners will be encouraged to develop an active lifestyle and fully participate in practical class. </a:t>
            </a:r>
          </a:p>
          <a:p>
            <a:r>
              <a:rPr lang="en-GB" sz="1000" dirty="0" smtClean="0">
                <a:latin typeface="MASSILIA VF"/>
                <a:ea typeface="Calibri"/>
                <a:cs typeface="Calibri"/>
              </a:rPr>
              <a:t>Self confidence will be developed and encouraged through performance and feedback.</a:t>
            </a:r>
            <a:endParaRPr lang="en-GB" dirty="0"/>
          </a:p>
          <a:p>
            <a:r>
              <a:rPr lang="en-GB" sz="1000" b="1" dirty="0">
                <a:latin typeface="MASSILIA VF"/>
                <a:ea typeface="Calibri"/>
                <a:cs typeface="Calibri"/>
              </a:rPr>
              <a:t>Ethical, informed (about the past)</a:t>
            </a:r>
            <a:r>
              <a:rPr lang="en-US" sz="1000" dirty="0">
                <a:latin typeface="MASSILIA VF"/>
                <a:ea typeface="Calibri"/>
                <a:cs typeface="Calibri"/>
              </a:rPr>
              <a:t>  </a:t>
            </a:r>
            <a:endParaRPr lang="en-GB" dirty="0"/>
          </a:p>
          <a:p>
            <a:r>
              <a:rPr lang="en-GB" sz="1000" dirty="0">
                <a:latin typeface="MASSILIA VF"/>
                <a:ea typeface="Calibri"/>
                <a:cs typeface="Calibri"/>
              </a:rPr>
              <a:t>Learners will be introduced to a </a:t>
            </a:r>
            <a:r>
              <a:rPr lang="en-GB" sz="1000" dirty="0" smtClean="0">
                <a:latin typeface="MASSILIA VF"/>
                <a:ea typeface="Calibri"/>
                <a:cs typeface="Calibri"/>
              </a:rPr>
              <a:t>range of dance styles from around the world, which in turn will develop their awareness and understanding of world cultures and communities.</a:t>
            </a:r>
            <a:endParaRPr lang="en-GB" dirty="0"/>
          </a:p>
          <a:p>
            <a:endParaRPr lang="en-GB" sz="1100" dirty="0">
              <a:latin typeface="Calibri"/>
              <a:ea typeface="Calibri"/>
              <a:cs typeface="Calibr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Four Purposes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lIns="144000" tIns="45720" rIns="91440" bIns="45720" anchor="ctr" anchorCtr="0">
            <a:noAutofit/>
          </a:bodyPr>
          <a:lstStyle/>
          <a:p>
            <a:pPr algn="ctr"/>
            <a:r>
              <a:rPr lang="en-US" dirty="0">
                <a:latin typeface="MASSILIA VF"/>
              </a:rPr>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Integral Skills</a:t>
            </a:r>
            <a:endParaRPr lang="en-US" dirty="0"/>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70000" lnSpcReduction="20000"/>
          </a:bodyPr>
          <a:lstStyle/>
          <a:p>
            <a:r>
              <a:rPr lang="en-GB" sz="900" u="sng" dirty="0">
                <a:latin typeface="Calibri"/>
                <a:ea typeface="Calibri"/>
                <a:cs typeface="Calibri"/>
              </a:rPr>
              <a:t>.</a:t>
            </a:r>
            <a:r>
              <a:rPr lang="en-GB" b="1" u="sng" dirty="0">
                <a:latin typeface="Calibri"/>
                <a:ea typeface="Calibri"/>
                <a:cs typeface="Arial"/>
              </a:rPr>
              <a:t>Creativity and innovation</a:t>
            </a:r>
            <a:endParaRPr lang="en-US" dirty="0">
              <a:latin typeface="Calibri"/>
              <a:ea typeface="Calibri"/>
              <a:cs typeface="Calibri"/>
            </a:endParaRPr>
          </a:p>
          <a:p>
            <a:r>
              <a:rPr lang="en-GB" dirty="0">
                <a:latin typeface="Calibri"/>
                <a:ea typeface="Calibri"/>
                <a:cs typeface="Arial"/>
              </a:rPr>
              <a:t>Learners use their creative skills and </a:t>
            </a:r>
            <a:r>
              <a:rPr lang="en-GB" dirty="0" smtClean="0">
                <a:latin typeface="Calibri"/>
                <a:ea typeface="Calibri"/>
                <a:cs typeface="Arial"/>
              </a:rPr>
              <a:t>imagination, </a:t>
            </a:r>
            <a:r>
              <a:rPr lang="en-GB" dirty="0">
                <a:latin typeface="Calibri"/>
                <a:ea typeface="Calibri"/>
                <a:cs typeface="Arial"/>
              </a:rPr>
              <a:t>discover possibilities and refine ideas to produce their own </a:t>
            </a:r>
            <a:r>
              <a:rPr lang="en-GB" dirty="0" smtClean="0">
                <a:latin typeface="Calibri"/>
                <a:ea typeface="Calibri"/>
                <a:cs typeface="Arial"/>
              </a:rPr>
              <a:t>unique, </a:t>
            </a:r>
            <a:r>
              <a:rPr lang="en-GB" dirty="0">
                <a:latin typeface="Calibri"/>
                <a:ea typeface="Calibri"/>
                <a:cs typeface="Arial"/>
              </a:rPr>
              <a:t>artistic work.</a:t>
            </a:r>
            <a:endParaRPr lang="en-GB" dirty="0">
              <a:latin typeface="Calibri"/>
              <a:ea typeface="Calibri"/>
              <a:cs typeface="Calibri"/>
            </a:endParaRPr>
          </a:p>
          <a:p>
            <a:r>
              <a:rPr lang="en-GB" b="1" u="sng" dirty="0">
                <a:latin typeface="Calibri"/>
                <a:ea typeface="Calibri"/>
                <a:cs typeface="Arial"/>
              </a:rPr>
              <a:t>Critical thinking and problem-solving</a:t>
            </a:r>
            <a:endParaRPr lang="en-GB" dirty="0">
              <a:latin typeface="Calibri"/>
              <a:ea typeface="Calibri"/>
              <a:cs typeface="Calibri"/>
            </a:endParaRPr>
          </a:p>
          <a:p>
            <a:r>
              <a:rPr lang="en-GB" dirty="0">
                <a:latin typeface="Calibri"/>
                <a:ea typeface="Calibri"/>
                <a:cs typeface="Arial"/>
              </a:rPr>
              <a:t>The evaluation involved in the creative process enables learners to develop reflective, questioning and problem-solving skills, as well as to challenge perceptions and identify solutions. </a:t>
            </a:r>
            <a:endParaRPr lang="en-GB" dirty="0">
              <a:latin typeface="Calibri"/>
              <a:ea typeface="Calibri"/>
              <a:cs typeface="Calibri"/>
            </a:endParaRPr>
          </a:p>
          <a:p>
            <a:r>
              <a:rPr lang="en-GB" b="1" u="sng" dirty="0">
                <a:latin typeface="Calibri"/>
                <a:ea typeface="Calibri"/>
                <a:cs typeface="Arial"/>
              </a:rPr>
              <a:t>Personal effectiveness</a:t>
            </a:r>
            <a:endParaRPr lang="en-GB" dirty="0">
              <a:latin typeface="Calibri"/>
              <a:ea typeface="Calibri"/>
              <a:cs typeface="Calibri"/>
            </a:endParaRPr>
          </a:p>
          <a:p>
            <a:r>
              <a:rPr lang="en-GB" sz="1500" dirty="0">
                <a:latin typeface="Calibri"/>
                <a:ea typeface="Calibri"/>
                <a:cs typeface="Arial"/>
              </a:rPr>
              <a:t>Learners develop self-confidence, self-esteem, independence, communication skills and social and cultural awareness.</a:t>
            </a:r>
            <a:endParaRPr lang="en-GB" u="sng" dirty="0">
              <a:latin typeface="Calibri"/>
              <a:ea typeface="Calibri"/>
              <a:cs typeface="Calibri"/>
            </a:endParaRPr>
          </a:p>
          <a:p>
            <a:r>
              <a:rPr lang="en-GB" b="1" u="sng" dirty="0">
                <a:latin typeface="Calibri"/>
                <a:ea typeface="Calibri"/>
                <a:cs typeface="Arial"/>
              </a:rPr>
              <a:t>Planning and organising</a:t>
            </a:r>
            <a:endParaRPr lang="en-GB" u="sng" dirty="0">
              <a:latin typeface="Calibri"/>
              <a:ea typeface="Calibri"/>
              <a:cs typeface="Calibri"/>
            </a:endParaRPr>
          </a:p>
          <a:p>
            <a:r>
              <a:rPr lang="en-GB" sz="1600" dirty="0">
                <a:latin typeface="Calibri"/>
                <a:ea typeface="Calibri"/>
                <a:cs typeface="Arial"/>
              </a:rPr>
              <a:t> Learners generate ideas, develop curiosity, explore and bring ideas into </a:t>
            </a:r>
            <a:r>
              <a:rPr lang="en-GB" sz="1600" dirty="0" smtClean="0">
                <a:latin typeface="Calibri"/>
                <a:ea typeface="Calibri"/>
                <a:cs typeface="Arial"/>
              </a:rPr>
              <a:t>action; this </a:t>
            </a:r>
            <a:r>
              <a:rPr lang="en-GB" sz="1600" dirty="0">
                <a:latin typeface="Calibri"/>
                <a:ea typeface="Calibri"/>
                <a:cs typeface="Arial"/>
              </a:rPr>
              <a:t>is fundamental to this Area.</a:t>
            </a:r>
            <a:endParaRPr lang="en-GB" dirty="0">
              <a:ea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410170" y="3816509"/>
            <a:ext cx="4955937" cy="3407844"/>
          </a:xfrm>
        </p:spPr>
        <p:txBody>
          <a:bodyPr lIns="180000" tIns="180000" rIns="180000" bIns="180000" anchor="t">
            <a:noAutofit/>
          </a:bodyPr>
          <a:lstStyle/>
          <a:p>
            <a:endParaRPr lang="en-GB" sz="1100" dirty="0">
              <a:latin typeface="Calibri"/>
              <a:ea typeface="Calibri"/>
              <a:cs typeface="Calibri"/>
            </a:endParaRPr>
          </a:p>
          <a:p>
            <a:pPr marL="285750" indent="-285750">
              <a:buFont typeface="Arial"/>
              <a:buChar char="•"/>
            </a:pPr>
            <a:endParaRPr lang="en-GB" sz="1100" dirty="0">
              <a:solidFill>
                <a:srgbClr val="FF0000"/>
              </a:solidFill>
              <a:latin typeface="Calibri"/>
              <a:ea typeface="Calibri"/>
              <a:cs typeface="Calibri"/>
            </a:endParaRPr>
          </a:p>
          <a:p>
            <a:r>
              <a:rPr lang="en-GB" sz="1100" b="1" dirty="0" smtClean="0">
                <a:latin typeface="Calibri"/>
                <a:ea typeface="Calibri"/>
                <a:cs typeface="Calibri"/>
              </a:rPr>
              <a:t>Adventure embeds </a:t>
            </a:r>
            <a:r>
              <a:rPr lang="en-US" sz="1100" b="1" dirty="0" smtClean="0">
                <a:latin typeface="Calibri"/>
                <a:ea typeface="Calibri"/>
                <a:cs typeface="Arial"/>
              </a:rPr>
              <a:t>many </a:t>
            </a:r>
            <a:r>
              <a:rPr lang="en-US" sz="1100" b="1" dirty="0">
                <a:latin typeface="Calibri"/>
                <a:ea typeface="Calibri"/>
                <a:cs typeface="Arial"/>
              </a:rPr>
              <a:t>of the pedagogical principles within the scheme of work. The </a:t>
            </a:r>
            <a:r>
              <a:rPr lang="en-US" sz="1100" b="1" dirty="0">
                <a:latin typeface="Calibri"/>
                <a:ea typeface="Calibri"/>
                <a:cs typeface="Calibri"/>
              </a:rPr>
              <a:t>main ones that are focused on in this scheme are:</a:t>
            </a:r>
            <a:r>
              <a:rPr lang="en-US" sz="1100" b="1" dirty="0">
                <a:latin typeface="Calibri"/>
                <a:ea typeface="Calibri"/>
                <a:cs typeface="Arial"/>
              </a:rPr>
              <a:t> </a:t>
            </a:r>
          </a:p>
          <a:p>
            <a:pPr fontAlgn="base"/>
            <a:r>
              <a:rPr lang="en-GB" sz="1000" dirty="0"/>
              <a:t>Maintains a consistent focus on the overall purposes of the curriculum. </a:t>
            </a:r>
          </a:p>
          <a:p>
            <a:pPr fontAlgn="base"/>
            <a:r>
              <a:rPr lang="en-GB" sz="1000" dirty="0"/>
              <a:t>Challenges all learners by encouraging them to recognise the importance of sustained effort in meeting expectations that are high but achievable for them. </a:t>
            </a:r>
          </a:p>
          <a:p>
            <a:pPr fontAlgn="base"/>
            <a:r>
              <a:rPr lang="en-GB" sz="1000" dirty="0"/>
              <a:t>Means employing a blend of approaches including direct teaching. </a:t>
            </a:r>
          </a:p>
          <a:p>
            <a:pPr fontAlgn="base"/>
            <a:r>
              <a:rPr lang="en-GB" sz="1000" dirty="0" smtClean="0"/>
              <a:t>Sets </a:t>
            </a:r>
            <a:r>
              <a:rPr lang="en-GB" sz="1000" dirty="0"/>
              <a:t>tasks and selects resources that build on previous knowledge and experience and engage interest. </a:t>
            </a:r>
          </a:p>
          <a:p>
            <a:pPr fontAlgn="base"/>
            <a:r>
              <a:rPr lang="en-GB" sz="1000" dirty="0" smtClean="0"/>
              <a:t>Supports </a:t>
            </a:r>
            <a:r>
              <a:rPr lang="en-GB" sz="1000" dirty="0"/>
              <a:t>social and emotional development and positive relationships. </a:t>
            </a:r>
          </a:p>
          <a:p>
            <a:pPr fontAlgn="base"/>
            <a:r>
              <a:rPr lang="en-GB" sz="1000" dirty="0"/>
              <a:t>Encourages collaboration </a:t>
            </a:r>
          </a:p>
          <a:p>
            <a:endParaRPr lang="en-US" sz="1100" dirty="0">
              <a:latin typeface="Calibri"/>
              <a:ea typeface="Calibri"/>
              <a:cs typeface="Calibri"/>
            </a:endParaRPr>
          </a:p>
          <a:p>
            <a:endParaRPr lang="en-US" sz="900" dirty="0">
              <a:latin typeface="MASSILIA VF"/>
              <a:ea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xfrm>
            <a:off x="5426906" y="3890944"/>
            <a:ext cx="4939201" cy="410400"/>
          </a:xfrm>
          <a:solidFill>
            <a:srgbClr val="ED5A3E"/>
          </a:solidFill>
        </p:spPr>
        <p:txBody>
          <a:bodyPr lIns="144000" tIns="45720" rIns="91440" bIns="45720" anchor="ctr" anchorCtr="0">
            <a:noAutofit/>
          </a:bodyPr>
          <a:lstStyle/>
          <a:p>
            <a:pPr algn="ctr"/>
            <a:r>
              <a:rPr lang="en-US" dirty="0">
                <a:latin typeface="MASSILIA VF"/>
              </a:rPr>
              <a:t>Pedagogical Principles</a:t>
            </a:r>
          </a:p>
        </p:txBody>
      </p:sp>
      <p:sp>
        <p:nvSpPr>
          <p:cNvPr id="11" name="Text Placeholder 10">
            <a:extLst>
              <a:ext uri="{FF2B5EF4-FFF2-40B4-BE49-F238E27FC236}">
                <a16:creationId xmlns:a16="http://schemas.microsoft.com/office/drawing/2014/main" id="{F39214EF-5361-8B4F-A389-748C6BFCE481}"/>
              </a:ext>
            </a:extLst>
          </p:cNvPr>
          <p:cNvSpPr>
            <a:spLocks noGrp="1"/>
          </p:cNvSpPr>
          <p:nvPr>
            <p:ph type="body" sz="quarter" idx="44"/>
          </p:nvPr>
        </p:nvSpPr>
        <p:spPr>
          <a:xfrm>
            <a:off x="273981" y="4301344"/>
            <a:ext cx="4990924" cy="2923745"/>
          </a:xfrm>
        </p:spPr>
        <p:txBody>
          <a:bodyPr lIns="180000" tIns="180000" rIns="180000" bIns="180000" anchor="t">
            <a:normAutofit fontScale="62500" lnSpcReduction="20000"/>
          </a:bodyPr>
          <a:lstStyle/>
          <a:p>
            <a:pPr fontAlgn="base"/>
            <a:r>
              <a:rPr lang="en-GB" b="1" dirty="0" smtClean="0"/>
              <a:t>Listening </a:t>
            </a:r>
            <a:r>
              <a:rPr lang="en-GB" b="1" dirty="0"/>
              <a:t>2.2 </a:t>
            </a:r>
            <a:r>
              <a:rPr lang="en-GB" dirty="0"/>
              <a:t> </a:t>
            </a:r>
          </a:p>
          <a:p>
            <a:pPr fontAlgn="base"/>
            <a:r>
              <a:rPr lang="en-GB" dirty="0"/>
              <a:t>I can listen to, build my vocabulary and sentence structure and use these in my own communication. </a:t>
            </a:r>
          </a:p>
          <a:p>
            <a:pPr fontAlgn="base"/>
            <a:r>
              <a:rPr lang="en-GB" dirty="0"/>
              <a:t>I have experienced a range of area of learning and experience/discipline-specific and general academic vocabulary, and can use them in my own communication. </a:t>
            </a:r>
          </a:p>
          <a:p>
            <a:pPr fontAlgn="base"/>
            <a:r>
              <a:rPr lang="en-GB" b="1" dirty="0" smtClean="0"/>
              <a:t>Listening </a:t>
            </a:r>
            <a:r>
              <a:rPr lang="en-GB" b="1" dirty="0"/>
              <a:t>2.4</a:t>
            </a:r>
            <a:r>
              <a:rPr lang="en-GB" dirty="0"/>
              <a:t> </a:t>
            </a:r>
          </a:p>
          <a:p>
            <a:pPr fontAlgn="base"/>
            <a:r>
              <a:rPr lang="en-GB" dirty="0"/>
              <a:t>I can listen to and respond to others with questions, comments and suggestions in order to develop collaborative talk and reach compromises/consensus. </a:t>
            </a:r>
          </a:p>
          <a:p>
            <a:pPr fontAlgn="base"/>
            <a:r>
              <a:rPr lang="en-GB" b="1" dirty="0"/>
              <a:t>Speaking 4.1 </a:t>
            </a:r>
            <a:r>
              <a:rPr lang="en-GB" dirty="0"/>
              <a:t> </a:t>
            </a:r>
          </a:p>
          <a:p>
            <a:pPr fontAlgn="base"/>
            <a:r>
              <a:rPr lang="en-GB" dirty="0"/>
              <a:t>I have experienced a range of area of learning and experience/discipline-specific and general academic vocabulary, and can use them in my own communication. </a:t>
            </a:r>
          </a:p>
          <a:p>
            <a:pPr fontAlgn="base"/>
            <a:r>
              <a:rPr lang="en-GB" b="1" dirty="0" smtClean="0"/>
              <a:t>Speaking </a:t>
            </a:r>
            <a:r>
              <a:rPr lang="en-GB" b="1" dirty="0"/>
              <a:t>4.3</a:t>
            </a:r>
            <a:r>
              <a:rPr lang="en-GB" dirty="0"/>
              <a:t> </a:t>
            </a:r>
          </a:p>
          <a:p>
            <a:pPr fontAlgn="base"/>
            <a:r>
              <a:rPr lang="en-GB" dirty="0" smtClean="0"/>
              <a:t>I </a:t>
            </a:r>
            <a:r>
              <a:rPr lang="en-GB" dirty="0"/>
              <a:t>have experienced speaking with different people in a variety of authentic contexts.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832384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fontAlgn="base"/>
            <a:r>
              <a:rPr lang="en-US" sz="1100" dirty="0" smtClean="0">
                <a:latin typeface="+mn-lt"/>
              </a:rPr>
              <a:t>This unit provides learners with the opportunity to further extend their movement vocabulary through the teaching of movement in a range of dance styles.</a:t>
            </a:r>
          </a:p>
          <a:p>
            <a:pPr fontAlgn="base"/>
            <a:r>
              <a:rPr lang="en-US" sz="1100" dirty="0" smtClean="0">
                <a:latin typeface="+mn-lt"/>
              </a:rPr>
              <a:t>Learners will be able to build upon existing creative skills by applying them to new contexts, this time with a more mature range of movements to select from.</a:t>
            </a:r>
            <a:endParaRPr lang="en-US" sz="1100" dirty="0">
              <a:latin typeface="+mn-lt"/>
            </a:endParaRPr>
          </a:p>
          <a:p>
            <a:pPr fontAlgn="base"/>
            <a:r>
              <a:rPr lang="en-GB" sz="1100" dirty="0" smtClean="0">
                <a:latin typeface="+mn-lt"/>
              </a:rPr>
              <a:t>Learners </a:t>
            </a:r>
            <a:r>
              <a:rPr lang="en-GB" sz="1100" dirty="0">
                <a:latin typeface="+mn-lt"/>
              </a:rPr>
              <a:t>will gain greater confidence by being able to explore, experience, interpret, create and respond through this scheme of learning. </a:t>
            </a:r>
          </a:p>
          <a:p>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pPr fontAlgn="base"/>
            <a:r>
              <a:rPr lang="en-GB" sz="1100" dirty="0" smtClean="0"/>
              <a:t>This unit provides</a:t>
            </a:r>
            <a:r>
              <a:rPr lang="en-US" sz="1100" dirty="0" smtClean="0">
                <a:latin typeface="+mn-lt"/>
              </a:rPr>
              <a:t> learners with opportunities to  </a:t>
            </a:r>
            <a:r>
              <a:rPr lang="en-US" sz="1100" dirty="0">
                <a:latin typeface="+mn-lt"/>
              </a:rPr>
              <a:t>explore </a:t>
            </a:r>
            <a:r>
              <a:rPr lang="en-US" sz="1100" dirty="0" smtClean="0">
                <a:latin typeface="+mn-lt"/>
              </a:rPr>
              <a:t>Dance </a:t>
            </a:r>
            <a:r>
              <a:rPr lang="en-US" sz="1100" dirty="0">
                <a:latin typeface="+mn-lt"/>
              </a:rPr>
              <a:t>through creating their own work, evaluating their work and the work of others and being a critical audience member for their peers</a:t>
            </a:r>
            <a:r>
              <a:rPr lang="en-US" sz="1100" dirty="0" smtClean="0">
                <a:latin typeface="+mn-lt"/>
              </a:rPr>
              <a:t>. It opens their minds to the different purposes of Dance – entertainment, fitness, religious, cultural and social.  </a:t>
            </a:r>
            <a:endParaRPr lang="en-GB" sz="1100" dirty="0">
              <a:latin typeface="+mn-lt"/>
            </a:endParaRPr>
          </a:p>
          <a:p>
            <a:pPr fontAlgn="base"/>
            <a:r>
              <a:rPr lang="en-GB" sz="1100" dirty="0">
                <a:latin typeface="+mn-lt"/>
              </a:rPr>
              <a:t>Learners will learn and refine different types of knowledge and skills including the techniques, required to create and interpret in </a:t>
            </a:r>
            <a:r>
              <a:rPr lang="en-GB" sz="1100" dirty="0" smtClean="0">
                <a:latin typeface="+mn-lt"/>
              </a:rPr>
              <a:t>Dance.</a:t>
            </a:r>
            <a:endParaRPr lang="en-GB" sz="1100" dirty="0">
              <a:latin typeface="+mn-lt"/>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r>
              <a:rPr lang="en-US" sz="1100" dirty="0" smtClean="0">
                <a:latin typeface="+mn-lt"/>
              </a:rPr>
              <a:t>Progression in this scheme of learning is demonstrated through the development of the key Dance skills as well as the development of the learners’ capabilities to explore, respond and reflect within the discipline. Furthermore, learners will be able to compare and contrast between different dance styles as they learn each one, understanding the reasons why each style exists and the history that surrounds it. </a:t>
            </a:r>
            <a:endParaRPr lang="en-US" sz="1100" dirty="0">
              <a:latin typeface="+mn-lt"/>
            </a:endParaRPr>
          </a:p>
          <a:p>
            <a:r>
              <a:rPr lang="en-US" sz="1100" dirty="0" smtClean="0">
                <a:latin typeface="+mn-lt"/>
              </a:rPr>
              <a:t>It is expected that learners will already have a foundation of skills that they have developed throughout year 7 and therefore will start to be able to identify the similarities and differences between the performing arts subjects.</a:t>
            </a:r>
            <a:endParaRPr lang="en-US" sz="1100" dirty="0">
              <a:latin typeface="+mn-lt"/>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lnSpcReduction="10000"/>
          </a:bodyPr>
          <a:lstStyle/>
          <a:p>
            <a:r>
              <a:rPr lang="en-US" sz="1100" dirty="0" smtClean="0">
                <a:latin typeface="+mj-lt"/>
              </a:rPr>
              <a:t>Learners are expected to have an existing level of skills in choreography, performance and appreciation when they arrive into year 8. This unit provides opportunities to extend movement vocabulary and therefore refine performance and creative skills through the ability of selecting the most appropriate or most imaginative for differing creative situations.</a:t>
            </a:r>
          </a:p>
          <a:p>
            <a:r>
              <a:rPr lang="en-US" sz="1100" dirty="0" smtClean="0">
                <a:latin typeface="+mj-lt"/>
              </a:rPr>
              <a:t>When evaluating their work in this unit, learners are required to know the main key words linked to movement as well as show an ability to justify their answers or opinions. Furthermore, learners will be expected to be able to describe and explain the history behind each Dance style as well as identify similarities and differences.</a:t>
            </a:r>
            <a:endParaRPr lang="en-US" sz="1100" dirty="0">
              <a:latin typeface="+mj-lt"/>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r>
              <a:rPr lang="en-US" sz="1100" dirty="0" smtClean="0">
                <a:latin typeface="+mn-lt"/>
              </a:rPr>
              <a:t>This unit provides links with all other Expressive Arts subjects. Particular links with Music in which learners will be using cultural  songs to dance to. Furthermore they will learn about the different rhythms and instruments associated with particular styles and cultures.</a:t>
            </a:r>
          </a:p>
          <a:p>
            <a:r>
              <a:rPr lang="en-US" sz="1100" dirty="0" smtClean="0">
                <a:latin typeface="+mn-lt"/>
              </a:rPr>
              <a:t>Drama will always link to Dance through the use of performance, evaluation and choreographic skills.</a:t>
            </a:r>
            <a:endParaRPr lang="en-US" sz="1100" dirty="0">
              <a:latin typeface="+mn-lt"/>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r>
              <a:rPr lang="en-US" sz="1100" dirty="0" smtClean="0">
                <a:latin typeface="+mn-lt"/>
              </a:rPr>
              <a:t>The main issues at KS3 is the ability to recall because the learner on having dance once every two weeks. To address these issues, we revisit skills as often as we can and focus on performance confidence, team work and creativity throughout year 8.</a:t>
            </a:r>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30531110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latin typeface="+mn-lt"/>
              </a:rPr>
              <a:t>I can explore and experiment with and then select appropriate creative techniques, practices, materials, processes, resources, tools and </a:t>
            </a:r>
            <a:r>
              <a:rPr lang="en-GB" dirty="0" smtClean="0">
                <a:latin typeface="+mn-lt"/>
              </a:rPr>
              <a:t>technologies.</a:t>
            </a:r>
          </a:p>
          <a:p>
            <a:pPr marL="285750" indent="-285750">
              <a:buFont typeface="Arial" panose="020B0604020202020204" pitchFamily="34" charset="0"/>
              <a:buChar char="•"/>
            </a:pPr>
            <a:r>
              <a:rPr lang="en-GB" dirty="0" smtClean="0">
                <a:latin typeface="+mn-lt"/>
              </a:rPr>
              <a:t>I </a:t>
            </a:r>
            <a:r>
              <a:rPr lang="en-GB" dirty="0">
                <a:latin typeface="+mn-lt"/>
              </a:rPr>
              <a:t>can explore how and why creative work is made by asking questions and developing my own </a:t>
            </a:r>
            <a:r>
              <a:rPr lang="en-GB" dirty="0" smtClean="0">
                <a:latin typeface="+mn-lt"/>
              </a:rPr>
              <a:t>answers.</a:t>
            </a:r>
          </a:p>
          <a:p>
            <a:pPr marL="285750" indent="-285750">
              <a:buFont typeface="Arial" panose="020B0604020202020204" pitchFamily="34" charset="0"/>
              <a:buChar char="•"/>
            </a:pPr>
            <a:r>
              <a:rPr lang="en-GB" dirty="0" smtClean="0">
                <a:latin typeface="+mn-lt"/>
              </a:rPr>
              <a:t>I </a:t>
            </a:r>
            <a:r>
              <a:rPr lang="en-GB" dirty="0">
                <a:latin typeface="+mn-lt"/>
              </a:rPr>
              <a:t>can explore and describe how artists and creative work communicate mood, feelings and ideas.</a:t>
            </a:r>
            <a:endParaRPr lang="en-US" dirty="0">
              <a:latin typeface="+mn-lt"/>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611556"/>
            <a:ext cx="3229200" cy="5642680"/>
          </a:xfrm>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55000" lnSpcReduction="20000"/>
          </a:bodyPr>
          <a:lstStyle/>
          <a:p>
            <a:pPr algn="ctr"/>
            <a:r>
              <a:rPr lang="en-US" dirty="0">
                <a:latin typeface="MASSILIA VF"/>
              </a:rPr>
              <a:t>Progression Steps to inform teaching</a:t>
            </a:r>
            <a:endParaRPr lang="en-US" dirty="0"/>
          </a:p>
          <a:p>
            <a:pPr algn="ctr"/>
            <a:r>
              <a:rPr lang="en-GB" sz="1900" dirty="0">
                <a:solidFill>
                  <a:srgbClr val="000000"/>
                </a:solidFill>
                <a:latin typeface="Calibri"/>
                <a:ea typeface="Calibri"/>
                <a:cs typeface="Calibri"/>
              </a:rPr>
              <a:t>Exploring the expressive arts is essential to developing artistic skills and knowledge and it enables learners to become curious and creative individuals.</a:t>
            </a:r>
            <a:endParaRPr lang="en-US" sz="1900" b="0" dirty="0">
              <a:solidFill>
                <a:srgbClr val="000000"/>
              </a:solidFill>
              <a:latin typeface="Calibri"/>
              <a:ea typeface="Calibri"/>
              <a:cs typeface="Calibri"/>
            </a:endParaRPr>
          </a:p>
        </p:txBody>
      </p:sp>
      <p:graphicFrame>
        <p:nvGraphicFramePr>
          <p:cNvPr id="10" name="Table 9">
            <a:extLst>
              <a:ext uri="{FF2B5EF4-FFF2-40B4-BE49-F238E27FC236}">
                <a16:creationId xmlns:a16="http://schemas.microsoft.com/office/drawing/2014/main" id="{5D832C4F-3A0F-173C-B51D-CFB74DA5379A}"/>
              </a:ext>
            </a:extLst>
          </p:cNvPr>
          <p:cNvGraphicFramePr>
            <a:graphicFrameLocks noGrp="1"/>
          </p:cNvGraphicFramePr>
          <p:nvPr>
            <p:extLst/>
          </p:nvPr>
        </p:nvGraphicFramePr>
        <p:xfrm>
          <a:off x="3842657" y="1607271"/>
          <a:ext cx="3162685" cy="4937760"/>
        </p:xfrm>
        <a:graphic>
          <a:graphicData uri="http://schemas.openxmlformats.org/drawingml/2006/table">
            <a:tbl>
              <a:tblPr bandRow="1">
                <a:tableStyleId>{5C22544A-7EE6-4342-B048-85BDC9FD1C3A}</a:tableStyleId>
              </a:tblPr>
              <a:tblGrid>
                <a:gridCol w="3162685">
                  <a:extLst>
                    <a:ext uri="{9D8B030D-6E8A-4147-A177-3AD203B41FA5}">
                      <a16:colId xmlns:a16="http://schemas.microsoft.com/office/drawing/2014/main" val="1932416559"/>
                    </a:ext>
                  </a:extLst>
                </a:gridCol>
              </a:tblGrid>
              <a:tr h="200025">
                <a:tc>
                  <a:txBody>
                    <a:bodyPr/>
                    <a:lstStyle/>
                    <a:p>
                      <a:pPr algn="ctr" rtl="0" fontAlgn="base"/>
                      <a:endParaRPr lang="en-GB" sz="1400" b="1"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406697780"/>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experiment independently and demonstrate technical control with a range of creative materials, processes, resources, tools and technologies showing innovation and resilience.</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363488175"/>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the effects that a range of creative techniques, materials, processes, resources, tools and technologies have on my own and others’ creative work.</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729004392"/>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how creative work can represent, document, share and celebrate personal, social and cultural identities.</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145015391"/>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describe how artists and creative work communicate mood, feelings and ideas and the impact they have on an audience.</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811004209"/>
                  </a:ext>
                </a:extLst>
              </a:tr>
            </a:tbl>
          </a:graphicData>
        </a:graphic>
      </p:graphicFrame>
      <p:graphicFrame>
        <p:nvGraphicFramePr>
          <p:cNvPr id="12" name="Table 11">
            <a:extLst>
              <a:ext uri="{FF2B5EF4-FFF2-40B4-BE49-F238E27FC236}">
                <a16:creationId xmlns:a16="http://schemas.microsoft.com/office/drawing/2014/main" id="{66524237-EDBC-3062-75BF-9BF5C4B0E4D0}"/>
              </a:ext>
            </a:extLst>
          </p:cNvPr>
          <p:cNvGraphicFramePr>
            <a:graphicFrameLocks noGrp="1"/>
          </p:cNvGraphicFramePr>
          <p:nvPr>
            <p:extLst/>
          </p:nvPr>
        </p:nvGraphicFramePr>
        <p:xfrm>
          <a:off x="7143824" y="1607271"/>
          <a:ext cx="3267075" cy="4724400"/>
        </p:xfrm>
        <a:graphic>
          <a:graphicData uri="http://schemas.openxmlformats.org/drawingml/2006/table">
            <a:tbl>
              <a:tblPr bandRow="1">
                <a:tableStyleId>{5C22544A-7EE6-4342-B048-85BDC9FD1C3A}</a:tableStyleId>
              </a:tblPr>
              <a:tblGrid>
                <a:gridCol w="3267075">
                  <a:extLst>
                    <a:ext uri="{9D8B030D-6E8A-4147-A177-3AD203B41FA5}">
                      <a16:colId xmlns:a16="http://schemas.microsoft.com/office/drawing/2014/main" val="998903407"/>
                    </a:ext>
                  </a:extLst>
                </a:gridCol>
              </a:tblGrid>
              <a:tr h="200025">
                <a:tc>
                  <a:txBody>
                    <a:bodyPr/>
                    <a:lstStyle/>
                    <a:p>
                      <a:pPr algn="ctr" rtl="0" fontAlgn="base"/>
                      <a:endParaRPr lang="en-GB" sz="1400" b="1"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477629304"/>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57593062"/>
                  </a:ext>
                </a:extLst>
              </a:tr>
              <a:tr h="190500">
                <a:tc>
                  <a:txBody>
                    <a:bodyPr/>
                    <a:lstStyle/>
                    <a:p>
                      <a:pPr algn="l" rtl="0" fontAlgn="base"/>
                      <a:endParaRPr lang="en-GB" sz="1400" b="0"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1442044"/>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creative work, understanding the personal, social, cultural and historical context, including the conventions of the period in which it was created.</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793655811"/>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investigate and understand how meaning is communicated through the ideas of other artists and performers.</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909717656"/>
                  </a:ext>
                </a:extLst>
              </a:tr>
            </a:tbl>
          </a:graphicData>
        </a:graphic>
      </p:graphicFrame>
    </p:spTree>
    <p:extLst>
      <p:ext uri="{BB962C8B-B14F-4D97-AF65-F5344CB8AC3E}">
        <p14:creationId xmlns:p14="http://schemas.microsoft.com/office/powerpoint/2010/main" val="28588085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t>I can give and accept feedback as both artist and </a:t>
            </a:r>
            <a:r>
              <a:rPr lang="en-GB" dirty="0" smtClean="0"/>
              <a:t>audience.</a:t>
            </a:r>
          </a:p>
          <a:p>
            <a:pPr marL="285750" indent="-285750">
              <a:buFont typeface="Arial" panose="020B0604020202020204" pitchFamily="34" charset="0"/>
              <a:buChar char="•"/>
            </a:pPr>
            <a:r>
              <a:rPr lang="en-GB" dirty="0" smtClean="0"/>
              <a:t>I </a:t>
            </a:r>
            <a:r>
              <a:rPr lang="en-GB" dirty="0"/>
              <a:t>can compare my own creative work to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consider, with guidance, how moods, emotions and ideas are communicated both in my own creative work and in the creative work of others.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285750" indent="-285750">
              <a:buFont typeface="Arial" panose="020B0604020202020204" pitchFamily="34" charset="0"/>
              <a:buChar char="•"/>
            </a:pPr>
            <a:r>
              <a:rPr lang="en-GB" dirty="0"/>
              <a:t>I can give and consider constructive feedback about my own creative work and that of others, reflecting on it and making improvements where </a:t>
            </a:r>
            <a:r>
              <a:rPr lang="en-GB" dirty="0" smtClean="0"/>
              <a:t>necessary.</a:t>
            </a:r>
          </a:p>
          <a:p>
            <a:pPr marL="285750" indent="-285750">
              <a:buFont typeface="Arial" panose="020B0604020202020204" pitchFamily="34" charset="0"/>
              <a:buChar char="•"/>
            </a:pPr>
            <a:r>
              <a:rPr lang="en-GB" dirty="0" smtClean="0"/>
              <a:t>I </a:t>
            </a:r>
            <a:r>
              <a:rPr lang="en-GB" dirty="0"/>
              <a:t>can apply knowledge and understanding of context, and make connections between my own creative work and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reflect upon how artists have achieved effects or communicated moods, emotions and ideas in their work.</a:t>
            </a: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285750" indent="-285750">
              <a:buFont typeface="Arial" panose="020B0604020202020204" pitchFamily="34" charset="0"/>
              <a:buChar char="•"/>
            </a:pPr>
            <a:r>
              <a:rPr lang="en-GB" dirty="0"/>
              <a:t>I can effectively evaluate my own creative work and that of others showing increasing confidence to recognise and articulate strengths, and to demonstrate resilience and determination to </a:t>
            </a:r>
            <a:r>
              <a:rPr lang="en-GB" dirty="0" smtClean="0"/>
              <a:t>improve.</a:t>
            </a:r>
          </a:p>
          <a:p>
            <a:pPr marL="285750" indent="-285750">
              <a:buFont typeface="Arial" panose="020B0604020202020204" pitchFamily="34" charset="0"/>
              <a:buChar char="•"/>
            </a:pPr>
            <a:r>
              <a:rPr lang="en-GB" dirty="0" smtClean="0"/>
              <a:t>I </a:t>
            </a:r>
            <a:r>
              <a:rPr lang="en-GB" dirty="0"/>
              <a:t>can apply knowledge and understanding of context when evaluating my own creative work and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evaluate the effectiveness of a wide range of artistic techniques in producing meaning.</a:t>
            </a: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14348580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t>I can communicate ideas, feelings and memories for an audience and for purposes and outcomes in my creative </a:t>
            </a:r>
            <a:r>
              <a:rPr lang="en-GB" dirty="0" smtClean="0"/>
              <a:t>work.</a:t>
            </a:r>
          </a:p>
          <a:p>
            <a:pPr marL="285750" indent="-285750">
              <a:buFont typeface="Arial" panose="020B0604020202020204" pitchFamily="34" charset="0"/>
              <a:buChar char="•"/>
            </a:pPr>
            <a:r>
              <a:rPr lang="en-GB" dirty="0" smtClean="0"/>
              <a:t>I </a:t>
            </a:r>
            <a:r>
              <a:rPr lang="en-GB" dirty="0"/>
              <a:t>am beginning to apply techniques in my creative work with guidance and </a:t>
            </a:r>
            <a:r>
              <a:rPr lang="en-GB" dirty="0" smtClean="0"/>
              <a:t>direction.</a:t>
            </a:r>
          </a:p>
          <a:p>
            <a:pPr marL="285750" indent="-285750">
              <a:buFont typeface="Arial" panose="020B0604020202020204" pitchFamily="34" charset="0"/>
              <a:buChar char="•"/>
            </a:pPr>
            <a:r>
              <a:rPr lang="en-GB" dirty="0" smtClean="0"/>
              <a:t>I </a:t>
            </a:r>
            <a:r>
              <a:rPr lang="en-GB" dirty="0"/>
              <a:t>can create my own designs and work collaboratively with others to develop creative </a:t>
            </a:r>
            <a:r>
              <a:rPr lang="en-GB" dirty="0" smtClean="0"/>
              <a:t>ideas.</a:t>
            </a:r>
          </a:p>
          <a:p>
            <a:pPr marL="285750" indent="-285750">
              <a:buFont typeface="Arial" panose="020B0604020202020204" pitchFamily="34" charset="0"/>
              <a:buChar char="•"/>
            </a:pPr>
            <a:r>
              <a:rPr lang="en-GB" dirty="0" smtClean="0"/>
              <a:t>I </a:t>
            </a:r>
            <a:r>
              <a:rPr lang="en-GB" dirty="0"/>
              <a:t>can perform, produce, design, exhibit and share my creative work in a variety of ways for different audiences, inspired by a range of stimuli and </a:t>
            </a:r>
            <a:r>
              <a:rPr lang="en-GB" dirty="0" smtClean="0"/>
              <a:t>experiences.</a:t>
            </a:r>
          </a:p>
          <a:p>
            <a:pPr marL="285750" indent="-285750">
              <a:buFont typeface="Arial" panose="020B0604020202020204" pitchFamily="34" charset="0"/>
              <a:buChar char="•"/>
            </a:pPr>
            <a:r>
              <a:rPr lang="en-GB" dirty="0" smtClean="0"/>
              <a:t>I </a:t>
            </a:r>
            <a:r>
              <a:rPr lang="en-GB" dirty="0"/>
              <a:t>am beginning to demonstrate resilience and flexibility in approaching creative </a:t>
            </a:r>
            <a:r>
              <a:rPr lang="en-GB" dirty="0" smtClean="0"/>
              <a:t>challenges.</a:t>
            </a:r>
          </a:p>
          <a:p>
            <a:pPr marL="285750" indent="-285750">
              <a:buFont typeface="Arial" panose="020B0604020202020204" pitchFamily="34" charset="0"/>
              <a:buChar char="•"/>
            </a:pPr>
            <a:r>
              <a:rPr lang="en-GB" dirty="0" smtClean="0"/>
              <a:t>I </a:t>
            </a:r>
            <a:r>
              <a:rPr lang="en-GB" dirty="0"/>
              <a:t>can use creative materials safely and with some control under supervision.</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fontScale="92500"/>
          </a:bodyPr>
          <a:lstStyle/>
          <a:p>
            <a:pPr marL="171450" indent="-171450">
              <a:buFont typeface="Arial" panose="020B0604020202020204" pitchFamily="34" charset="0"/>
              <a:buChar char="•"/>
            </a:pPr>
            <a:r>
              <a:rPr lang="en-GB" dirty="0"/>
              <a:t>I can combine my knowledge, experience and understanding to plan and communicate my creative work for a range of different audiences, purposes and outcomes</a:t>
            </a:r>
            <a:r>
              <a:rPr lang="en-GB" dirty="0" smtClean="0"/>
              <a:t>.</a:t>
            </a:r>
          </a:p>
          <a:p>
            <a:pPr marL="171450" indent="-171450">
              <a:buFont typeface="Arial" panose="020B0604020202020204" pitchFamily="34" charset="0"/>
              <a:buChar char="•"/>
            </a:pPr>
            <a:r>
              <a:rPr lang="en-GB" dirty="0"/>
              <a:t>I can draw upon my familiarity with a range of discipline-specific techniques in my creative work</a:t>
            </a:r>
            <a:r>
              <a:rPr lang="en-GB" dirty="0" smtClean="0"/>
              <a:t>.</a:t>
            </a:r>
          </a:p>
          <a:p>
            <a:pPr marL="171450" indent="-171450">
              <a:buFont typeface="Arial" panose="020B0604020202020204" pitchFamily="34" charset="0"/>
              <a:buChar char="•"/>
            </a:pPr>
            <a:r>
              <a:rPr lang="en-GB" dirty="0"/>
              <a:t>I can draw upon my design knowledge and make connections with greater independence to modify and develop my creative designs</a:t>
            </a:r>
            <a:r>
              <a:rPr lang="en-GB" dirty="0" smtClean="0"/>
              <a:t>.</a:t>
            </a:r>
          </a:p>
          <a:p>
            <a:pPr marL="171450" indent="-171450">
              <a:buFont typeface="Arial" panose="020B0604020202020204" pitchFamily="34" charset="0"/>
              <a:buChar char="•"/>
            </a:pPr>
            <a:r>
              <a:rPr lang="en-GB" dirty="0"/>
              <a:t>I can perform, produce, design, exhibit and share my creative work in formal and non-formal contexts, considering the impact of my creative work on the audience</a:t>
            </a:r>
            <a:r>
              <a:rPr lang="en-GB" dirty="0" smtClean="0"/>
              <a:t>.</a:t>
            </a:r>
          </a:p>
          <a:p>
            <a:pPr marL="171450" indent="-171450">
              <a:buFont typeface="Arial" panose="020B0604020202020204" pitchFamily="34" charset="0"/>
              <a:buChar char="•"/>
            </a:pPr>
            <a:r>
              <a:rPr lang="en-GB" dirty="0"/>
              <a:t>I can identify and respond creatively to challenges with resilience and flexibility</a:t>
            </a:r>
            <a:r>
              <a:rPr lang="en-GB" dirty="0" smtClean="0"/>
              <a:t>.</a:t>
            </a:r>
          </a:p>
          <a:p>
            <a:pPr marL="171450" indent="-171450">
              <a:buFont typeface="Arial" panose="020B0604020202020204" pitchFamily="34" charset="0"/>
              <a:buChar char="•"/>
            </a:pPr>
            <a:r>
              <a:rPr lang="en-GB" dirty="0"/>
              <a:t>I can safely choose and use the correct creative tools and materials with some consideration for others.</a:t>
            </a: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lnSpcReduction="10000"/>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GB" dirty="0"/>
              <a:t>I can use my experimentation and investigation to manipulate creative work with purpose and intent when communicating my ideas</a:t>
            </a:r>
            <a:r>
              <a:rPr lang="en-GB" dirty="0" smtClean="0"/>
              <a:t>.</a:t>
            </a:r>
          </a:p>
          <a:p>
            <a:pPr marL="171450" indent="-171450">
              <a:buFont typeface="Arial" panose="020B0604020202020204" pitchFamily="34" charset="0"/>
              <a:buChar char="•"/>
            </a:pPr>
            <a:r>
              <a:rPr lang="en-GB" dirty="0"/>
              <a:t>I can apply specialised technical skills in </a:t>
            </a:r>
            <a:r>
              <a:rPr lang="en-GB" dirty="0" smtClean="0"/>
              <a:t>my </a:t>
            </a:r>
            <a:r>
              <a:rPr lang="en-GB" dirty="0"/>
              <a:t>creative work</a:t>
            </a:r>
            <a:r>
              <a:rPr lang="en-GB" dirty="0" smtClean="0"/>
              <a:t>.</a:t>
            </a:r>
          </a:p>
          <a:p>
            <a:pPr marL="171450" indent="-171450">
              <a:buFont typeface="Arial" panose="020B0604020202020204" pitchFamily="34" charset="0"/>
              <a:buChar char="•"/>
            </a:pPr>
            <a:r>
              <a:rPr lang="en-GB" dirty="0"/>
              <a:t>I can purposefully use my design skills and apply a range of solutions to clarify and refine final creative ideas</a:t>
            </a:r>
            <a:r>
              <a:rPr lang="en-GB" dirty="0" smtClean="0"/>
              <a:t>.</a:t>
            </a:r>
          </a:p>
          <a:p>
            <a:pPr marL="171450" indent="-171450">
              <a:buFont typeface="Arial" panose="020B0604020202020204" pitchFamily="34" charset="0"/>
              <a:buChar char="•"/>
            </a:pPr>
            <a:r>
              <a:rPr lang="en-GB" dirty="0"/>
              <a:t>I can perform, produce, design, exhibit and share my creative work showing an awareness of artistic intent and of audience</a:t>
            </a:r>
            <a:r>
              <a:rPr lang="en-GB" dirty="0" smtClean="0"/>
              <a:t>.</a:t>
            </a:r>
          </a:p>
          <a:p>
            <a:pPr marL="171450" indent="-171450">
              <a:buFont typeface="Arial" panose="020B0604020202020204" pitchFamily="34" charset="0"/>
              <a:buChar char="•"/>
            </a:pPr>
            <a:r>
              <a:rPr lang="en-GB" dirty="0"/>
              <a:t>I can draw upon my experiences and knowledge to inform and develop strategies to overcome creative challenges with imagination and resilience</a:t>
            </a:r>
            <a:r>
              <a:rPr lang="en-GB" dirty="0" smtClean="0"/>
              <a:t>.</a:t>
            </a:r>
          </a:p>
          <a:p>
            <a:pPr marL="171450" indent="-171450">
              <a:buFont typeface="Arial" panose="020B0604020202020204" pitchFamily="34" charset="0"/>
              <a:buChar char="•"/>
            </a:pPr>
            <a:r>
              <a:rPr lang="en-GB" dirty="0"/>
              <a:t>I can confidently consider myself, others, audience, participants and matters of intellectual property when creating work.</a:t>
            </a: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24386941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1100" dirty="0" smtClean="0">
                <a:latin typeface="+mn-lt"/>
              </a:rPr>
              <a:t>Learners will have continued to develop skills in performance, choreography and appreciation during the first unit of year 8. This will include:</a:t>
            </a:r>
          </a:p>
          <a:p>
            <a:pPr marL="171450" indent="-171450">
              <a:buFont typeface="Arial" panose="020B0604020202020204" pitchFamily="34" charset="0"/>
              <a:buChar char="•"/>
            </a:pPr>
            <a:r>
              <a:rPr lang="en-US" sz="1100" dirty="0" smtClean="0">
                <a:latin typeface="+mn-lt"/>
              </a:rPr>
              <a:t>Working as part of a group</a:t>
            </a:r>
            <a:r>
              <a:rPr lang="en-US" sz="1100" dirty="0">
                <a:latin typeface="+mn-lt"/>
              </a:rPr>
              <a:t> </a:t>
            </a:r>
            <a:r>
              <a:rPr lang="en-US" sz="1100" dirty="0" smtClean="0">
                <a:latin typeface="+mn-lt"/>
              </a:rPr>
              <a:t>– leading, following, compromise</a:t>
            </a:r>
          </a:p>
          <a:p>
            <a:pPr marL="171450" indent="-171450">
              <a:buFont typeface="Arial" panose="020B0604020202020204" pitchFamily="34" charset="0"/>
              <a:buChar char="•"/>
            </a:pPr>
            <a:r>
              <a:rPr lang="en-US" sz="1100" dirty="0" smtClean="0">
                <a:latin typeface="+mn-lt"/>
              </a:rPr>
              <a:t>Using key words and full sentences to answer questions.</a:t>
            </a:r>
          </a:p>
          <a:p>
            <a:pPr marL="171450" indent="-171450">
              <a:buFont typeface="Arial" panose="020B0604020202020204" pitchFamily="34" charset="0"/>
              <a:buChar char="•"/>
            </a:pPr>
            <a:r>
              <a:rPr lang="en-US" sz="1100" dirty="0" smtClean="0">
                <a:latin typeface="+mn-lt"/>
              </a:rPr>
              <a:t>Learning of key movements and routines in a range of dance styles.</a:t>
            </a:r>
          </a:p>
          <a:p>
            <a:pPr marL="171450" indent="-171450">
              <a:buFont typeface="Arial" panose="020B0604020202020204" pitchFamily="34" charset="0"/>
              <a:buChar char="•"/>
            </a:pPr>
            <a:r>
              <a:rPr lang="en-US" sz="1100" dirty="0" smtClean="0">
                <a:latin typeface="+mn-lt"/>
              </a:rPr>
              <a:t>Application of choreographic skills to create dances.</a:t>
            </a:r>
          </a:p>
          <a:p>
            <a:pPr marL="171450" indent="-171450">
              <a:buFont typeface="Arial" panose="020B0604020202020204" pitchFamily="34" charset="0"/>
              <a:buChar char="•"/>
            </a:pPr>
            <a:r>
              <a:rPr lang="en-US" sz="1100" dirty="0" smtClean="0">
                <a:latin typeface="+mn-lt"/>
              </a:rPr>
              <a:t>Use of imagination in response to a stimulus. </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a:xfrm>
            <a:off x="325821" y="4352473"/>
            <a:ext cx="4190383" cy="3105946"/>
          </a:xfrm>
        </p:spPr>
        <p:txBody>
          <a:bodyPr lIns="180000" tIns="180000" rIns="180000" bIns="180000" anchor="t">
            <a:normAutofit fontScale="25000" lnSpcReduction="20000"/>
          </a:bodyPr>
          <a:lstStyle/>
          <a:p>
            <a:pPr algn="ctr"/>
            <a:r>
              <a:rPr lang="en-US" sz="1100" b="1" u="sng" dirty="0">
                <a:latin typeface="+mn-lt"/>
              </a:rPr>
              <a:t>Main theme – Performance </a:t>
            </a:r>
            <a:r>
              <a:rPr lang="en-US" sz="1100" b="1" u="sng" dirty="0" smtClean="0">
                <a:latin typeface="+mn-lt"/>
              </a:rPr>
              <a:t>and choreography</a:t>
            </a:r>
            <a:endParaRPr lang="en-US" sz="1100" b="1" u="sng" dirty="0">
              <a:latin typeface="+mn-lt"/>
            </a:endParaRPr>
          </a:p>
          <a:p>
            <a:r>
              <a:rPr lang="en-US" sz="3300" dirty="0" smtClean="0">
                <a:latin typeface="+mn-lt"/>
              </a:rPr>
              <a:t>The key components of a good performance are:</a:t>
            </a:r>
          </a:p>
          <a:p>
            <a:pPr marL="171450" indent="-171450">
              <a:buFont typeface="Arial" panose="020B0604020202020204" pitchFamily="34" charset="0"/>
              <a:buChar char="•"/>
            </a:pPr>
            <a:r>
              <a:rPr lang="en-US" sz="3300" dirty="0" smtClean="0">
                <a:latin typeface="+mn-lt"/>
              </a:rPr>
              <a:t>Concentration and focus</a:t>
            </a:r>
          </a:p>
          <a:p>
            <a:pPr marL="171450" indent="-171450">
              <a:buFont typeface="Arial" panose="020B0604020202020204" pitchFamily="34" charset="0"/>
              <a:buChar char="•"/>
            </a:pPr>
            <a:r>
              <a:rPr lang="en-US" sz="3300" dirty="0" smtClean="0">
                <a:latin typeface="+mn-lt"/>
              </a:rPr>
              <a:t>Movement memory and confidence</a:t>
            </a:r>
          </a:p>
          <a:p>
            <a:pPr marL="171450" indent="-171450">
              <a:buFont typeface="Arial" panose="020B0604020202020204" pitchFamily="34" charset="0"/>
              <a:buChar char="•"/>
            </a:pPr>
            <a:r>
              <a:rPr lang="en-US" sz="3300" dirty="0" smtClean="0">
                <a:latin typeface="+mn-lt"/>
              </a:rPr>
              <a:t>Accurately performing new movement with technical skill. </a:t>
            </a:r>
          </a:p>
          <a:p>
            <a:pPr marL="171450" indent="-171450">
              <a:buFont typeface="Arial" panose="020B0604020202020204" pitchFamily="34" charset="0"/>
              <a:buChar char="•"/>
            </a:pPr>
            <a:r>
              <a:rPr lang="en-US" sz="3300" dirty="0" smtClean="0">
                <a:latin typeface="+mn-lt"/>
              </a:rPr>
              <a:t>Showing sensitivity and interaction with others on stage.</a:t>
            </a:r>
          </a:p>
          <a:p>
            <a:pPr marL="171450" indent="-171450">
              <a:buFont typeface="Arial" panose="020B0604020202020204" pitchFamily="34" charset="0"/>
              <a:buChar char="•"/>
            </a:pPr>
            <a:r>
              <a:rPr lang="en-US" sz="3300" dirty="0" smtClean="0">
                <a:latin typeface="+mn-lt"/>
              </a:rPr>
              <a:t>Having good spatial awareness on stage.</a:t>
            </a:r>
          </a:p>
          <a:p>
            <a:pPr marL="171450" indent="-171450">
              <a:buFont typeface="Arial" panose="020B0604020202020204" pitchFamily="34" charset="0"/>
              <a:buChar char="•"/>
            </a:pPr>
            <a:r>
              <a:rPr lang="en-US" sz="3300" dirty="0" smtClean="0">
                <a:latin typeface="+mn-lt"/>
              </a:rPr>
              <a:t>Musicality and timing with others. </a:t>
            </a:r>
          </a:p>
          <a:p>
            <a:pPr marL="171450" indent="-171450">
              <a:buFont typeface="Arial" panose="020B0604020202020204" pitchFamily="34" charset="0"/>
              <a:buChar char="•"/>
            </a:pPr>
            <a:r>
              <a:rPr lang="en-US" sz="3300" dirty="0" smtClean="0">
                <a:latin typeface="+mn-lt"/>
              </a:rPr>
              <a:t>Demonstrating appropriate features of the style</a:t>
            </a:r>
          </a:p>
          <a:p>
            <a:r>
              <a:rPr lang="en-US" sz="3300" dirty="0" smtClean="0">
                <a:latin typeface="+mn-lt"/>
              </a:rPr>
              <a:t>The key components of choreography for this unit:</a:t>
            </a:r>
          </a:p>
          <a:p>
            <a:pPr marL="171450" indent="-171450">
              <a:buFont typeface="Arial" panose="020B0604020202020204" pitchFamily="34" charset="0"/>
              <a:buChar char="•"/>
            </a:pPr>
            <a:r>
              <a:rPr lang="en-US" sz="3300" dirty="0" smtClean="0">
                <a:latin typeface="+mn-lt"/>
              </a:rPr>
              <a:t>Selecting and linking appropriate movement to reflect the dance style.</a:t>
            </a:r>
          </a:p>
          <a:p>
            <a:pPr marL="171450" indent="-171450">
              <a:buFont typeface="Arial" panose="020B0604020202020204" pitchFamily="34" charset="0"/>
              <a:buChar char="•"/>
            </a:pPr>
            <a:r>
              <a:rPr lang="en-US" sz="3300" dirty="0" smtClean="0">
                <a:latin typeface="+mn-lt"/>
              </a:rPr>
              <a:t>Applying canon, unison, formation , direction and levels appropriately and imaginatively.</a:t>
            </a:r>
          </a:p>
          <a:p>
            <a:pPr marL="171450" indent="-171450">
              <a:buFont typeface="Arial" panose="020B0604020202020204" pitchFamily="34" charset="0"/>
              <a:buChar char="•"/>
            </a:pPr>
            <a:r>
              <a:rPr lang="en-US" sz="3300" dirty="0" smtClean="0">
                <a:latin typeface="+mn-lt"/>
              </a:rPr>
              <a:t>Showing clear starting and ending positions </a:t>
            </a:r>
            <a:endParaRPr lang="en-US" sz="3300" dirty="0">
              <a:latin typeface="+mn-lt"/>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873970"/>
            <a:ext cx="5688660" cy="1815078"/>
          </a:xfrm>
        </p:spPr>
        <p:txBody>
          <a:bodyPr lIns="180000" tIns="180000" rIns="180000" bIns="180000" numCol="2" anchor="t">
            <a:normAutofit/>
          </a:bodyPr>
          <a:lstStyle/>
          <a:p>
            <a:r>
              <a:rPr lang="en-US" sz="1100" dirty="0" smtClean="0">
                <a:latin typeface="+mn-lt"/>
              </a:rPr>
              <a:t>The use of subject specific skills and techniques and collaborative working will always be important areas to focus on for assessment.</a:t>
            </a:r>
          </a:p>
          <a:p>
            <a:r>
              <a:rPr lang="en-US" sz="1100" dirty="0" smtClean="0">
                <a:latin typeface="+mn-lt"/>
              </a:rPr>
              <a:t>However, during this topic learners will have the opportunity to experiment in the style of practitioners and develop </a:t>
            </a:r>
            <a:r>
              <a:rPr lang="en-US" sz="1100" dirty="0" smtClean="0">
                <a:latin typeface="+mn-lt"/>
              </a:rPr>
              <a:t>oracy</a:t>
            </a:r>
            <a:r>
              <a:rPr lang="en-US" sz="1100" dirty="0" smtClean="0">
                <a:latin typeface="+mn-lt"/>
              </a:rPr>
              <a:t> using subject specific terminology.</a:t>
            </a:r>
            <a:endParaRPr lang="en-US" sz="1100" dirty="0">
              <a:latin typeface="+mn-lt"/>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7" y="5499309"/>
            <a:ext cx="5766544" cy="2060365"/>
          </a:xfrm>
        </p:spPr>
        <p:txBody>
          <a:bodyPr numCol="5">
            <a:normAutofit fontScale="25000" lnSpcReduction="20000"/>
          </a:bodyPr>
          <a:lstStyle/>
          <a:p>
            <a:pPr fontAlgn="base"/>
            <a:r>
              <a:rPr lang="en-GB" sz="4000" dirty="0" smtClean="0">
                <a:latin typeface="Calibri" panose="020F0502020204030204" pitchFamily="34" charset="0"/>
                <a:ea typeface="Calibri" panose="020F0502020204030204" pitchFamily="34" charset="0"/>
                <a:cs typeface="Calibri" panose="020F0502020204030204" pitchFamily="34" charset="0"/>
              </a:rPr>
              <a:t>Ginga</a:t>
            </a:r>
            <a:r>
              <a:rPr lang="en-GB" sz="4000" dirty="0">
                <a:latin typeface="Calibri" panose="020F0502020204030204" pitchFamily="34" charset="0"/>
                <a:ea typeface="Calibri" panose="020F0502020204030204" pitchFamily="34" charset="0"/>
                <a:cs typeface="Calibri" panose="020F0502020204030204" pitchFamily="34" charset="0"/>
              </a:rPr>
              <a:t>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Esque</a:t>
            </a:r>
            <a:r>
              <a:rPr lang="en-GB" sz="4000" dirty="0">
                <a:latin typeface="Calibri" panose="020F0502020204030204" pitchFamily="34" charset="0"/>
                <a:ea typeface="Calibri" panose="020F0502020204030204" pitchFamily="34" charset="0"/>
                <a:cs typeface="Calibri" panose="020F0502020204030204" pitchFamily="34" charset="0"/>
              </a:rPr>
              <a:t>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Role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Roda</a:t>
            </a:r>
            <a:r>
              <a:rPr lang="en-GB" sz="4000" dirty="0">
                <a:latin typeface="Calibri" panose="020F0502020204030204" pitchFamily="34" charset="0"/>
                <a:ea typeface="Calibri" panose="020F0502020204030204" pitchFamily="34" charset="0"/>
                <a:cs typeface="Calibri" panose="020F0502020204030204" pitchFamily="34" charset="0"/>
              </a:rPr>
              <a:t>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Heel kick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Roundhouse kick</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Arch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Curve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Spiral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Low centre of gravity </a:t>
            </a:r>
          </a:p>
          <a:p>
            <a:pPr fontAlgn="base"/>
            <a:r>
              <a:rPr lang="pt-BR" sz="4000" dirty="0">
                <a:latin typeface="Calibri" panose="020F0502020204030204" pitchFamily="34" charset="0"/>
                <a:ea typeface="Calibri" panose="020F0502020204030204" pitchFamily="34" charset="0"/>
                <a:cs typeface="Calibri" panose="020F0502020204030204" pitchFamily="34" charset="0"/>
              </a:rPr>
              <a:t>Bhangra </a:t>
            </a:r>
          </a:p>
          <a:p>
            <a:pPr fontAlgn="base"/>
            <a:r>
              <a:rPr lang="pt-BR" sz="4000" dirty="0">
                <a:latin typeface="Calibri" panose="020F0502020204030204" pitchFamily="34" charset="0"/>
                <a:ea typeface="Calibri" panose="020F0502020204030204" pitchFamily="34" charset="0"/>
                <a:cs typeface="Calibri" panose="020F0502020204030204" pitchFamily="34" charset="0"/>
              </a:rPr>
              <a:t>Dhamal </a:t>
            </a:r>
          </a:p>
          <a:p>
            <a:pPr fontAlgn="base"/>
            <a:r>
              <a:rPr lang="pt-BR" sz="4000" dirty="0">
                <a:latin typeface="Calibri" panose="020F0502020204030204" pitchFamily="34" charset="0"/>
                <a:ea typeface="Calibri" panose="020F0502020204030204" pitchFamily="34" charset="0"/>
                <a:cs typeface="Calibri" panose="020F0502020204030204" pitchFamily="34" charset="0"/>
              </a:rPr>
              <a:t>Jhuma </a:t>
            </a:r>
          </a:p>
          <a:p>
            <a:pPr fontAlgn="base"/>
            <a:r>
              <a:rPr lang="pt-BR" sz="4000" dirty="0">
                <a:latin typeface="Calibri" panose="020F0502020204030204" pitchFamily="34" charset="0"/>
                <a:ea typeface="Calibri" panose="020F0502020204030204" pitchFamily="34" charset="0"/>
                <a:cs typeface="Calibri" panose="020F0502020204030204" pitchFamily="34" charset="0"/>
              </a:rPr>
              <a:t>Chaffe </a:t>
            </a:r>
          </a:p>
          <a:p>
            <a:pPr fontAlgn="base"/>
            <a:r>
              <a:rPr lang="pt-BR" sz="4000" dirty="0">
                <a:latin typeface="Calibri" panose="020F0502020204030204" pitchFamily="34" charset="0"/>
                <a:ea typeface="Calibri" panose="020F0502020204030204" pitchFamily="34" charset="0"/>
                <a:cs typeface="Calibri" panose="020F0502020204030204" pitchFamily="34" charset="0"/>
              </a:rPr>
              <a:t>Stamina </a:t>
            </a:r>
          </a:p>
          <a:p>
            <a:pPr fontAlgn="base"/>
            <a:r>
              <a:rPr lang="pt-BR" sz="4000" dirty="0">
                <a:latin typeface="Calibri" panose="020F0502020204030204" pitchFamily="34" charset="0"/>
                <a:ea typeface="Calibri" panose="020F0502020204030204" pitchFamily="34" charset="0"/>
                <a:cs typeface="Calibri" panose="020F0502020204030204" pitchFamily="34" charset="0"/>
              </a:rPr>
              <a:t>Flexibility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Long ways set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 Do-</a:t>
            </a:r>
            <a:r>
              <a:rPr lang="en-GB" sz="4000" dirty="0">
                <a:latin typeface="Calibri" panose="020F0502020204030204" pitchFamily="34" charset="0"/>
                <a:ea typeface="Calibri" panose="020F0502020204030204" pitchFamily="34" charset="0"/>
                <a:cs typeface="Calibri" panose="020F0502020204030204" pitchFamily="34" charset="0"/>
              </a:rPr>
              <a:t>si</a:t>
            </a:r>
            <a:r>
              <a:rPr lang="en-GB" sz="4000" dirty="0">
                <a:latin typeface="Calibri" panose="020F0502020204030204" pitchFamily="34" charset="0"/>
                <a:ea typeface="Calibri" panose="020F0502020204030204" pitchFamily="34" charset="0"/>
                <a:cs typeface="Calibri" panose="020F0502020204030204" pitchFamily="34" charset="0"/>
              </a:rPr>
              <a:t>-do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Meeting and parting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Grapevine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Scoot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Brush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Square dance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Lasso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Contact work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Levels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Directions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Formations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Canon </a:t>
            </a:r>
          </a:p>
          <a:p>
            <a:pPr fontAlgn="base"/>
            <a:r>
              <a:rPr lang="en-GB" sz="4000" dirty="0">
                <a:latin typeface="Calibri" panose="020F0502020204030204" pitchFamily="34" charset="0"/>
                <a:ea typeface="Calibri" panose="020F0502020204030204" pitchFamily="34" charset="0"/>
                <a:cs typeface="Calibri" panose="020F0502020204030204" pitchFamily="34" charset="0"/>
              </a:rPr>
              <a:t>Unison </a:t>
            </a:r>
          </a:p>
          <a:p>
            <a:endParaRPr lang="en-US" sz="4000" dirty="0">
              <a:latin typeface="Calibri" panose="020F0502020204030204" pitchFamily="34" charset="0"/>
              <a:ea typeface="Calibri" panose="020F0502020204030204" pitchFamily="34" charset="0"/>
              <a:cs typeface="Calibri" panose="020F0502020204030204" pitchFamily="34" charset="0"/>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marL="285750" indent="-285750">
              <a:buFont typeface="Arial" panose="020B0604020202020204" pitchFamily="34" charset="0"/>
              <a:buChar char="•"/>
            </a:pPr>
            <a:r>
              <a:rPr lang="en-GB" sz="1100" dirty="0"/>
              <a:t>Working collaboratively – how to speak and listen to each other, share ideas and compromise to reach a shared goal</a:t>
            </a:r>
            <a:r>
              <a:rPr lang="en-GB" sz="1100" dirty="0" smtClean="0"/>
              <a:t>.</a:t>
            </a:r>
            <a:endParaRPr lang="en-GB" sz="1100" dirty="0"/>
          </a:p>
          <a:p>
            <a:pPr marL="285750" indent="-285750">
              <a:buFont typeface="Arial" panose="020B0604020202020204" pitchFamily="34" charset="0"/>
              <a:buChar char="•"/>
            </a:pPr>
            <a:r>
              <a:rPr lang="en-GB" sz="1100" dirty="0"/>
              <a:t>Healthy lifestyles – promotion of good </a:t>
            </a:r>
            <a:r>
              <a:rPr lang="en-GB" sz="1100" dirty="0" smtClean="0"/>
              <a:t>hygiene </a:t>
            </a:r>
            <a:r>
              <a:rPr lang="en-GB" sz="1100" dirty="0" smtClean="0"/>
              <a:t>through kit, </a:t>
            </a:r>
            <a:r>
              <a:rPr lang="en-GB" sz="1100" dirty="0"/>
              <a:t>movement to support physical and mental health, respecting boundaries in contact. </a:t>
            </a:r>
          </a:p>
          <a:p>
            <a:pPr marL="285750" indent="-285750">
              <a:buFont typeface="Arial" panose="020B0604020202020204" pitchFamily="34" charset="0"/>
              <a:buChar char="•"/>
            </a:pPr>
            <a:r>
              <a:rPr lang="en-GB" sz="1100" dirty="0"/>
              <a:t>Celebrating success, improving overall confidence through performance.</a:t>
            </a:r>
          </a:p>
          <a:p>
            <a:endParaRPr lang="en-GB" sz="1100" dirty="0" smtClean="0">
              <a:latin typeface="Calibri"/>
              <a:ea typeface="Calibri"/>
              <a:cs typeface="Calibri"/>
            </a:endParaRPr>
          </a:p>
          <a:p>
            <a:endParaRPr lang="en-GB" sz="1100" dirty="0">
              <a:latin typeface="Calibri"/>
              <a:ea typeface="Calibri"/>
              <a:cs typeface="Calibri"/>
            </a:endParaRPr>
          </a:p>
        </p:txBody>
      </p:sp>
    </p:spTree>
    <p:extLst>
      <p:ext uri="{BB962C8B-B14F-4D97-AF65-F5344CB8AC3E}">
        <p14:creationId xmlns:p14="http://schemas.microsoft.com/office/powerpoint/2010/main" val="40842115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8</a:t>
            </a:r>
          </a:p>
        </p:txBody>
      </p:sp>
      <p:sp>
        <p:nvSpPr>
          <p:cNvPr id="3" name="Text Placeholder 2"/>
          <p:cNvSpPr>
            <a:spLocks noGrp="1"/>
          </p:cNvSpPr>
          <p:nvPr>
            <p:ph type="body" sz="quarter" idx="38"/>
          </p:nvPr>
        </p:nvSpPr>
        <p:spPr/>
        <p:txBody>
          <a:bodyPr/>
          <a:lstStyle/>
          <a:p>
            <a:endParaRPr lang="en-GB" sz="2400" dirty="0"/>
          </a:p>
        </p:txBody>
      </p:sp>
      <p:sp>
        <p:nvSpPr>
          <p:cNvPr id="4" name="Text Placeholder 3"/>
          <p:cNvSpPr>
            <a:spLocks noGrp="1"/>
          </p:cNvSpPr>
          <p:nvPr>
            <p:ph type="body" sz="quarter" idx="39"/>
          </p:nvPr>
        </p:nvSpPr>
        <p:spPr/>
        <p:txBody>
          <a:bodyPr/>
          <a:lstStyle/>
          <a:p>
            <a:r>
              <a:rPr lang="en-GB" sz="2000" dirty="0" smtClean="0"/>
              <a:t>Murder Mystery – Problem Solving</a:t>
            </a:r>
            <a:endParaRPr lang="en-GB" sz="2000" dirty="0"/>
          </a:p>
        </p:txBody>
      </p:sp>
      <p:sp>
        <p:nvSpPr>
          <p:cNvPr id="5" name="Text Placeholder 4"/>
          <p:cNvSpPr>
            <a:spLocks noGrp="1"/>
          </p:cNvSpPr>
          <p:nvPr>
            <p:ph type="body" sz="quarter" idx="40"/>
          </p:nvPr>
        </p:nvSpPr>
        <p:spPr/>
        <p:txBody>
          <a:bodyPr/>
          <a:lstStyle/>
          <a:p>
            <a:endParaRPr lang="en-GB" sz="2400" dirty="0"/>
          </a:p>
        </p:txBody>
      </p:sp>
      <p:sp>
        <p:nvSpPr>
          <p:cNvPr id="6" name="Text Placeholder 5"/>
          <p:cNvSpPr>
            <a:spLocks noGrp="1"/>
          </p:cNvSpPr>
          <p:nvPr>
            <p:ph type="body" sz="quarter" idx="41"/>
          </p:nvPr>
        </p:nvSpPr>
        <p:spPr>
          <a:xfrm>
            <a:off x="270458" y="2736259"/>
            <a:ext cx="5190471" cy="584775"/>
          </a:xfrm>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dirty="0"/>
              <a:t>Curriculum for Wales Scheme of Learning:</a:t>
            </a:r>
            <a:br>
              <a:rPr lang="en-US" dirty="0"/>
            </a:br>
            <a:r>
              <a:rPr lang="en-US" dirty="0"/>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950758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GB" dirty="0"/>
              <a:t> </a:t>
            </a:r>
          </a:p>
          <a:p>
            <a:r>
              <a:rPr lang="en-GB" dirty="0"/>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r>
              <a:rPr lang="en-GB" dirty="0" smtClean="0"/>
              <a:t>.</a:t>
            </a:r>
            <a:endParaRPr lang="en-GB" dirty="0"/>
          </a:p>
          <a:p>
            <a:r>
              <a:rPr lang="en-GB" dirty="0"/>
              <a:t>Looking ahead, we want the department to be a fun and welcoming place where we work collaboratively and connect with different perspectives. </a:t>
            </a:r>
          </a:p>
          <a:p>
            <a:r>
              <a:rPr lang="en-GB" dirty="0"/>
              <a:t>Through mastering our craft, welcoming everyone, and exploring innovative ways of working, we're moving towards a future where expressive arts play a significant role in creating a vibrant and connected community.</a:t>
            </a:r>
          </a:p>
          <a:p>
            <a:endParaRPr lang="en-US" sz="20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Overall Learning Journey 7-11 Overtime</a:t>
            </a:r>
            <a:endParaRPr lang="en-US" dirty="0"/>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lIns="180000" tIns="180000" rIns="180000" bIns="180000" anchor="t">
            <a:normAutofit/>
          </a:bodyPr>
          <a:lstStyle/>
          <a:p>
            <a:r>
              <a:rPr lang="en-US" dirty="0"/>
              <a:t>The Dance scheme of work aims to teach skills in Dance performance, choreography and appreciation, eventually preparing learners for GCSE Dance. Overtime learners will know, understand and develop skills that enable them to create and perform their own dances with imagination and confidence as well as evaluate and analyse their own and others’ work, </a:t>
            </a:r>
            <a:r>
              <a:rPr lang="en-US" dirty="0" smtClean="0"/>
              <a:t>and that </a:t>
            </a:r>
            <a:r>
              <a:rPr lang="en-US" dirty="0"/>
              <a:t>of professionals. </a:t>
            </a:r>
          </a:p>
          <a:p>
            <a:endParaRPr lang="en-US" sz="3200" dirty="0"/>
          </a:p>
        </p:txBody>
      </p:sp>
    </p:spTree>
    <p:extLst>
      <p:ext uri="{BB962C8B-B14F-4D97-AF65-F5344CB8AC3E}">
        <p14:creationId xmlns:p14="http://schemas.microsoft.com/office/powerpoint/2010/main" val="31224468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GB" dirty="0"/>
              <a:t> </a:t>
            </a:r>
          </a:p>
          <a:p>
            <a:r>
              <a:rPr lang="en-GB" dirty="0"/>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r>
              <a:rPr lang="en-GB" dirty="0" smtClean="0"/>
              <a:t>.</a:t>
            </a:r>
            <a:endParaRPr lang="en-GB" dirty="0"/>
          </a:p>
          <a:p>
            <a:r>
              <a:rPr lang="en-GB" dirty="0"/>
              <a:t>Looking ahead, we want the department to be a fun and welcoming place where we work collaboratively and connect with different perspectives. </a:t>
            </a:r>
          </a:p>
          <a:p>
            <a:r>
              <a:rPr lang="en-GB" dirty="0"/>
              <a:t>Through mastering our craft, welcoming everyone, and exploring innovative ways of working, we're moving towards a future where expressive arts play a significant role in creating a vibrant and connected community.</a:t>
            </a:r>
          </a:p>
          <a:p>
            <a:endParaRPr lang="en-US" sz="20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Overall Learning Journey 7-11 Overtime</a:t>
            </a:r>
            <a:endParaRPr lang="en-US" dirty="0"/>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lIns="180000" tIns="180000" rIns="180000" bIns="180000" anchor="t">
            <a:normAutofit/>
          </a:bodyPr>
          <a:lstStyle/>
          <a:p>
            <a:r>
              <a:rPr lang="en-US" dirty="0"/>
              <a:t>The Dance scheme of work aims to teach skills in Dance performance, choreography and appreciation, eventually preparing learners for GCSE Dance. Overtime learners will know, understand and develop skills that enable them to create and perform their own dances with imagination and confidence as well as evaluate and analyse their own and others’ work, </a:t>
            </a:r>
            <a:r>
              <a:rPr lang="en-US" dirty="0" smtClean="0"/>
              <a:t>and that </a:t>
            </a:r>
            <a:r>
              <a:rPr lang="en-US" dirty="0"/>
              <a:t>of professionals. </a:t>
            </a:r>
          </a:p>
          <a:p>
            <a:endParaRPr lang="en-US" sz="3200" dirty="0"/>
          </a:p>
        </p:txBody>
      </p:sp>
    </p:spTree>
    <p:extLst>
      <p:ext uri="{BB962C8B-B14F-4D97-AF65-F5344CB8AC3E}">
        <p14:creationId xmlns:p14="http://schemas.microsoft.com/office/powerpoint/2010/main" val="10036704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US" dirty="0" smtClean="0">
                <a:latin typeface="Calibri"/>
                <a:ea typeface="Calibri"/>
                <a:cs typeface="Calibri"/>
              </a:rPr>
              <a:t>This unit will introduce learners to professional Dance Icon’s and alternative methods of choreography using CHANCE techniques. This </a:t>
            </a:r>
            <a:r>
              <a:rPr lang="en-US" dirty="0">
                <a:latin typeface="Calibri"/>
                <a:ea typeface="Calibri"/>
                <a:cs typeface="Calibri"/>
              </a:rPr>
              <a:t>exploration allows them </a:t>
            </a:r>
            <a:r>
              <a:rPr lang="en-US" dirty="0" smtClean="0">
                <a:latin typeface="Calibri"/>
                <a:ea typeface="Calibri"/>
                <a:cs typeface="Calibri"/>
              </a:rPr>
              <a:t>to experiment with different creative techniques and learn to problem solve and  appreciate the process of choreography rather than the final product.</a:t>
            </a:r>
            <a:r>
              <a:rPr lang="en-US" dirty="0">
                <a:latin typeface="Calibri"/>
                <a:ea typeface="Calibri"/>
                <a:cs typeface="Calibri"/>
              </a:rPr>
              <a:t> </a:t>
            </a:r>
            <a:r>
              <a:rPr lang="en-US" dirty="0" smtClean="0">
                <a:latin typeface="Calibri"/>
                <a:ea typeface="Calibri"/>
                <a:cs typeface="Calibri"/>
              </a:rPr>
              <a:t>Throughout this unit, learners will continue to improve and embed their skills in performance and choreography, using CHANCE dance as their stimulus.</a:t>
            </a:r>
            <a:endParaRPr lang="en-GB" sz="1100" dirty="0">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Exploring the Expressive Arts </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248063" y="4258698"/>
            <a:ext cx="9889717" cy="786438"/>
          </a:xfrm>
          <a:solidFill>
            <a:srgbClr val="ED5A3E"/>
          </a:solidFill>
        </p:spPr>
        <p:txBody>
          <a:bodyPr lIns="144000" tIns="45720" rIns="91440" bIns="45720" anchor="ctr" anchorCtr="0">
            <a:noAutofit/>
          </a:bodyPr>
          <a:lstStyle/>
          <a:p>
            <a:endParaRPr lang="en-US" dirty="0">
              <a:latin typeface="MASSILIA VF"/>
              <a:cs typeface="Arial"/>
            </a:endParaRPr>
          </a:p>
          <a:p>
            <a:pPr algn="ctr"/>
            <a:r>
              <a:rPr lang="en-US" dirty="0">
                <a:latin typeface="MASSILIA VF"/>
                <a:cs typeface="Arial"/>
              </a:rPr>
              <a:t>Creating combines skills and knowledge, drawing on the senses, inspiration and imagination.</a:t>
            </a:r>
            <a:endParaRPr lang="en-US" dirty="0">
              <a:latin typeface="MASSILIA VF"/>
            </a:endParaRPr>
          </a:p>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Responding and reflecting</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dirty="0" smtClean="0">
                <a:latin typeface="Calibri"/>
              </a:rPr>
              <a:t>Throughout this unit, l</a:t>
            </a:r>
            <a:r>
              <a:rPr lang="en-US" sz="1400" baseline="0" dirty="0" smtClean="0">
                <a:latin typeface="Calibri"/>
              </a:rPr>
              <a:t>earners  will</a:t>
            </a:r>
            <a:r>
              <a:rPr lang="en-US" sz="1400" dirty="0" smtClean="0">
                <a:latin typeface="Calibri"/>
              </a:rPr>
              <a:t> be encouraged </a:t>
            </a:r>
            <a:r>
              <a:rPr lang="en-US" sz="1400" baseline="0" dirty="0" smtClean="0">
                <a:latin typeface="Calibri"/>
              </a:rPr>
              <a:t>to </a:t>
            </a:r>
            <a:r>
              <a:rPr lang="en-US" sz="1400" baseline="0" dirty="0">
                <a:latin typeface="Calibri"/>
              </a:rPr>
              <a:t>become reflective, curious and creative individuals both as artists and audience members. </a:t>
            </a:r>
            <a:r>
              <a:rPr lang="en-GB" sz="1400" baseline="0" dirty="0" smtClean="0">
                <a:latin typeface="Calibri"/>
              </a:rPr>
              <a:t>​</a:t>
            </a:r>
            <a:r>
              <a:rPr lang="en-GB" sz="1400" dirty="0" smtClean="0">
                <a:latin typeface="Calibri"/>
              </a:rPr>
              <a:t> Learners will have opportunities to discuss the positives and negatives of using </a:t>
            </a:r>
            <a:r>
              <a:rPr lang="en-GB" dirty="0" smtClean="0">
                <a:latin typeface="Calibri"/>
              </a:rPr>
              <a:t>chance methods to create movement material, gaining knowledge and understanding of</a:t>
            </a:r>
            <a:r>
              <a:rPr lang="en-GB" dirty="0">
                <a:latin typeface="Calibri"/>
              </a:rPr>
              <a:t> </a:t>
            </a:r>
            <a:r>
              <a:rPr lang="en-GB" dirty="0" smtClean="0">
                <a:latin typeface="Calibri"/>
              </a:rPr>
              <a:t>how the techniques can inspire more original movement ideas, </a:t>
            </a:r>
            <a:r>
              <a:rPr lang="en-GB" sz="1400" dirty="0" smtClean="0">
                <a:latin typeface="Calibri"/>
              </a:rPr>
              <a:t>leading to </a:t>
            </a:r>
            <a:r>
              <a:rPr lang="en-US" dirty="0" smtClean="0">
                <a:latin typeface="Calibri"/>
              </a:rPr>
              <a:t>the </a:t>
            </a:r>
            <a:r>
              <a:rPr lang="en-US" dirty="0">
                <a:latin typeface="Calibri"/>
              </a:rPr>
              <a:t>process of creating a practical outcome or </a:t>
            </a:r>
            <a:r>
              <a:rPr lang="en-US" dirty="0" smtClean="0">
                <a:latin typeface="Calibri"/>
              </a:rPr>
              <a:t>performance using the skills they have developed.</a:t>
            </a:r>
            <a:r>
              <a:rPr lang="en-GB" dirty="0">
                <a:latin typeface="Calibri"/>
              </a:rPr>
              <a:t> </a:t>
            </a:r>
            <a:r>
              <a:rPr lang="en-GB" dirty="0" smtClean="0">
                <a:latin typeface="Calibri"/>
              </a:rPr>
              <a:t>Learners will be expected to use their understanding of choreography to provide more detailed and comprehensive answers when evaluating their own and others work.</a:t>
            </a:r>
            <a:endParaRPr lang="en-US" sz="900" dirty="0">
              <a:latin typeface="Calibri"/>
              <a:ea typeface="Calibri"/>
              <a:cs typeface="Calibri"/>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261023" y="5199989"/>
            <a:ext cx="9876874" cy="2046775"/>
          </a:xfrm>
        </p:spPr>
        <p:txBody>
          <a:bodyPr lIns="180000" tIns="180000" rIns="180000" bIns="180000" anchor="t">
            <a:normAutofit/>
          </a:bodyPr>
          <a:lstStyle/>
          <a:p>
            <a:r>
              <a:rPr lang="en-GB" dirty="0" smtClean="0">
                <a:latin typeface="Calibri"/>
                <a:cs typeface="Arial"/>
              </a:rPr>
              <a:t>This unit provides learners with many opportunities to be innovative whilst utilising their new skills to produce , new </a:t>
            </a:r>
            <a:r>
              <a:rPr lang="en-GB" dirty="0">
                <a:latin typeface="Calibri"/>
                <a:cs typeface="Arial"/>
              </a:rPr>
              <a:t>and interesting work. Learners are encouraged to work collaboratively to plan, design and make performances that are fit for an audience. Learners within this unit of </a:t>
            </a:r>
            <a:r>
              <a:rPr lang="en-GB" dirty="0" smtClean="0">
                <a:latin typeface="Calibri"/>
                <a:cs typeface="Arial"/>
              </a:rPr>
              <a:t>work will continue to</a:t>
            </a:r>
            <a:r>
              <a:rPr lang="en-GB" dirty="0">
                <a:latin typeface="Calibri"/>
                <a:cs typeface="Arial"/>
              </a:rPr>
              <a:t> be introduced to some integral skills within </a:t>
            </a:r>
            <a:r>
              <a:rPr lang="en-GB" dirty="0" smtClean="0">
                <a:latin typeface="Calibri"/>
                <a:cs typeface="Arial"/>
              </a:rPr>
              <a:t>dance as well as consolidating existing skills learnt in year 7. In addition they will be asked </a:t>
            </a:r>
            <a:r>
              <a:rPr lang="en-GB" dirty="0">
                <a:latin typeface="Calibri"/>
                <a:cs typeface="Arial"/>
              </a:rPr>
              <a:t>to apply those skills </a:t>
            </a:r>
            <a:r>
              <a:rPr lang="en-GB" dirty="0" smtClean="0">
                <a:latin typeface="Calibri"/>
                <a:cs typeface="Arial"/>
              </a:rPr>
              <a:t> to  performances in</a:t>
            </a:r>
            <a:r>
              <a:rPr lang="en-GB" dirty="0">
                <a:latin typeface="Calibri"/>
                <a:cs typeface="Arial"/>
              </a:rPr>
              <a:t> an interesting way.  This unit provides a safe space for the learners to create and transform ideas while working collaboratively. </a:t>
            </a: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0649019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lnSpcReduction="20000"/>
          </a:bodyPr>
          <a:lstStyle/>
          <a:p>
            <a:r>
              <a:rPr lang="en-GB" sz="1000" b="1" dirty="0">
                <a:latin typeface="MASSILIA VF"/>
                <a:ea typeface="Calibri"/>
                <a:cs typeface="Calibri"/>
              </a:rPr>
              <a:t>Enterprising and Creative (creating own work)</a:t>
            </a:r>
            <a:r>
              <a:rPr lang="en-US" sz="1000" dirty="0">
                <a:latin typeface="MASSILIA VF"/>
                <a:ea typeface="Calibri"/>
                <a:cs typeface="Calibri"/>
              </a:rPr>
              <a:t>  </a:t>
            </a:r>
            <a:endParaRPr lang="en-US" dirty="0"/>
          </a:p>
          <a:p>
            <a:r>
              <a:rPr lang="en-GB" sz="1000" dirty="0">
                <a:latin typeface="MASSILIA VF"/>
                <a:ea typeface="Calibri"/>
                <a:cs typeface="Calibri"/>
              </a:rPr>
              <a:t>In this unit of work learners have the opportunity to create their own ideas and </a:t>
            </a:r>
            <a:r>
              <a:rPr lang="en-GB" sz="1000" dirty="0" smtClean="0">
                <a:latin typeface="MASSILIA VF"/>
                <a:ea typeface="Calibri"/>
                <a:cs typeface="Calibri"/>
              </a:rPr>
              <a:t>have an</a:t>
            </a:r>
            <a:r>
              <a:rPr lang="en-GB" sz="1000" dirty="0">
                <a:latin typeface="MASSILIA VF"/>
                <a:ea typeface="Calibri"/>
                <a:cs typeface="Calibri"/>
              </a:rPr>
              <a:t> imaginative response </a:t>
            </a:r>
            <a:r>
              <a:rPr lang="en-GB" sz="1000" dirty="0" smtClean="0">
                <a:latin typeface="MASSILIA VF"/>
                <a:ea typeface="Calibri"/>
                <a:cs typeface="Calibri"/>
              </a:rPr>
              <a:t>using the skills from chance dance.</a:t>
            </a:r>
            <a:endParaRPr lang="en-GB" dirty="0"/>
          </a:p>
          <a:p>
            <a:r>
              <a:rPr lang="en-GB" sz="1000" b="1" dirty="0">
                <a:latin typeface="MASSILIA VF"/>
                <a:ea typeface="Calibri"/>
                <a:cs typeface="Calibri"/>
              </a:rPr>
              <a:t>Ambitious Capable (building skills)</a:t>
            </a:r>
            <a:r>
              <a:rPr lang="en-US" sz="1000" dirty="0">
                <a:latin typeface="MASSILIA VF"/>
                <a:ea typeface="Calibri"/>
                <a:cs typeface="Calibri"/>
              </a:rPr>
              <a:t>  </a:t>
            </a:r>
            <a:endParaRPr lang="en-GB" dirty="0"/>
          </a:p>
          <a:p>
            <a:r>
              <a:rPr lang="en-GB" sz="1000" dirty="0">
                <a:latin typeface="MASSILIA VF"/>
                <a:ea typeface="Calibri"/>
                <a:cs typeface="Calibri"/>
              </a:rPr>
              <a:t>In this unit, learners are focusing </a:t>
            </a:r>
            <a:r>
              <a:rPr lang="en-GB" sz="1000" dirty="0" smtClean="0">
                <a:latin typeface="MASSILIA VF"/>
                <a:ea typeface="Calibri"/>
                <a:cs typeface="Calibri"/>
              </a:rPr>
              <a:t>on technical movement and performance skills needed to be successful in KS3 dance.</a:t>
            </a:r>
            <a:r>
              <a:rPr lang="en-US" sz="1000" dirty="0" smtClean="0">
                <a:latin typeface="MASSILIA VF"/>
                <a:ea typeface="Calibri"/>
                <a:cs typeface="Calibri"/>
              </a:rPr>
              <a:t> </a:t>
            </a:r>
            <a:endParaRPr lang="en-GB" dirty="0"/>
          </a:p>
          <a:p>
            <a:r>
              <a:rPr lang="en-GB" sz="1000" b="1" dirty="0">
                <a:latin typeface="MASSILIA VF"/>
                <a:ea typeface="Calibri"/>
                <a:cs typeface="Calibri"/>
              </a:rPr>
              <a:t>Healthy, confident (performance in Drama and Music)</a:t>
            </a:r>
            <a:r>
              <a:rPr lang="en-US" sz="1000" dirty="0">
                <a:latin typeface="MASSILIA VF"/>
                <a:ea typeface="Calibri"/>
                <a:cs typeface="Calibri"/>
              </a:rPr>
              <a:t>  </a:t>
            </a:r>
            <a:endParaRPr lang="en-GB" dirty="0"/>
          </a:p>
          <a:p>
            <a:r>
              <a:rPr lang="en-GB" sz="1000" dirty="0" smtClean="0">
                <a:latin typeface="MASSILIA VF"/>
                <a:ea typeface="Calibri"/>
                <a:cs typeface="Calibri"/>
              </a:rPr>
              <a:t>Learners will be encouraged to develop an active lifestyle and fully participate in practical class. </a:t>
            </a:r>
          </a:p>
          <a:p>
            <a:r>
              <a:rPr lang="en-GB" sz="1000" dirty="0" smtClean="0">
                <a:latin typeface="MASSILIA VF"/>
                <a:ea typeface="Calibri"/>
                <a:cs typeface="Calibri"/>
              </a:rPr>
              <a:t>Self confidence will be developed and encouraged through performance and feedback.</a:t>
            </a:r>
            <a:endParaRPr lang="en-GB" dirty="0"/>
          </a:p>
          <a:p>
            <a:r>
              <a:rPr lang="en-GB" sz="1000" b="1" dirty="0">
                <a:latin typeface="MASSILIA VF"/>
                <a:ea typeface="Calibri"/>
                <a:cs typeface="Calibri"/>
              </a:rPr>
              <a:t>Ethical, informed (about the past)</a:t>
            </a:r>
            <a:r>
              <a:rPr lang="en-US" sz="1000" dirty="0">
                <a:latin typeface="MASSILIA VF"/>
                <a:ea typeface="Calibri"/>
                <a:cs typeface="Calibri"/>
              </a:rPr>
              <a:t>  </a:t>
            </a:r>
            <a:endParaRPr lang="en-GB" dirty="0"/>
          </a:p>
          <a:p>
            <a:r>
              <a:rPr lang="en-GB" sz="1000" dirty="0">
                <a:latin typeface="MASSILIA VF"/>
                <a:ea typeface="Calibri"/>
                <a:cs typeface="Calibri"/>
              </a:rPr>
              <a:t>Learners will be introduced to a </a:t>
            </a:r>
            <a:r>
              <a:rPr lang="en-GB" sz="1000" dirty="0" smtClean="0">
                <a:latin typeface="MASSILIA VF"/>
                <a:ea typeface="Calibri"/>
                <a:cs typeface="Calibri"/>
              </a:rPr>
              <a:t>dance icon from history and will gain knowledge and understanding of the time period to develop an appreciation for the development of dance and creativity.</a:t>
            </a:r>
            <a:endParaRPr lang="en-GB" sz="1100" dirty="0">
              <a:latin typeface="Calibri"/>
              <a:ea typeface="Calibri"/>
              <a:cs typeface="Calibr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Four Purposes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lIns="144000" tIns="45720" rIns="91440" bIns="45720" anchor="ctr" anchorCtr="0">
            <a:noAutofit/>
          </a:bodyPr>
          <a:lstStyle/>
          <a:p>
            <a:pPr algn="ctr"/>
            <a:r>
              <a:rPr lang="en-US" dirty="0">
                <a:latin typeface="MASSILIA VF"/>
              </a:rPr>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Integral Skills</a:t>
            </a:r>
            <a:endParaRPr lang="en-US" dirty="0"/>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70000" lnSpcReduction="20000"/>
          </a:bodyPr>
          <a:lstStyle/>
          <a:p>
            <a:r>
              <a:rPr lang="en-GB" sz="900" u="sng" dirty="0">
                <a:latin typeface="Calibri"/>
                <a:ea typeface="Calibri"/>
                <a:cs typeface="Calibri"/>
              </a:rPr>
              <a:t>.</a:t>
            </a:r>
            <a:r>
              <a:rPr lang="en-GB" b="1" u="sng" dirty="0">
                <a:latin typeface="Calibri"/>
                <a:ea typeface="Calibri"/>
                <a:cs typeface="Arial"/>
              </a:rPr>
              <a:t>Creativity and innovation</a:t>
            </a:r>
            <a:endParaRPr lang="en-US" dirty="0">
              <a:latin typeface="Calibri"/>
              <a:ea typeface="Calibri"/>
              <a:cs typeface="Calibri"/>
            </a:endParaRPr>
          </a:p>
          <a:p>
            <a:r>
              <a:rPr lang="en-GB" dirty="0">
                <a:latin typeface="Calibri"/>
                <a:ea typeface="Calibri"/>
                <a:cs typeface="Arial"/>
              </a:rPr>
              <a:t>Learners use their creative skills and </a:t>
            </a:r>
            <a:r>
              <a:rPr lang="en-GB" dirty="0" smtClean="0">
                <a:latin typeface="Calibri"/>
                <a:ea typeface="Calibri"/>
                <a:cs typeface="Arial"/>
              </a:rPr>
              <a:t>imagination, </a:t>
            </a:r>
            <a:r>
              <a:rPr lang="en-GB" dirty="0">
                <a:latin typeface="Calibri"/>
                <a:ea typeface="Calibri"/>
                <a:cs typeface="Arial"/>
              </a:rPr>
              <a:t>discover possibilities and refine ideas to produce their own </a:t>
            </a:r>
            <a:r>
              <a:rPr lang="en-GB" dirty="0" smtClean="0">
                <a:latin typeface="Calibri"/>
                <a:ea typeface="Calibri"/>
                <a:cs typeface="Arial"/>
              </a:rPr>
              <a:t>unique, </a:t>
            </a:r>
            <a:r>
              <a:rPr lang="en-GB" dirty="0">
                <a:latin typeface="Calibri"/>
                <a:ea typeface="Calibri"/>
                <a:cs typeface="Arial"/>
              </a:rPr>
              <a:t>artistic work.</a:t>
            </a:r>
            <a:endParaRPr lang="en-GB" dirty="0">
              <a:latin typeface="Calibri"/>
              <a:ea typeface="Calibri"/>
              <a:cs typeface="Calibri"/>
            </a:endParaRPr>
          </a:p>
          <a:p>
            <a:r>
              <a:rPr lang="en-GB" b="1" u="sng" dirty="0">
                <a:latin typeface="Calibri"/>
                <a:ea typeface="Calibri"/>
                <a:cs typeface="Arial"/>
              </a:rPr>
              <a:t>Critical thinking and problem-solving</a:t>
            </a:r>
            <a:endParaRPr lang="en-GB" dirty="0">
              <a:latin typeface="Calibri"/>
              <a:ea typeface="Calibri"/>
              <a:cs typeface="Calibri"/>
            </a:endParaRPr>
          </a:p>
          <a:p>
            <a:r>
              <a:rPr lang="en-GB" dirty="0">
                <a:latin typeface="Calibri"/>
                <a:ea typeface="Calibri"/>
                <a:cs typeface="Arial"/>
              </a:rPr>
              <a:t>The evaluation involved in the creative process enables learners to develop reflective, questioning and problem-solving skills, as well as to challenge perceptions and identify solutions. </a:t>
            </a:r>
            <a:endParaRPr lang="en-GB" dirty="0">
              <a:latin typeface="Calibri"/>
              <a:ea typeface="Calibri"/>
              <a:cs typeface="Calibri"/>
            </a:endParaRPr>
          </a:p>
          <a:p>
            <a:r>
              <a:rPr lang="en-GB" b="1" u="sng" dirty="0">
                <a:latin typeface="Calibri"/>
                <a:ea typeface="Calibri"/>
                <a:cs typeface="Arial"/>
              </a:rPr>
              <a:t>Personal effectiveness</a:t>
            </a:r>
            <a:endParaRPr lang="en-GB" dirty="0">
              <a:latin typeface="Calibri"/>
              <a:ea typeface="Calibri"/>
              <a:cs typeface="Calibri"/>
            </a:endParaRPr>
          </a:p>
          <a:p>
            <a:r>
              <a:rPr lang="en-GB" sz="1500" dirty="0">
                <a:latin typeface="Calibri"/>
                <a:ea typeface="Calibri"/>
                <a:cs typeface="Arial"/>
              </a:rPr>
              <a:t>Learners develop self-confidence, self-esteem, independence, communication skills and social and cultural awareness.</a:t>
            </a:r>
            <a:endParaRPr lang="en-GB" u="sng" dirty="0">
              <a:latin typeface="Calibri"/>
              <a:ea typeface="Calibri"/>
              <a:cs typeface="Calibri"/>
            </a:endParaRPr>
          </a:p>
          <a:p>
            <a:r>
              <a:rPr lang="en-GB" b="1" u="sng" dirty="0">
                <a:latin typeface="Calibri"/>
                <a:ea typeface="Calibri"/>
                <a:cs typeface="Arial"/>
              </a:rPr>
              <a:t>Planning and organising</a:t>
            </a:r>
            <a:endParaRPr lang="en-GB" u="sng" dirty="0">
              <a:latin typeface="Calibri"/>
              <a:ea typeface="Calibri"/>
              <a:cs typeface="Calibri"/>
            </a:endParaRPr>
          </a:p>
          <a:p>
            <a:r>
              <a:rPr lang="en-GB" sz="1600" dirty="0">
                <a:latin typeface="Calibri"/>
                <a:ea typeface="Calibri"/>
                <a:cs typeface="Arial"/>
              </a:rPr>
              <a:t> Learners generate ideas, develop curiosity, explore and bring ideas into </a:t>
            </a:r>
            <a:r>
              <a:rPr lang="en-GB" sz="1600" dirty="0" smtClean="0">
                <a:latin typeface="Calibri"/>
                <a:ea typeface="Calibri"/>
                <a:cs typeface="Arial"/>
              </a:rPr>
              <a:t>action; this </a:t>
            </a:r>
            <a:r>
              <a:rPr lang="en-GB" sz="1600" dirty="0">
                <a:latin typeface="Calibri"/>
                <a:ea typeface="Calibri"/>
                <a:cs typeface="Arial"/>
              </a:rPr>
              <a:t>is fundamental to this Area.</a:t>
            </a:r>
            <a:endParaRPr lang="en-GB" dirty="0">
              <a:ea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426906" y="3890944"/>
            <a:ext cx="4955937" cy="3407844"/>
          </a:xfrm>
        </p:spPr>
        <p:txBody>
          <a:bodyPr lIns="180000" tIns="180000" rIns="180000" bIns="180000" anchor="t">
            <a:noAutofit/>
          </a:bodyPr>
          <a:lstStyle/>
          <a:p>
            <a:endParaRPr lang="en-GB" sz="1100" dirty="0">
              <a:latin typeface="Calibri"/>
              <a:ea typeface="Calibri"/>
              <a:cs typeface="Calibri"/>
            </a:endParaRPr>
          </a:p>
          <a:p>
            <a:pPr marL="285750" indent="-285750">
              <a:buFont typeface="Arial"/>
              <a:buChar char="•"/>
            </a:pPr>
            <a:endParaRPr lang="en-GB" sz="1100" dirty="0">
              <a:solidFill>
                <a:srgbClr val="FF0000"/>
              </a:solidFill>
              <a:latin typeface="Calibri"/>
              <a:ea typeface="Calibri"/>
              <a:cs typeface="Calibri"/>
            </a:endParaRPr>
          </a:p>
          <a:p>
            <a:r>
              <a:rPr lang="en-GB" sz="1100" dirty="0" smtClean="0">
                <a:solidFill>
                  <a:schemeClr val="tx1"/>
                </a:solidFill>
                <a:latin typeface="Calibri"/>
                <a:ea typeface="Calibri"/>
                <a:cs typeface="Calibri"/>
              </a:rPr>
              <a:t>Murder Mystery embeds </a:t>
            </a:r>
            <a:r>
              <a:rPr lang="en-US" sz="1100" dirty="0" smtClean="0">
                <a:solidFill>
                  <a:schemeClr val="tx1"/>
                </a:solidFill>
                <a:latin typeface="Calibri"/>
                <a:ea typeface="Calibri"/>
                <a:cs typeface="Arial"/>
              </a:rPr>
              <a:t>many </a:t>
            </a:r>
            <a:r>
              <a:rPr lang="en-US" sz="1100" dirty="0">
                <a:solidFill>
                  <a:schemeClr val="tx1"/>
                </a:solidFill>
                <a:latin typeface="Calibri"/>
                <a:ea typeface="Calibri"/>
                <a:cs typeface="Arial"/>
              </a:rPr>
              <a:t>of the pedagogical principles within the scheme of work. The </a:t>
            </a:r>
            <a:r>
              <a:rPr lang="en-US" sz="1100" dirty="0">
                <a:solidFill>
                  <a:schemeClr val="tx1"/>
                </a:solidFill>
                <a:latin typeface="Calibri"/>
                <a:ea typeface="Calibri"/>
                <a:cs typeface="Calibri"/>
              </a:rPr>
              <a:t>main ones that are focused on in this scheme are:</a:t>
            </a:r>
            <a:r>
              <a:rPr lang="en-US" sz="1100" dirty="0">
                <a:solidFill>
                  <a:schemeClr val="tx1"/>
                </a:solidFill>
                <a:latin typeface="Calibri"/>
                <a:ea typeface="Calibri"/>
                <a:cs typeface="Arial"/>
              </a:rPr>
              <a:t> </a:t>
            </a:r>
          </a:p>
          <a:p>
            <a:r>
              <a:rPr lang="en-GB" sz="800" dirty="0" smtClean="0">
                <a:solidFill>
                  <a:schemeClr val="tx1"/>
                </a:solidFill>
              </a:rPr>
              <a:t>Maintains </a:t>
            </a:r>
            <a:r>
              <a:rPr lang="en-GB" sz="800" dirty="0">
                <a:solidFill>
                  <a:schemeClr val="tx1"/>
                </a:solidFill>
              </a:rPr>
              <a:t>a consistent focus on the overall purposes of the curriculum. </a:t>
            </a:r>
          </a:p>
          <a:p>
            <a:pPr fontAlgn="base"/>
            <a:r>
              <a:rPr lang="en-GB" sz="800" dirty="0">
                <a:solidFill>
                  <a:schemeClr val="tx1"/>
                </a:solidFill>
              </a:rPr>
              <a:t>Challenges all learners by encouraging them to recognise the importance of sustained effort in meeting expectations that are high but achievable for them. </a:t>
            </a:r>
          </a:p>
          <a:p>
            <a:pPr fontAlgn="base"/>
            <a:r>
              <a:rPr lang="en-GB" sz="800" dirty="0" smtClean="0">
                <a:solidFill>
                  <a:schemeClr val="tx1"/>
                </a:solidFill>
              </a:rPr>
              <a:t>Means </a:t>
            </a:r>
            <a:r>
              <a:rPr lang="en-GB" sz="800" dirty="0">
                <a:solidFill>
                  <a:schemeClr val="tx1"/>
                </a:solidFill>
              </a:rPr>
              <a:t>employing a blend of approaches including those that promote problem-solving, creative and critical thinking. </a:t>
            </a:r>
          </a:p>
          <a:p>
            <a:pPr fontAlgn="base"/>
            <a:r>
              <a:rPr lang="en-GB" sz="800" dirty="0">
                <a:solidFill>
                  <a:schemeClr val="tx1"/>
                </a:solidFill>
              </a:rPr>
              <a:t>Sets tasks and selects resources that build on previous knowledge and experience and engage interest. </a:t>
            </a:r>
          </a:p>
          <a:p>
            <a:pPr fontAlgn="base"/>
            <a:r>
              <a:rPr lang="en-GB" sz="800" dirty="0">
                <a:solidFill>
                  <a:schemeClr val="tx1"/>
                </a:solidFill>
              </a:rPr>
              <a:t>Creates authentic contexts for learning. </a:t>
            </a:r>
          </a:p>
          <a:p>
            <a:pPr fontAlgn="base"/>
            <a:r>
              <a:rPr lang="en-GB" sz="800" dirty="0">
                <a:solidFill>
                  <a:schemeClr val="tx1"/>
                </a:solidFill>
              </a:rPr>
              <a:t>Means employing assessment for learning principles.  </a:t>
            </a:r>
          </a:p>
          <a:p>
            <a:pPr fontAlgn="base"/>
            <a:r>
              <a:rPr lang="en-GB" sz="800" dirty="0">
                <a:solidFill>
                  <a:schemeClr val="tx1"/>
                </a:solidFill>
              </a:rPr>
              <a:t>Encourages learners to take increasing responsibility for their own learning.  </a:t>
            </a:r>
          </a:p>
          <a:p>
            <a:pPr fontAlgn="base"/>
            <a:r>
              <a:rPr lang="en-GB" sz="800" dirty="0">
                <a:solidFill>
                  <a:schemeClr val="tx1"/>
                </a:solidFill>
              </a:rPr>
              <a:t>Encourages collaboration </a:t>
            </a:r>
          </a:p>
          <a:p>
            <a:endParaRPr lang="en-US" sz="800" dirty="0">
              <a:latin typeface="Calibri"/>
              <a:ea typeface="Calibri"/>
              <a:cs typeface="Calibri"/>
            </a:endParaRPr>
          </a:p>
          <a:p>
            <a:endParaRPr lang="en-US" sz="800" dirty="0">
              <a:latin typeface="MASSILIA VF"/>
              <a:ea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xfrm>
            <a:off x="5426906" y="3890944"/>
            <a:ext cx="4939201" cy="410400"/>
          </a:xfrm>
          <a:solidFill>
            <a:srgbClr val="ED5A3E"/>
          </a:solidFill>
        </p:spPr>
        <p:txBody>
          <a:bodyPr lIns="144000" tIns="45720" rIns="91440" bIns="45720" anchor="ctr" anchorCtr="0">
            <a:noAutofit/>
          </a:bodyPr>
          <a:lstStyle/>
          <a:p>
            <a:pPr algn="ctr"/>
            <a:r>
              <a:rPr lang="en-US" dirty="0">
                <a:latin typeface="MASSILIA VF"/>
              </a:rPr>
              <a:t>Pedagogical Principles</a:t>
            </a:r>
          </a:p>
        </p:txBody>
      </p:sp>
      <p:sp>
        <p:nvSpPr>
          <p:cNvPr id="11" name="Text Placeholder 10">
            <a:extLst>
              <a:ext uri="{FF2B5EF4-FFF2-40B4-BE49-F238E27FC236}">
                <a16:creationId xmlns:a16="http://schemas.microsoft.com/office/drawing/2014/main" id="{F39214EF-5361-8B4F-A389-748C6BFCE481}"/>
              </a:ext>
            </a:extLst>
          </p:cNvPr>
          <p:cNvSpPr>
            <a:spLocks noGrp="1"/>
          </p:cNvSpPr>
          <p:nvPr>
            <p:ph type="body" sz="quarter" idx="44"/>
          </p:nvPr>
        </p:nvSpPr>
        <p:spPr>
          <a:xfrm>
            <a:off x="273981" y="4301344"/>
            <a:ext cx="4990924" cy="2923745"/>
          </a:xfrm>
        </p:spPr>
        <p:txBody>
          <a:bodyPr lIns="180000" tIns="180000" rIns="180000" bIns="180000" anchor="t">
            <a:normAutofit fontScale="25000" lnSpcReduction="20000"/>
          </a:bodyPr>
          <a:lstStyle/>
          <a:p>
            <a:pPr fontAlgn="base"/>
            <a:r>
              <a:rPr lang="en-GB" sz="2500" b="1" dirty="0"/>
              <a:t>Listening 2.1  </a:t>
            </a:r>
            <a:r>
              <a:rPr lang="en-GB" sz="2500" dirty="0"/>
              <a:t> </a:t>
            </a:r>
            <a:r>
              <a:rPr lang="en-GB" sz="2500" dirty="0" smtClean="0"/>
              <a:t>I </a:t>
            </a:r>
            <a:r>
              <a:rPr lang="en-GB" sz="2500" dirty="0"/>
              <a:t>can understand and analyse general meaning and implied ideas.  </a:t>
            </a:r>
          </a:p>
          <a:p>
            <a:pPr fontAlgn="base"/>
            <a:r>
              <a:rPr lang="en-GB" sz="2500" b="1" dirty="0" smtClean="0"/>
              <a:t>Listening </a:t>
            </a:r>
            <a:r>
              <a:rPr lang="en-GB" sz="2500" b="1" dirty="0"/>
              <a:t>2.3 </a:t>
            </a:r>
            <a:r>
              <a:rPr lang="en-GB" sz="2500" dirty="0"/>
              <a:t> </a:t>
            </a:r>
            <a:r>
              <a:rPr lang="en-GB" sz="2500" dirty="0" smtClean="0"/>
              <a:t>I </a:t>
            </a:r>
            <a:r>
              <a:rPr lang="en-GB" sz="2500" dirty="0"/>
              <a:t>can listen to gain different peoples’ views and ideas on various subjects, using them to arrive at my own conclusions.  </a:t>
            </a:r>
          </a:p>
          <a:p>
            <a:pPr fontAlgn="base"/>
            <a:r>
              <a:rPr lang="en-GB" sz="2500" dirty="0"/>
              <a:t>I can listen to and consider the relevance and significance of information and ideas presented to me. </a:t>
            </a:r>
          </a:p>
          <a:p>
            <a:pPr fontAlgn="base"/>
            <a:r>
              <a:rPr lang="en-GB" sz="2500" b="1" dirty="0"/>
              <a:t>Listening 2.4</a:t>
            </a:r>
            <a:r>
              <a:rPr lang="en-GB" sz="2500" dirty="0"/>
              <a:t> </a:t>
            </a:r>
          </a:p>
          <a:p>
            <a:pPr fontAlgn="base"/>
            <a:r>
              <a:rPr lang="en-GB" sz="2500" dirty="0"/>
              <a:t>I can listen to and respond to others with questions, comments and suggestions in order to develop collaborative talk and reach compromises/consensus. </a:t>
            </a:r>
          </a:p>
          <a:p>
            <a:pPr fontAlgn="base"/>
            <a:r>
              <a:rPr lang="en-GB" sz="2500" b="1" dirty="0"/>
              <a:t>Speaking 4.1 </a:t>
            </a:r>
            <a:r>
              <a:rPr lang="en-GB" sz="2500" dirty="0"/>
              <a:t> </a:t>
            </a:r>
          </a:p>
          <a:p>
            <a:pPr fontAlgn="base"/>
            <a:r>
              <a:rPr lang="en-GB" sz="2500" dirty="0"/>
              <a:t>I have experienced a range of area of learning and experience/discipline-specific and general academic vocabulary, and can use them in my own communication. </a:t>
            </a:r>
          </a:p>
          <a:p>
            <a:pPr fontAlgn="base"/>
            <a:r>
              <a:rPr lang="en-GB" sz="2500" b="1" dirty="0"/>
              <a:t>Speaking 4.2 </a:t>
            </a:r>
            <a:r>
              <a:rPr lang="en-GB" sz="2500" dirty="0"/>
              <a:t> </a:t>
            </a:r>
          </a:p>
          <a:p>
            <a:pPr fontAlgn="base"/>
            <a:r>
              <a:rPr lang="en-GB" sz="2500" dirty="0"/>
              <a:t>I can organise talk effectively to respond to how listeners are reacting by adapting what </a:t>
            </a:r>
            <a:r>
              <a:rPr lang="en-GB" sz="2500" dirty="0" smtClean="0"/>
              <a:t>I </a:t>
            </a:r>
            <a:r>
              <a:rPr lang="en-GB" sz="2500" dirty="0"/>
              <a:t>say and how I say it. </a:t>
            </a:r>
          </a:p>
          <a:p>
            <a:pPr fontAlgn="base"/>
            <a:r>
              <a:rPr lang="en-GB" sz="2500" b="1" dirty="0"/>
              <a:t>Speaking 4.3</a:t>
            </a:r>
            <a:r>
              <a:rPr lang="en-GB" sz="2500" dirty="0"/>
              <a:t> </a:t>
            </a:r>
          </a:p>
          <a:p>
            <a:pPr fontAlgn="base"/>
            <a:r>
              <a:rPr lang="en-GB" sz="2500" dirty="0"/>
              <a:t>I can recognise a range of options for action and reach agreement to achieve the aims of the group. </a:t>
            </a:r>
          </a:p>
          <a:p>
            <a:pPr fontAlgn="base"/>
            <a:r>
              <a:rPr lang="en-GB" sz="2500" dirty="0"/>
              <a:t>I have experienced speaking with different people in a variety of authentic contexts.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9211386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fontAlgn="base"/>
            <a:r>
              <a:rPr lang="en-US" sz="1100" dirty="0" smtClean="0">
                <a:solidFill>
                  <a:schemeClr val="tx1"/>
                </a:solidFill>
                <a:latin typeface="+mn-lt"/>
              </a:rPr>
              <a:t>This unit provides learners with the opportunity to further extend their movement vocabulary through the teaching of chance dance, in which learners</a:t>
            </a:r>
            <a:r>
              <a:rPr lang="en-US" sz="1100" dirty="0">
                <a:solidFill>
                  <a:schemeClr val="tx1"/>
                </a:solidFill>
                <a:latin typeface="+mn-lt"/>
              </a:rPr>
              <a:t> </a:t>
            </a:r>
            <a:r>
              <a:rPr lang="en-US" sz="1100" dirty="0" smtClean="0">
                <a:solidFill>
                  <a:schemeClr val="tx1"/>
                </a:solidFill>
                <a:latin typeface="+mn-lt"/>
              </a:rPr>
              <a:t>will need to explore movement ideas dictated to them by chance methods including the rolling of a dice or flip of a coin.</a:t>
            </a:r>
          </a:p>
          <a:p>
            <a:pPr fontAlgn="base"/>
            <a:r>
              <a:rPr lang="en-US" sz="1100" dirty="0" smtClean="0">
                <a:solidFill>
                  <a:schemeClr val="tx1"/>
                </a:solidFill>
                <a:latin typeface="+mn-lt"/>
              </a:rPr>
              <a:t>Learners will be able to build upon existing creative skills by applying them to new contexts.</a:t>
            </a:r>
            <a:endParaRPr lang="en-US" sz="1100" dirty="0">
              <a:solidFill>
                <a:schemeClr val="tx1"/>
              </a:solidFill>
              <a:latin typeface="+mn-lt"/>
            </a:endParaRPr>
          </a:p>
          <a:p>
            <a:pPr fontAlgn="base"/>
            <a:r>
              <a:rPr lang="en-GB" sz="1100" dirty="0" smtClean="0">
                <a:solidFill>
                  <a:schemeClr val="tx1"/>
                </a:solidFill>
                <a:latin typeface="+mn-lt"/>
              </a:rPr>
              <a:t>Learners </a:t>
            </a:r>
            <a:r>
              <a:rPr lang="en-GB" sz="1100" dirty="0">
                <a:solidFill>
                  <a:schemeClr val="tx1"/>
                </a:solidFill>
                <a:latin typeface="+mn-lt"/>
              </a:rPr>
              <a:t>will gain greater confidence by being able to explore, experience, interpret, create and respond through this scheme of learning. </a:t>
            </a:r>
          </a:p>
          <a:p>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pPr fontAlgn="base"/>
            <a:r>
              <a:rPr lang="en-GB" sz="1100" dirty="0" smtClean="0"/>
              <a:t>This unit provides</a:t>
            </a:r>
            <a:r>
              <a:rPr lang="en-US" sz="1100" dirty="0" smtClean="0">
                <a:latin typeface="+mn-lt"/>
              </a:rPr>
              <a:t> learners with opportunities to  </a:t>
            </a:r>
            <a:r>
              <a:rPr lang="en-US" sz="1100" dirty="0">
                <a:latin typeface="+mn-lt"/>
              </a:rPr>
              <a:t>explore </a:t>
            </a:r>
            <a:r>
              <a:rPr lang="en-US" sz="1100" dirty="0" smtClean="0">
                <a:latin typeface="+mn-lt"/>
              </a:rPr>
              <a:t>Dance </a:t>
            </a:r>
            <a:r>
              <a:rPr lang="en-US" sz="1100" dirty="0">
                <a:latin typeface="+mn-lt"/>
              </a:rPr>
              <a:t>through creating their own work, evaluating their work and the work of others and being a critical audience member for their peers</a:t>
            </a:r>
            <a:r>
              <a:rPr lang="en-US" sz="1100" dirty="0" smtClean="0">
                <a:latin typeface="+mn-lt"/>
              </a:rPr>
              <a:t>. It opens their minds to the different ways in which dance and art can be created and looks more at abstract dance.  </a:t>
            </a:r>
            <a:endParaRPr lang="en-GB" sz="1100" dirty="0">
              <a:latin typeface="+mn-lt"/>
            </a:endParaRPr>
          </a:p>
          <a:p>
            <a:pPr fontAlgn="base"/>
            <a:r>
              <a:rPr lang="en-GB" sz="1100" dirty="0">
                <a:latin typeface="+mn-lt"/>
              </a:rPr>
              <a:t>Learners will learn and refine different types of knowledge and skills including the techniques, required to create and interpret in </a:t>
            </a:r>
            <a:r>
              <a:rPr lang="en-GB" sz="1100" dirty="0" smtClean="0">
                <a:latin typeface="+mn-lt"/>
              </a:rPr>
              <a:t>Dance.</a:t>
            </a:r>
            <a:endParaRPr lang="en-GB" sz="1100" dirty="0">
              <a:latin typeface="+mn-lt"/>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r>
              <a:rPr lang="en-US" sz="1100" dirty="0" smtClean="0">
                <a:latin typeface="+mn-lt"/>
              </a:rPr>
              <a:t>Progression in this scheme of learning is demonstrated through the development of choreographic skills as well as the development of the learners’ capabilities to explore, respond and reflect within the discipline. Furthermore learners will be able to analyse the positives and negatives of creating abstract dance.</a:t>
            </a:r>
            <a:endParaRPr lang="en-US" sz="1100" dirty="0">
              <a:latin typeface="+mn-lt"/>
            </a:endParaRPr>
          </a:p>
          <a:p>
            <a:r>
              <a:rPr lang="en-US" sz="1100" dirty="0" smtClean="0">
                <a:latin typeface="+mn-lt"/>
              </a:rPr>
              <a:t>It is expected that learners will already have a foundation of skills that they have developed throughout year 7 and therefore will start to be able to identify the similarities and differences between the performing arts subjects.</a:t>
            </a:r>
            <a:endParaRPr lang="en-US" sz="1100" dirty="0">
              <a:latin typeface="+mn-lt"/>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r>
              <a:rPr lang="en-US" sz="1100" dirty="0" smtClean="0">
                <a:latin typeface="+mj-lt"/>
              </a:rPr>
              <a:t>Learners are expected to have an existing level of skills in choreography, performance and appreciation once they reach their final unit of year 8. This unit provides opportunities to extend movement vocabulary and therefore refine creative skills through abstract methods to push them out of their comfort zone when working creatively, and therefore discover more original and imaginative ideas. When evaluating their work in this unit, learners are required to know the main key words linked to movement as well as show an ability to justify their answers or opinions.  </a:t>
            </a:r>
            <a:endParaRPr lang="en-US" sz="1100" dirty="0">
              <a:latin typeface="+mj-lt"/>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r>
              <a:rPr lang="en-US" sz="1100" dirty="0" smtClean="0">
                <a:latin typeface="+mn-lt"/>
              </a:rPr>
              <a:t>This unit provides links with all other Expressive Arts subjects. Particular links with Music and Drama in which learners will use more abstract techniques to create movement ideas.</a:t>
            </a:r>
          </a:p>
          <a:p>
            <a:r>
              <a:rPr lang="en-US" sz="1100" dirty="0" smtClean="0">
                <a:latin typeface="+mn-lt"/>
              </a:rPr>
              <a:t>Drama will always link to Dance through the use of performance, evaluation and choreographic skills.</a:t>
            </a:r>
            <a:endParaRPr lang="en-US" sz="1100" dirty="0">
              <a:latin typeface="+mn-lt"/>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r>
              <a:rPr lang="en-US" sz="1100" dirty="0" smtClean="0">
                <a:latin typeface="+mn-lt"/>
              </a:rPr>
              <a:t>The main issues at KS3 is the ability to recall because the learner on having dance once every two weeks. To address these issues, we revisit skills as often as we can and focus on performance confidence, team work and creativity throughout year 8.</a:t>
            </a:r>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32117040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latin typeface="+mn-lt"/>
              </a:rPr>
              <a:t>I can explore and experiment with and then select appropriate creative techniques, practices, materials, processes, resources, tools and </a:t>
            </a:r>
            <a:r>
              <a:rPr lang="en-GB" dirty="0" smtClean="0">
                <a:latin typeface="+mn-lt"/>
              </a:rPr>
              <a:t>technologies.</a:t>
            </a:r>
          </a:p>
          <a:p>
            <a:pPr marL="285750" indent="-285750">
              <a:buFont typeface="Arial" panose="020B0604020202020204" pitchFamily="34" charset="0"/>
              <a:buChar char="•"/>
            </a:pPr>
            <a:r>
              <a:rPr lang="en-GB" dirty="0" smtClean="0">
                <a:latin typeface="+mn-lt"/>
              </a:rPr>
              <a:t>I </a:t>
            </a:r>
            <a:r>
              <a:rPr lang="en-GB" dirty="0">
                <a:latin typeface="+mn-lt"/>
              </a:rPr>
              <a:t>can explore how and why creative work is made by asking questions and developing my own </a:t>
            </a:r>
            <a:r>
              <a:rPr lang="en-GB" dirty="0" smtClean="0">
                <a:latin typeface="+mn-lt"/>
              </a:rPr>
              <a:t>answers.</a:t>
            </a:r>
          </a:p>
          <a:p>
            <a:pPr marL="285750" indent="-285750">
              <a:buFont typeface="Arial" panose="020B0604020202020204" pitchFamily="34" charset="0"/>
              <a:buChar char="•"/>
            </a:pPr>
            <a:r>
              <a:rPr lang="en-GB" dirty="0" smtClean="0">
                <a:latin typeface="+mn-lt"/>
              </a:rPr>
              <a:t>I </a:t>
            </a:r>
            <a:r>
              <a:rPr lang="en-GB" dirty="0">
                <a:latin typeface="+mn-lt"/>
              </a:rPr>
              <a:t>can explore and describe how artists and creative work communicate mood, feelings and ideas.</a:t>
            </a:r>
            <a:endParaRPr lang="en-US" dirty="0">
              <a:latin typeface="+mn-lt"/>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611556"/>
            <a:ext cx="3229200" cy="5642680"/>
          </a:xfrm>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55000" lnSpcReduction="20000"/>
          </a:bodyPr>
          <a:lstStyle/>
          <a:p>
            <a:pPr algn="ctr"/>
            <a:r>
              <a:rPr lang="en-US" dirty="0">
                <a:latin typeface="MASSILIA VF"/>
              </a:rPr>
              <a:t>Progression Steps to inform teaching</a:t>
            </a:r>
            <a:endParaRPr lang="en-US" dirty="0"/>
          </a:p>
          <a:p>
            <a:pPr algn="ctr"/>
            <a:r>
              <a:rPr lang="en-GB" sz="1900" dirty="0">
                <a:solidFill>
                  <a:srgbClr val="000000"/>
                </a:solidFill>
                <a:latin typeface="Calibri"/>
                <a:ea typeface="Calibri"/>
                <a:cs typeface="Calibri"/>
              </a:rPr>
              <a:t>Exploring the expressive arts is essential to developing artistic skills and knowledge and it enables learners to become curious and creative individuals.</a:t>
            </a:r>
            <a:endParaRPr lang="en-US" sz="1900" b="0" dirty="0">
              <a:solidFill>
                <a:srgbClr val="000000"/>
              </a:solidFill>
              <a:latin typeface="Calibri"/>
              <a:ea typeface="Calibri"/>
              <a:cs typeface="Calibri"/>
            </a:endParaRPr>
          </a:p>
        </p:txBody>
      </p:sp>
      <p:graphicFrame>
        <p:nvGraphicFramePr>
          <p:cNvPr id="10" name="Table 9">
            <a:extLst>
              <a:ext uri="{FF2B5EF4-FFF2-40B4-BE49-F238E27FC236}">
                <a16:creationId xmlns:a16="http://schemas.microsoft.com/office/drawing/2014/main" id="{5D832C4F-3A0F-173C-B51D-CFB74DA5379A}"/>
              </a:ext>
            </a:extLst>
          </p:cNvPr>
          <p:cNvGraphicFramePr>
            <a:graphicFrameLocks noGrp="1"/>
          </p:cNvGraphicFramePr>
          <p:nvPr>
            <p:extLst/>
          </p:nvPr>
        </p:nvGraphicFramePr>
        <p:xfrm>
          <a:off x="3842657" y="1607271"/>
          <a:ext cx="3162685" cy="4937760"/>
        </p:xfrm>
        <a:graphic>
          <a:graphicData uri="http://schemas.openxmlformats.org/drawingml/2006/table">
            <a:tbl>
              <a:tblPr bandRow="1">
                <a:tableStyleId>{5C22544A-7EE6-4342-B048-85BDC9FD1C3A}</a:tableStyleId>
              </a:tblPr>
              <a:tblGrid>
                <a:gridCol w="3162685">
                  <a:extLst>
                    <a:ext uri="{9D8B030D-6E8A-4147-A177-3AD203B41FA5}">
                      <a16:colId xmlns:a16="http://schemas.microsoft.com/office/drawing/2014/main" val="1932416559"/>
                    </a:ext>
                  </a:extLst>
                </a:gridCol>
              </a:tblGrid>
              <a:tr h="200025">
                <a:tc>
                  <a:txBody>
                    <a:bodyPr/>
                    <a:lstStyle/>
                    <a:p>
                      <a:pPr algn="ctr" rtl="0" fontAlgn="base"/>
                      <a:endParaRPr lang="en-GB" sz="1400" b="1"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406697780"/>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experiment independently and demonstrate technical control with a range of creative materials, processes, resources, tools and technologies showing innovation and resilience.</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363488175"/>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the effects that a range of creative techniques, materials, processes, resources, tools and technologies have on my own and others’ creative work.</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729004392"/>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how creative work can represent, document, share and celebrate personal, social and cultural identities.</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145015391"/>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describe how artists and creative work communicate mood, feelings and ideas and the impact they have on an audience.</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811004209"/>
                  </a:ext>
                </a:extLst>
              </a:tr>
            </a:tbl>
          </a:graphicData>
        </a:graphic>
      </p:graphicFrame>
      <p:graphicFrame>
        <p:nvGraphicFramePr>
          <p:cNvPr id="12" name="Table 11">
            <a:extLst>
              <a:ext uri="{FF2B5EF4-FFF2-40B4-BE49-F238E27FC236}">
                <a16:creationId xmlns:a16="http://schemas.microsoft.com/office/drawing/2014/main" id="{66524237-EDBC-3062-75BF-9BF5C4B0E4D0}"/>
              </a:ext>
            </a:extLst>
          </p:cNvPr>
          <p:cNvGraphicFramePr>
            <a:graphicFrameLocks noGrp="1"/>
          </p:cNvGraphicFramePr>
          <p:nvPr>
            <p:extLst/>
          </p:nvPr>
        </p:nvGraphicFramePr>
        <p:xfrm>
          <a:off x="7143824" y="1607271"/>
          <a:ext cx="3267075" cy="4724400"/>
        </p:xfrm>
        <a:graphic>
          <a:graphicData uri="http://schemas.openxmlformats.org/drawingml/2006/table">
            <a:tbl>
              <a:tblPr bandRow="1">
                <a:tableStyleId>{5C22544A-7EE6-4342-B048-85BDC9FD1C3A}</a:tableStyleId>
              </a:tblPr>
              <a:tblGrid>
                <a:gridCol w="3267075">
                  <a:extLst>
                    <a:ext uri="{9D8B030D-6E8A-4147-A177-3AD203B41FA5}">
                      <a16:colId xmlns:a16="http://schemas.microsoft.com/office/drawing/2014/main" val="998903407"/>
                    </a:ext>
                  </a:extLst>
                </a:gridCol>
              </a:tblGrid>
              <a:tr h="200025">
                <a:tc>
                  <a:txBody>
                    <a:bodyPr/>
                    <a:lstStyle/>
                    <a:p>
                      <a:pPr algn="ctr" rtl="0" fontAlgn="base"/>
                      <a:endParaRPr lang="en-GB" sz="1400" b="1"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477629304"/>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57593062"/>
                  </a:ext>
                </a:extLst>
              </a:tr>
              <a:tr h="190500">
                <a:tc>
                  <a:txBody>
                    <a:bodyPr/>
                    <a:lstStyle/>
                    <a:p>
                      <a:pPr algn="l" rtl="0" fontAlgn="base"/>
                      <a:endParaRPr lang="en-GB" sz="1400" b="0"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1442044"/>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creative work, understanding the personal, social, cultural and historical context, including the conventions of the period in which it was created.</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793655811"/>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investigate and understand how meaning is communicated through the ideas of other artists and performers.</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909717656"/>
                  </a:ext>
                </a:extLst>
              </a:tr>
            </a:tbl>
          </a:graphicData>
        </a:graphic>
      </p:graphicFrame>
    </p:spTree>
    <p:extLst>
      <p:ext uri="{BB962C8B-B14F-4D97-AF65-F5344CB8AC3E}">
        <p14:creationId xmlns:p14="http://schemas.microsoft.com/office/powerpoint/2010/main" val="25896988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t>I can give and accept feedback as both artist and </a:t>
            </a:r>
            <a:r>
              <a:rPr lang="en-GB" dirty="0" smtClean="0"/>
              <a:t>audience.</a:t>
            </a:r>
          </a:p>
          <a:p>
            <a:pPr marL="285750" indent="-285750">
              <a:buFont typeface="Arial" panose="020B0604020202020204" pitchFamily="34" charset="0"/>
              <a:buChar char="•"/>
            </a:pPr>
            <a:r>
              <a:rPr lang="en-GB" dirty="0" smtClean="0"/>
              <a:t>I </a:t>
            </a:r>
            <a:r>
              <a:rPr lang="en-GB" dirty="0"/>
              <a:t>can compare my own creative work to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consider, with guidance, how moods, emotions and ideas are communicated both in my own creative work and in the creative work of others.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285750" indent="-285750">
              <a:buFont typeface="Arial" panose="020B0604020202020204" pitchFamily="34" charset="0"/>
              <a:buChar char="•"/>
            </a:pPr>
            <a:r>
              <a:rPr lang="en-GB" dirty="0"/>
              <a:t>I can give and consider constructive feedback about my own creative work and that of others, reflecting on it and making improvements where </a:t>
            </a:r>
            <a:r>
              <a:rPr lang="en-GB" dirty="0" smtClean="0"/>
              <a:t>necessary.</a:t>
            </a:r>
          </a:p>
          <a:p>
            <a:pPr marL="285750" indent="-285750">
              <a:buFont typeface="Arial" panose="020B0604020202020204" pitchFamily="34" charset="0"/>
              <a:buChar char="•"/>
            </a:pPr>
            <a:r>
              <a:rPr lang="en-GB" dirty="0" smtClean="0"/>
              <a:t>I </a:t>
            </a:r>
            <a:r>
              <a:rPr lang="en-GB" dirty="0"/>
              <a:t>can apply knowledge and understanding of context, and make connections between my own creative work and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reflect upon how artists have achieved effects or communicated moods, emotions and ideas in their work.</a:t>
            </a: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285750" indent="-285750">
              <a:buFont typeface="Arial" panose="020B0604020202020204" pitchFamily="34" charset="0"/>
              <a:buChar char="•"/>
            </a:pPr>
            <a:r>
              <a:rPr lang="en-GB" dirty="0"/>
              <a:t>I can effectively evaluate my own creative work and that of others showing increasing confidence to recognise and articulate strengths, and to demonstrate resilience and determination to </a:t>
            </a:r>
            <a:r>
              <a:rPr lang="en-GB" dirty="0" smtClean="0"/>
              <a:t>improve.</a:t>
            </a:r>
          </a:p>
          <a:p>
            <a:pPr marL="285750" indent="-285750">
              <a:buFont typeface="Arial" panose="020B0604020202020204" pitchFamily="34" charset="0"/>
              <a:buChar char="•"/>
            </a:pPr>
            <a:r>
              <a:rPr lang="en-GB" dirty="0" smtClean="0"/>
              <a:t>I </a:t>
            </a:r>
            <a:r>
              <a:rPr lang="en-GB" dirty="0"/>
              <a:t>can apply knowledge and understanding of context when evaluating my own creative work and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evaluate the effectiveness of a wide range of artistic techniques in producing meaning.</a:t>
            </a: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26645717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t>I can communicate ideas, feelings and memories for an audience and for purposes and outcomes in my creative </a:t>
            </a:r>
            <a:r>
              <a:rPr lang="en-GB" dirty="0" smtClean="0"/>
              <a:t>work.</a:t>
            </a:r>
          </a:p>
          <a:p>
            <a:pPr marL="285750" indent="-285750">
              <a:buFont typeface="Arial" panose="020B0604020202020204" pitchFamily="34" charset="0"/>
              <a:buChar char="•"/>
            </a:pPr>
            <a:r>
              <a:rPr lang="en-GB" dirty="0" smtClean="0"/>
              <a:t>I </a:t>
            </a:r>
            <a:r>
              <a:rPr lang="en-GB" dirty="0"/>
              <a:t>am beginning to apply techniques in my creative work with guidance and </a:t>
            </a:r>
            <a:r>
              <a:rPr lang="en-GB" dirty="0" smtClean="0"/>
              <a:t>direction.</a:t>
            </a:r>
          </a:p>
          <a:p>
            <a:pPr marL="285750" indent="-285750">
              <a:buFont typeface="Arial" panose="020B0604020202020204" pitchFamily="34" charset="0"/>
              <a:buChar char="•"/>
            </a:pPr>
            <a:r>
              <a:rPr lang="en-GB" dirty="0" smtClean="0"/>
              <a:t>I </a:t>
            </a:r>
            <a:r>
              <a:rPr lang="en-GB" dirty="0"/>
              <a:t>can create my own designs and work collaboratively with others to develop creative </a:t>
            </a:r>
            <a:r>
              <a:rPr lang="en-GB" dirty="0" smtClean="0"/>
              <a:t>ideas.</a:t>
            </a:r>
          </a:p>
          <a:p>
            <a:pPr marL="285750" indent="-285750">
              <a:buFont typeface="Arial" panose="020B0604020202020204" pitchFamily="34" charset="0"/>
              <a:buChar char="•"/>
            </a:pPr>
            <a:r>
              <a:rPr lang="en-GB" dirty="0" smtClean="0"/>
              <a:t>I </a:t>
            </a:r>
            <a:r>
              <a:rPr lang="en-GB" dirty="0"/>
              <a:t>can perform, produce, design, exhibit and share my creative work in a variety of ways for different audiences, inspired by a range of stimuli and </a:t>
            </a:r>
            <a:r>
              <a:rPr lang="en-GB" dirty="0" smtClean="0"/>
              <a:t>experiences.</a:t>
            </a:r>
          </a:p>
          <a:p>
            <a:pPr marL="285750" indent="-285750">
              <a:buFont typeface="Arial" panose="020B0604020202020204" pitchFamily="34" charset="0"/>
              <a:buChar char="•"/>
            </a:pPr>
            <a:r>
              <a:rPr lang="en-GB" dirty="0" smtClean="0"/>
              <a:t>I </a:t>
            </a:r>
            <a:r>
              <a:rPr lang="en-GB" dirty="0"/>
              <a:t>am beginning to demonstrate resilience and flexibility in approaching creative </a:t>
            </a:r>
            <a:r>
              <a:rPr lang="en-GB" dirty="0" smtClean="0"/>
              <a:t>challenges.</a:t>
            </a:r>
          </a:p>
          <a:p>
            <a:pPr marL="285750" indent="-285750">
              <a:buFont typeface="Arial" panose="020B0604020202020204" pitchFamily="34" charset="0"/>
              <a:buChar char="•"/>
            </a:pPr>
            <a:r>
              <a:rPr lang="en-GB" dirty="0" smtClean="0"/>
              <a:t>I </a:t>
            </a:r>
            <a:r>
              <a:rPr lang="en-GB" dirty="0"/>
              <a:t>can use creative materials safely and with some control under supervision.</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fontScale="92500"/>
          </a:bodyPr>
          <a:lstStyle/>
          <a:p>
            <a:pPr marL="171450" indent="-171450">
              <a:buFont typeface="Arial" panose="020B0604020202020204" pitchFamily="34" charset="0"/>
              <a:buChar char="•"/>
            </a:pPr>
            <a:r>
              <a:rPr lang="en-GB" dirty="0"/>
              <a:t>I can combine my knowledge, experience and understanding to plan and communicate my creative work for a range of different audiences, purposes and outcomes</a:t>
            </a:r>
            <a:r>
              <a:rPr lang="en-GB" dirty="0" smtClean="0"/>
              <a:t>.</a:t>
            </a:r>
          </a:p>
          <a:p>
            <a:pPr marL="171450" indent="-171450">
              <a:buFont typeface="Arial" panose="020B0604020202020204" pitchFamily="34" charset="0"/>
              <a:buChar char="•"/>
            </a:pPr>
            <a:r>
              <a:rPr lang="en-GB" dirty="0"/>
              <a:t>I can draw upon my familiarity with a range of discipline-specific techniques in my creative work</a:t>
            </a:r>
            <a:r>
              <a:rPr lang="en-GB" dirty="0" smtClean="0"/>
              <a:t>.</a:t>
            </a:r>
          </a:p>
          <a:p>
            <a:pPr marL="171450" indent="-171450">
              <a:buFont typeface="Arial" panose="020B0604020202020204" pitchFamily="34" charset="0"/>
              <a:buChar char="•"/>
            </a:pPr>
            <a:r>
              <a:rPr lang="en-GB" dirty="0"/>
              <a:t>I can draw upon my design knowledge and make connections with greater independence to modify and develop my creative designs</a:t>
            </a:r>
            <a:r>
              <a:rPr lang="en-GB" dirty="0" smtClean="0"/>
              <a:t>.</a:t>
            </a:r>
          </a:p>
          <a:p>
            <a:pPr marL="171450" indent="-171450">
              <a:buFont typeface="Arial" panose="020B0604020202020204" pitchFamily="34" charset="0"/>
              <a:buChar char="•"/>
            </a:pPr>
            <a:r>
              <a:rPr lang="en-GB" dirty="0"/>
              <a:t>I can perform, produce, design, exhibit and share my creative work in formal and non-formal contexts, considering the impact of my creative work on the audience</a:t>
            </a:r>
            <a:r>
              <a:rPr lang="en-GB" dirty="0" smtClean="0"/>
              <a:t>.</a:t>
            </a:r>
          </a:p>
          <a:p>
            <a:pPr marL="171450" indent="-171450">
              <a:buFont typeface="Arial" panose="020B0604020202020204" pitchFamily="34" charset="0"/>
              <a:buChar char="•"/>
            </a:pPr>
            <a:r>
              <a:rPr lang="en-GB" dirty="0"/>
              <a:t>I can identify and respond creatively to challenges with resilience and flexibility</a:t>
            </a:r>
            <a:r>
              <a:rPr lang="en-GB" dirty="0" smtClean="0"/>
              <a:t>.</a:t>
            </a:r>
          </a:p>
          <a:p>
            <a:pPr marL="171450" indent="-171450">
              <a:buFont typeface="Arial" panose="020B0604020202020204" pitchFamily="34" charset="0"/>
              <a:buChar char="•"/>
            </a:pPr>
            <a:r>
              <a:rPr lang="en-GB" dirty="0"/>
              <a:t>I can safely choose and use the correct creative tools and materials with some consideration for others.</a:t>
            </a: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lnSpcReduction="10000"/>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GB" dirty="0"/>
              <a:t>I can use my experimentation and investigation to manipulate creative work with purpose and intent when communicating my ideas</a:t>
            </a:r>
            <a:r>
              <a:rPr lang="en-GB" dirty="0" smtClean="0"/>
              <a:t>.</a:t>
            </a:r>
          </a:p>
          <a:p>
            <a:pPr marL="171450" indent="-171450">
              <a:buFont typeface="Arial" panose="020B0604020202020204" pitchFamily="34" charset="0"/>
              <a:buChar char="•"/>
            </a:pPr>
            <a:r>
              <a:rPr lang="en-GB" dirty="0"/>
              <a:t>I can apply specialised technical skills in </a:t>
            </a:r>
            <a:r>
              <a:rPr lang="en-GB" dirty="0" smtClean="0"/>
              <a:t>my </a:t>
            </a:r>
            <a:r>
              <a:rPr lang="en-GB" dirty="0"/>
              <a:t>creative work</a:t>
            </a:r>
            <a:r>
              <a:rPr lang="en-GB" dirty="0" smtClean="0"/>
              <a:t>.</a:t>
            </a:r>
          </a:p>
          <a:p>
            <a:pPr marL="171450" indent="-171450">
              <a:buFont typeface="Arial" panose="020B0604020202020204" pitchFamily="34" charset="0"/>
              <a:buChar char="•"/>
            </a:pPr>
            <a:r>
              <a:rPr lang="en-GB" dirty="0"/>
              <a:t>I can purposefully use my design skills and apply a range of solutions to clarify and refine final creative ideas</a:t>
            </a:r>
            <a:r>
              <a:rPr lang="en-GB" dirty="0" smtClean="0"/>
              <a:t>.</a:t>
            </a:r>
          </a:p>
          <a:p>
            <a:pPr marL="171450" indent="-171450">
              <a:buFont typeface="Arial" panose="020B0604020202020204" pitchFamily="34" charset="0"/>
              <a:buChar char="•"/>
            </a:pPr>
            <a:r>
              <a:rPr lang="en-GB" dirty="0"/>
              <a:t>I can perform, produce, design, exhibit and share my creative work showing an awareness of artistic intent and of audience</a:t>
            </a:r>
            <a:r>
              <a:rPr lang="en-GB" dirty="0" smtClean="0"/>
              <a:t>.</a:t>
            </a:r>
          </a:p>
          <a:p>
            <a:pPr marL="171450" indent="-171450">
              <a:buFont typeface="Arial" panose="020B0604020202020204" pitchFamily="34" charset="0"/>
              <a:buChar char="•"/>
            </a:pPr>
            <a:r>
              <a:rPr lang="en-GB" dirty="0"/>
              <a:t>I can draw upon my experiences and knowledge to inform and develop strategies to overcome creative challenges with imagination and resilience</a:t>
            </a:r>
            <a:r>
              <a:rPr lang="en-GB" dirty="0" smtClean="0"/>
              <a:t>.</a:t>
            </a:r>
          </a:p>
          <a:p>
            <a:pPr marL="171450" indent="-171450">
              <a:buFont typeface="Arial" panose="020B0604020202020204" pitchFamily="34" charset="0"/>
              <a:buChar char="•"/>
            </a:pPr>
            <a:r>
              <a:rPr lang="en-GB" dirty="0"/>
              <a:t>I can confidently consider myself, others, audience, participants and matters of intellectual property when creating work.</a:t>
            </a: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4813014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1100" dirty="0" smtClean="0">
                <a:latin typeface="+mn-lt"/>
              </a:rPr>
              <a:t>Learners will have continued to develop skills in performance, choreography and appreciation during the first and second unit of year 8. This will include:</a:t>
            </a:r>
          </a:p>
          <a:p>
            <a:pPr marL="171450" indent="-171450">
              <a:buFont typeface="Arial" panose="020B0604020202020204" pitchFamily="34" charset="0"/>
              <a:buChar char="•"/>
            </a:pPr>
            <a:r>
              <a:rPr lang="en-US" sz="1100" dirty="0" smtClean="0">
                <a:latin typeface="+mn-lt"/>
              </a:rPr>
              <a:t>Working as part of a group</a:t>
            </a:r>
            <a:r>
              <a:rPr lang="en-US" sz="1100" dirty="0">
                <a:latin typeface="+mn-lt"/>
              </a:rPr>
              <a:t> </a:t>
            </a:r>
            <a:r>
              <a:rPr lang="en-US" sz="1100" dirty="0" smtClean="0">
                <a:latin typeface="+mn-lt"/>
              </a:rPr>
              <a:t>– leading, following, compromise</a:t>
            </a:r>
          </a:p>
          <a:p>
            <a:pPr marL="171450" indent="-171450">
              <a:buFont typeface="Arial" panose="020B0604020202020204" pitchFamily="34" charset="0"/>
              <a:buChar char="•"/>
            </a:pPr>
            <a:r>
              <a:rPr lang="en-US" sz="1100" dirty="0" smtClean="0">
                <a:latin typeface="+mn-lt"/>
              </a:rPr>
              <a:t>Using key words and full sentences to answer questions.</a:t>
            </a:r>
          </a:p>
          <a:p>
            <a:pPr marL="171450" indent="-171450">
              <a:buFont typeface="Arial" panose="020B0604020202020204" pitchFamily="34" charset="0"/>
              <a:buChar char="•"/>
            </a:pPr>
            <a:r>
              <a:rPr lang="en-US" sz="1100" dirty="0" smtClean="0">
                <a:latin typeface="+mn-lt"/>
              </a:rPr>
              <a:t>Learning of key movements and routines in a range of dance styles.</a:t>
            </a:r>
          </a:p>
          <a:p>
            <a:pPr marL="171450" indent="-171450">
              <a:buFont typeface="Arial" panose="020B0604020202020204" pitchFamily="34" charset="0"/>
              <a:buChar char="•"/>
            </a:pPr>
            <a:r>
              <a:rPr lang="en-US" sz="1100" dirty="0" smtClean="0">
                <a:latin typeface="+mn-lt"/>
              </a:rPr>
              <a:t>Application of choreographic skills to create dances.</a:t>
            </a:r>
          </a:p>
          <a:p>
            <a:pPr marL="171450" indent="-171450">
              <a:buFont typeface="Arial" panose="020B0604020202020204" pitchFamily="34" charset="0"/>
              <a:buChar char="•"/>
            </a:pPr>
            <a:r>
              <a:rPr lang="en-US" sz="1100" dirty="0" smtClean="0">
                <a:latin typeface="+mn-lt"/>
              </a:rPr>
              <a:t>Use of imagination in response to a stimulus. </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a:xfrm>
            <a:off x="325821" y="4352473"/>
            <a:ext cx="4190383" cy="3105946"/>
          </a:xfrm>
        </p:spPr>
        <p:txBody>
          <a:bodyPr lIns="180000" tIns="180000" rIns="180000" bIns="180000" anchor="t">
            <a:normAutofit fontScale="32500" lnSpcReduction="20000"/>
          </a:bodyPr>
          <a:lstStyle/>
          <a:p>
            <a:pPr algn="ctr"/>
            <a:r>
              <a:rPr lang="en-US" sz="3600" b="1" u="sng" dirty="0">
                <a:latin typeface="+mn-lt"/>
              </a:rPr>
              <a:t>Main theme – </a:t>
            </a:r>
            <a:r>
              <a:rPr lang="en-US" sz="3600" b="1" u="sng" dirty="0" smtClean="0">
                <a:latin typeface="+mn-lt"/>
              </a:rPr>
              <a:t>Choreography and Appreciation</a:t>
            </a:r>
            <a:endParaRPr lang="en-US" sz="3600" b="1" u="sng" dirty="0">
              <a:latin typeface="+mn-lt"/>
            </a:endParaRPr>
          </a:p>
          <a:p>
            <a:r>
              <a:rPr lang="en-US" sz="3300" dirty="0" smtClean="0">
                <a:latin typeface="+mn-lt"/>
              </a:rPr>
              <a:t>The key components of choreography for this unit:</a:t>
            </a:r>
          </a:p>
          <a:p>
            <a:pPr marL="171450" indent="-171450">
              <a:buFont typeface="Arial" panose="020B0604020202020204" pitchFamily="34" charset="0"/>
              <a:buChar char="•"/>
            </a:pPr>
            <a:r>
              <a:rPr lang="en-US" sz="3300" dirty="0" smtClean="0">
                <a:latin typeface="+mn-lt"/>
              </a:rPr>
              <a:t>Exploring, selecting and linking appropriate movement using chance methods.</a:t>
            </a:r>
          </a:p>
          <a:p>
            <a:pPr marL="171450" indent="-171450">
              <a:buFont typeface="Arial" panose="020B0604020202020204" pitchFamily="34" charset="0"/>
              <a:buChar char="•"/>
            </a:pPr>
            <a:r>
              <a:rPr lang="en-US" sz="3300" dirty="0" smtClean="0">
                <a:latin typeface="+mn-lt"/>
              </a:rPr>
              <a:t>Applying canon, unison, formation , direction and levels appropriately and imaginatively.</a:t>
            </a:r>
          </a:p>
          <a:p>
            <a:pPr marL="171450" indent="-171450">
              <a:buFont typeface="Arial" panose="020B0604020202020204" pitchFamily="34" charset="0"/>
              <a:buChar char="•"/>
            </a:pPr>
            <a:r>
              <a:rPr lang="en-US" sz="3300" dirty="0" smtClean="0">
                <a:latin typeface="+mn-lt"/>
              </a:rPr>
              <a:t>Showing clear starting </a:t>
            </a:r>
            <a:r>
              <a:rPr lang="en-US" sz="3300" dirty="0" smtClean="0">
                <a:latin typeface="+mn-lt"/>
              </a:rPr>
              <a:t>and </a:t>
            </a:r>
            <a:r>
              <a:rPr lang="en-US" sz="3300" dirty="0" smtClean="0">
                <a:latin typeface="+mn-lt"/>
              </a:rPr>
              <a:t>ending positions .</a:t>
            </a:r>
          </a:p>
          <a:p>
            <a:r>
              <a:rPr lang="en-US" sz="3300" dirty="0" smtClean="0">
                <a:latin typeface="+mn-lt"/>
              </a:rPr>
              <a:t>The key components of appreciation for this unit:</a:t>
            </a:r>
          </a:p>
          <a:p>
            <a:pPr marL="457200" indent="-457200">
              <a:buFont typeface="Arial" panose="020B0604020202020204" pitchFamily="34" charset="0"/>
              <a:buChar char="•"/>
            </a:pPr>
            <a:r>
              <a:rPr lang="en-US" sz="3300" dirty="0" smtClean="0">
                <a:latin typeface="+mn-lt"/>
              </a:rPr>
              <a:t>Discussion of positives and negatives of chance methods.</a:t>
            </a:r>
          </a:p>
          <a:p>
            <a:pPr marL="457200" indent="-457200">
              <a:buFont typeface="Arial" panose="020B0604020202020204" pitchFamily="34" charset="0"/>
              <a:buChar char="•"/>
            </a:pPr>
            <a:r>
              <a:rPr lang="en-US" sz="3300" dirty="0" smtClean="0">
                <a:latin typeface="+mn-lt"/>
              </a:rPr>
              <a:t>Analysis of chance methods in professional works.</a:t>
            </a:r>
          </a:p>
          <a:p>
            <a:pPr marL="457200" indent="-457200">
              <a:buFont typeface="Arial" panose="020B0604020202020204" pitchFamily="34" charset="0"/>
              <a:buChar char="•"/>
            </a:pPr>
            <a:r>
              <a:rPr lang="en-US" sz="3300" dirty="0" smtClean="0">
                <a:latin typeface="+mn-lt"/>
              </a:rPr>
              <a:t>Evaluating areas of strength and development.</a:t>
            </a:r>
            <a:endParaRPr lang="en-US" sz="3300" dirty="0">
              <a:latin typeface="+mn-lt"/>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873970"/>
            <a:ext cx="5688660" cy="1815078"/>
          </a:xfrm>
        </p:spPr>
        <p:txBody>
          <a:bodyPr lIns="180000" tIns="180000" rIns="180000" bIns="180000" numCol="2" anchor="t">
            <a:normAutofit/>
          </a:bodyPr>
          <a:lstStyle/>
          <a:p>
            <a:r>
              <a:rPr lang="en-US" sz="1100" dirty="0" smtClean="0">
                <a:latin typeface="+mn-lt"/>
              </a:rPr>
              <a:t>The use of subject specific skills and techniques and collaborative working will always be important areas to focus on for assessment.</a:t>
            </a:r>
          </a:p>
          <a:p>
            <a:r>
              <a:rPr lang="en-US" sz="1100" dirty="0" smtClean="0">
                <a:solidFill>
                  <a:schemeClr val="tx1"/>
                </a:solidFill>
                <a:latin typeface="+mn-lt"/>
              </a:rPr>
              <a:t>However, during this topic learners will have the opportunity to experiment in the style of practitioners and develop </a:t>
            </a:r>
            <a:r>
              <a:rPr lang="en-US" sz="1100" dirty="0" smtClean="0">
                <a:solidFill>
                  <a:schemeClr val="tx1"/>
                </a:solidFill>
                <a:latin typeface="+mn-lt"/>
              </a:rPr>
              <a:t>oracy</a:t>
            </a:r>
            <a:r>
              <a:rPr lang="en-US" sz="1100" dirty="0" smtClean="0">
                <a:solidFill>
                  <a:schemeClr val="tx1"/>
                </a:solidFill>
                <a:latin typeface="+mn-lt"/>
              </a:rPr>
              <a:t> using subject specific terminology.</a:t>
            </a:r>
            <a:endParaRPr lang="en-US" sz="1100" dirty="0">
              <a:solidFill>
                <a:schemeClr val="tx1"/>
              </a:solidFill>
              <a:latin typeface="+mn-lt"/>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7" y="5455702"/>
            <a:ext cx="5688660" cy="1922624"/>
          </a:xfrm>
        </p:spPr>
        <p:txBody>
          <a:bodyPr numCol="5">
            <a:normAutofit/>
          </a:bodyPr>
          <a:lstStyle/>
          <a:p>
            <a:pPr fontAlgn="base"/>
            <a:r>
              <a:rPr lang="en-GB" sz="1200" dirty="0"/>
              <a:t>Action </a:t>
            </a:r>
          </a:p>
          <a:p>
            <a:pPr fontAlgn="base"/>
            <a:r>
              <a:rPr lang="en-GB" sz="1200" dirty="0"/>
              <a:t>Jump </a:t>
            </a:r>
          </a:p>
          <a:p>
            <a:pPr fontAlgn="base"/>
            <a:r>
              <a:rPr lang="en-GB" sz="1200" dirty="0"/>
              <a:t>Turn </a:t>
            </a:r>
          </a:p>
          <a:p>
            <a:pPr fontAlgn="base"/>
            <a:r>
              <a:rPr lang="en-GB" sz="1200" dirty="0"/>
              <a:t>Travel </a:t>
            </a:r>
          </a:p>
          <a:p>
            <a:pPr fontAlgn="base"/>
            <a:r>
              <a:rPr lang="en-GB" sz="1200" dirty="0"/>
              <a:t>Gesture </a:t>
            </a:r>
          </a:p>
          <a:p>
            <a:pPr fontAlgn="base"/>
            <a:r>
              <a:rPr lang="en-GB" sz="1200" dirty="0"/>
              <a:t>Levels </a:t>
            </a:r>
          </a:p>
          <a:p>
            <a:pPr fontAlgn="base"/>
            <a:r>
              <a:rPr lang="en-GB" sz="1200" dirty="0"/>
              <a:t>Directions </a:t>
            </a:r>
          </a:p>
          <a:p>
            <a:pPr fontAlgn="base"/>
            <a:r>
              <a:rPr lang="en-GB" sz="1200" dirty="0"/>
              <a:t>Formation </a:t>
            </a:r>
          </a:p>
          <a:p>
            <a:pPr fontAlgn="base"/>
            <a:r>
              <a:rPr lang="en-GB" sz="1200" dirty="0"/>
              <a:t>Dynamics </a:t>
            </a:r>
          </a:p>
          <a:p>
            <a:pPr fontAlgn="base"/>
            <a:r>
              <a:rPr lang="en-GB" sz="1200" dirty="0"/>
              <a:t>Space  </a:t>
            </a:r>
          </a:p>
          <a:p>
            <a:pPr fontAlgn="base"/>
            <a:r>
              <a:rPr lang="en-GB" sz="1200" dirty="0"/>
              <a:t>Relationships  </a:t>
            </a:r>
          </a:p>
          <a:p>
            <a:pPr fontAlgn="base"/>
            <a:r>
              <a:rPr lang="en-GB" sz="1200" dirty="0"/>
              <a:t>Contact  </a:t>
            </a:r>
          </a:p>
          <a:p>
            <a:pPr fontAlgn="base"/>
            <a:r>
              <a:rPr lang="en-GB" sz="1200" dirty="0"/>
              <a:t>Pathways  </a:t>
            </a:r>
          </a:p>
          <a:p>
            <a:pPr fontAlgn="base"/>
            <a:r>
              <a:rPr lang="en-GB" sz="1200" dirty="0"/>
              <a:t>Choreographic devices  </a:t>
            </a:r>
          </a:p>
          <a:p>
            <a:pPr fontAlgn="base"/>
            <a:r>
              <a:rPr lang="en-GB" sz="1200" dirty="0" smtClean="0"/>
              <a:t>Canon</a:t>
            </a:r>
          </a:p>
          <a:p>
            <a:pPr fontAlgn="base"/>
            <a:endParaRPr lang="en-GB" sz="1200" dirty="0"/>
          </a:p>
          <a:p>
            <a:pPr fontAlgn="base"/>
            <a:endParaRPr lang="en-GB" sz="1200" dirty="0"/>
          </a:p>
          <a:p>
            <a:endParaRPr lang="en-US" sz="4000" dirty="0">
              <a:latin typeface="Calibri" panose="020F0502020204030204" pitchFamily="34" charset="0"/>
              <a:ea typeface="Calibri" panose="020F0502020204030204" pitchFamily="34" charset="0"/>
              <a:cs typeface="Calibri" panose="020F0502020204030204" pitchFamily="34" charset="0"/>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marL="285750" indent="-285750">
              <a:buFont typeface="Arial" panose="020B0604020202020204" pitchFamily="34" charset="0"/>
              <a:buChar char="•"/>
            </a:pPr>
            <a:r>
              <a:rPr lang="en-GB" sz="1100" dirty="0"/>
              <a:t>Working collaboratively – how to speak and listen to each other, share ideas and compromise to reach a shared goal</a:t>
            </a:r>
            <a:r>
              <a:rPr lang="en-GB" sz="1100" dirty="0" smtClean="0"/>
              <a:t>.</a:t>
            </a:r>
            <a:endParaRPr lang="en-GB" sz="1100" dirty="0"/>
          </a:p>
          <a:p>
            <a:pPr marL="285750" indent="-285750">
              <a:buFont typeface="Arial" panose="020B0604020202020204" pitchFamily="34" charset="0"/>
              <a:buChar char="•"/>
            </a:pPr>
            <a:r>
              <a:rPr lang="en-GB" sz="1100" dirty="0"/>
              <a:t>Healthy lifestyles – promotion of good </a:t>
            </a:r>
            <a:r>
              <a:rPr lang="en-GB" sz="1100" dirty="0" smtClean="0"/>
              <a:t>hygiene </a:t>
            </a:r>
            <a:r>
              <a:rPr lang="en-GB" sz="1100" dirty="0" smtClean="0"/>
              <a:t>through kit, </a:t>
            </a:r>
            <a:r>
              <a:rPr lang="en-GB" sz="1100" dirty="0"/>
              <a:t>movement to support physical and mental health, respecting boundaries in contact. </a:t>
            </a:r>
          </a:p>
          <a:p>
            <a:pPr marL="285750" indent="-285750">
              <a:buFont typeface="Arial" panose="020B0604020202020204" pitchFamily="34" charset="0"/>
              <a:buChar char="•"/>
            </a:pPr>
            <a:r>
              <a:rPr lang="en-GB" sz="1100" dirty="0"/>
              <a:t>Celebrating success, improving overall confidence through performance.</a:t>
            </a:r>
          </a:p>
          <a:p>
            <a:endParaRPr lang="en-GB" sz="1100" dirty="0" smtClean="0">
              <a:latin typeface="Calibri"/>
              <a:ea typeface="Calibri"/>
              <a:cs typeface="Calibri"/>
            </a:endParaRPr>
          </a:p>
          <a:p>
            <a:endParaRPr lang="en-GB" sz="1100" dirty="0">
              <a:latin typeface="Calibri"/>
              <a:ea typeface="Calibri"/>
              <a:cs typeface="Calibri"/>
            </a:endParaRPr>
          </a:p>
        </p:txBody>
      </p:sp>
    </p:spTree>
    <p:extLst>
      <p:ext uri="{BB962C8B-B14F-4D97-AF65-F5344CB8AC3E}">
        <p14:creationId xmlns:p14="http://schemas.microsoft.com/office/powerpoint/2010/main" val="3067872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US" dirty="0" smtClean="0">
                <a:latin typeface="Calibri"/>
                <a:ea typeface="Calibri"/>
                <a:cs typeface="Calibri"/>
              </a:rPr>
              <a:t>This unit will introduce learners to a range of dance styles that have featured on TV and film. This </a:t>
            </a:r>
            <a:r>
              <a:rPr lang="en-US" dirty="0">
                <a:latin typeface="Calibri"/>
                <a:ea typeface="Calibri"/>
                <a:cs typeface="Calibri"/>
              </a:rPr>
              <a:t>exploration allows them </a:t>
            </a:r>
            <a:r>
              <a:rPr lang="en-US" dirty="0" smtClean="0">
                <a:latin typeface="Calibri"/>
                <a:ea typeface="Calibri"/>
                <a:cs typeface="Calibri"/>
              </a:rPr>
              <a:t>to develop skills in new and traditional styles of dance and appreciate the work of professionals.</a:t>
            </a:r>
            <a:r>
              <a:rPr lang="en-US" dirty="0">
                <a:latin typeface="Calibri"/>
                <a:ea typeface="Calibri"/>
                <a:cs typeface="Calibri"/>
              </a:rPr>
              <a:t> </a:t>
            </a:r>
            <a:r>
              <a:rPr lang="en-US" dirty="0" smtClean="0">
                <a:latin typeface="Calibri"/>
                <a:ea typeface="Calibri"/>
                <a:cs typeface="Calibri"/>
              </a:rPr>
              <a:t>Throughout this unit, learners will continue to improve and embed their skills in performance and choreography, using the Dance styles as their stimulus.</a:t>
            </a:r>
            <a:endParaRPr lang="en-GB" sz="1100" dirty="0">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Exploring the Expressive Arts </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248063" y="4258698"/>
            <a:ext cx="9889717" cy="786438"/>
          </a:xfrm>
          <a:solidFill>
            <a:srgbClr val="ED5A3E"/>
          </a:solidFill>
        </p:spPr>
        <p:txBody>
          <a:bodyPr lIns="144000" tIns="45720" rIns="91440" bIns="45720" anchor="ctr" anchorCtr="0">
            <a:noAutofit/>
          </a:bodyPr>
          <a:lstStyle/>
          <a:p>
            <a:endParaRPr lang="en-US" dirty="0">
              <a:latin typeface="MASSILIA VF"/>
              <a:cs typeface="Arial"/>
            </a:endParaRPr>
          </a:p>
          <a:p>
            <a:pPr algn="ctr"/>
            <a:r>
              <a:rPr lang="en-US" dirty="0">
                <a:latin typeface="MASSILIA VF"/>
                <a:cs typeface="Arial"/>
              </a:rPr>
              <a:t>Creating combines skills and knowledge, drawing on the senses, inspiration and imagination.</a:t>
            </a:r>
            <a:endParaRPr lang="en-US" dirty="0">
              <a:latin typeface="MASSILIA VF"/>
            </a:endParaRPr>
          </a:p>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Responding and reflecting</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dirty="0" smtClean="0">
                <a:latin typeface="Calibri"/>
              </a:rPr>
              <a:t>Throughout this unit, l</a:t>
            </a:r>
            <a:r>
              <a:rPr lang="en-US" sz="1400" baseline="0" dirty="0" smtClean="0">
                <a:latin typeface="Calibri"/>
              </a:rPr>
              <a:t>earners  will</a:t>
            </a:r>
            <a:r>
              <a:rPr lang="en-US" sz="1400" dirty="0" smtClean="0">
                <a:latin typeface="Calibri"/>
              </a:rPr>
              <a:t> be encouraged </a:t>
            </a:r>
            <a:r>
              <a:rPr lang="en-US" sz="1400" baseline="0" dirty="0" smtClean="0">
                <a:latin typeface="Calibri"/>
              </a:rPr>
              <a:t>to </a:t>
            </a:r>
            <a:r>
              <a:rPr lang="en-US" sz="1400" baseline="0" dirty="0">
                <a:latin typeface="Calibri"/>
              </a:rPr>
              <a:t>become reflective, curious and creative individuals both as artists and audience members. </a:t>
            </a:r>
            <a:r>
              <a:rPr lang="en-GB" sz="1400" baseline="0" dirty="0" smtClean="0">
                <a:latin typeface="Calibri"/>
              </a:rPr>
              <a:t>​</a:t>
            </a:r>
            <a:r>
              <a:rPr lang="en-GB" sz="1400" dirty="0" smtClean="0">
                <a:latin typeface="Calibri"/>
              </a:rPr>
              <a:t> Learners will have opportunities to discuss and question a range of dance styles, </a:t>
            </a:r>
            <a:r>
              <a:rPr lang="en-GB" dirty="0" smtClean="0">
                <a:latin typeface="Calibri"/>
              </a:rPr>
              <a:t>gaining knowledge and understanding of</a:t>
            </a:r>
            <a:r>
              <a:rPr lang="en-GB" sz="1400" dirty="0" smtClean="0">
                <a:latin typeface="Calibri"/>
              </a:rPr>
              <a:t> their historical, cultural or religious beginnings, leading to </a:t>
            </a:r>
            <a:r>
              <a:rPr lang="en-US" dirty="0" smtClean="0">
                <a:latin typeface="Calibri"/>
              </a:rPr>
              <a:t>the </a:t>
            </a:r>
            <a:r>
              <a:rPr lang="en-US" dirty="0">
                <a:latin typeface="Calibri"/>
              </a:rPr>
              <a:t>process of creating a practical outcome or </a:t>
            </a:r>
            <a:r>
              <a:rPr lang="en-US" dirty="0" smtClean="0">
                <a:latin typeface="Calibri"/>
              </a:rPr>
              <a:t>performance using the skills they have developed.</a:t>
            </a:r>
            <a:r>
              <a:rPr lang="en-GB" dirty="0">
                <a:latin typeface="Calibri"/>
              </a:rPr>
              <a:t> </a:t>
            </a:r>
            <a:r>
              <a:rPr lang="en-GB" dirty="0" smtClean="0">
                <a:latin typeface="Calibri"/>
              </a:rPr>
              <a:t>Learners will be expected to use their understanding of each style to provide more detailed and comprehensive answers when evaluating their own and others work.</a:t>
            </a:r>
            <a:endParaRPr lang="en-US" sz="900" dirty="0">
              <a:latin typeface="Calibri"/>
              <a:ea typeface="Calibri"/>
              <a:cs typeface="Calibri"/>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261023" y="5199989"/>
            <a:ext cx="9876874" cy="2046775"/>
          </a:xfrm>
        </p:spPr>
        <p:txBody>
          <a:bodyPr lIns="180000" tIns="180000" rIns="180000" bIns="180000" anchor="t">
            <a:normAutofit/>
          </a:bodyPr>
          <a:lstStyle/>
          <a:p>
            <a:r>
              <a:rPr lang="en-GB" dirty="0" smtClean="0">
                <a:latin typeface="Calibri"/>
                <a:cs typeface="Arial"/>
              </a:rPr>
              <a:t>This unit provides learners with many opportunities to be innovative whilst utilising their new skills to produce , new </a:t>
            </a:r>
            <a:r>
              <a:rPr lang="en-GB" dirty="0">
                <a:latin typeface="Calibri"/>
                <a:cs typeface="Arial"/>
              </a:rPr>
              <a:t>and interesting work. Learners are encouraged to work collaboratively to plan, design and make performances that are fit for an audience. Learners within this unit of work with be introduced to some integral skills within </a:t>
            </a:r>
            <a:r>
              <a:rPr lang="en-GB" dirty="0" smtClean="0">
                <a:latin typeface="Calibri"/>
                <a:cs typeface="Arial"/>
              </a:rPr>
              <a:t>dance and</a:t>
            </a:r>
            <a:r>
              <a:rPr lang="en-GB" dirty="0">
                <a:latin typeface="Calibri"/>
                <a:cs typeface="Arial"/>
              </a:rPr>
              <a:t> asked to apply those skills to a performance in an interesting way.  This unit provides a safe space for the learners to create and transform ideas while working collaboratively. </a:t>
            </a: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a:bodyPr>
          <a:lstStyle/>
          <a:p>
            <a:r>
              <a:rPr lang="en-GB" sz="1000" b="1" dirty="0">
                <a:latin typeface="MASSILIA VF"/>
                <a:ea typeface="Calibri"/>
                <a:cs typeface="Calibri"/>
              </a:rPr>
              <a:t>Enterprising and Creative (creating own work)</a:t>
            </a:r>
            <a:r>
              <a:rPr lang="en-US" sz="1000" dirty="0">
                <a:latin typeface="MASSILIA VF"/>
                <a:ea typeface="Calibri"/>
                <a:cs typeface="Calibri"/>
              </a:rPr>
              <a:t>  </a:t>
            </a:r>
            <a:endParaRPr lang="en-US" dirty="0"/>
          </a:p>
          <a:p>
            <a:r>
              <a:rPr lang="en-GB" sz="1000" dirty="0">
                <a:latin typeface="MASSILIA VF"/>
                <a:ea typeface="Calibri"/>
                <a:cs typeface="Calibri"/>
              </a:rPr>
              <a:t>In this unit of work learners have the opportunity to create their own ideas and have imaginative response </a:t>
            </a:r>
            <a:r>
              <a:rPr lang="en-GB" sz="1000" dirty="0" smtClean="0">
                <a:latin typeface="MASSILIA VF"/>
                <a:ea typeface="Calibri"/>
                <a:cs typeface="Calibri"/>
              </a:rPr>
              <a:t>using the skills from each Dance style.</a:t>
            </a:r>
            <a:r>
              <a:rPr lang="en-GB" sz="1000" dirty="0">
                <a:latin typeface="MASSILIA VF"/>
                <a:ea typeface="Calibri"/>
                <a:cs typeface="Calibri"/>
              </a:rPr>
              <a:t>  </a:t>
            </a:r>
            <a:endParaRPr lang="en-GB" dirty="0"/>
          </a:p>
          <a:p>
            <a:r>
              <a:rPr lang="en-GB" sz="1000" b="1" dirty="0">
                <a:latin typeface="MASSILIA VF"/>
                <a:ea typeface="Calibri"/>
                <a:cs typeface="Calibri"/>
              </a:rPr>
              <a:t>Ambitious Capable (building skills)</a:t>
            </a:r>
            <a:r>
              <a:rPr lang="en-US" sz="1000" dirty="0">
                <a:latin typeface="MASSILIA VF"/>
                <a:ea typeface="Calibri"/>
                <a:cs typeface="Calibri"/>
              </a:rPr>
              <a:t>  </a:t>
            </a:r>
            <a:endParaRPr lang="en-GB" dirty="0"/>
          </a:p>
          <a:p>
            <a:r>
              <a:rPr lang="en-GB" sz="1000" dirty="0">
                <a:latin typeface="MASSILIA VF"/>
                <a:ea typeface="Calibri"/>
                <a:cs typeface="Calibri"/>
              </a:rPr>
              <a:t>In this unit, learners are focusing </a:t>
            </a:r>
            <a:r>
              <a:rPr lang="en-GB" sz="1000" dirty="0" smtClean="0">
                <a:latin typeface="MASSILIA VF"/>
                <a:ea typeface="Calibri"/>
                <a:cs typeface="Calibri"/>
              </a:rPr>
              <a:t>on technical movement and performance skills needed to be successful in KS3 dance.</a:t>
            </a:r>
            <a:r>
              <a:rPr lang="en-US" sz="1000" dirty="0" smtClean="0">
                <a:latin typeface="MASSILIA VF"/>
                <a:ea typeface="Calibri"/>
                <a:cs typeface="Calibri"/>
              </a:rPr>
              <a:t> </a:t>
            </a:r>
            <a:endParaRPr lang="en-GB" dirty="0"/>
          </a:p>
          <a:p>
            <a:r>
              <a:rPr lang="en-GB" sz="1000" b="1" dirty="0">
                <a:latin typeface="MASSILIA VF"/>
                <a:ea typeface="Calibri"/>
                <a:cs typeface="Calibri"/>
              </a:rPr>
              <a:t>Healthy, confident (performance in Drama and Music)</a:t>
            </a:r>
            <a:r>
              <a:rPr lang="en-US" sz="1000" dirty="0">
                <a:latin typeface="MASSILIA VF"/>
                <a:ea typeface="Calibri"/>
                <a:cs typeface="Calibri"/>
              </a:rPr>
              <a:t>  </a:t>
            </a:r>
            <a:endParaRPr lang="en-GB" dirty="0"/>
          </a:p>
          <a:p>
            <a:r>
              <a:rPr lang="en-GB" sz="1000" dirty="0" smtClean="0">
                <a:latin typeface="MASSILIA VF"/>
                <a:ea typeface="Calibri"/>
                <a:cs typeface="Calibri"/>
              </a:rPr>
              <a:t>Learners will be encouraged to develop an active lifestyle fully participate in practical class.</a:t>
            </a:r>
            <a:endParaRPr lang="en-GB" dirty="0"/>
          </a:p>
          <a:p>
            <a:r>
              <a:rPr lang="en-GB" sz="1000" b="1" dirty="0">
                <a:latin typeface="MASSILIA VF"/>
                <a:ea typeface="Calibri"/>
                <a:cs typeface="Calibri"/>
              </a:rPr>
              <a:t>Ethical, informed (about the past)</a:t>
            </a:r>
            <a:r>
              <a:rPr lang="en-US" sz="1000" dirty="0">
                <a:latin typeface="MASSILIA VF"/>
                <a:ea typeface="Calibri"/>
                <a:cs typeface="Calibri"/>
              </a:rPr>
              <a:t>  </a:t>
            </a:r>
            <a:endParaRPr lang="en-GB" dirty="0"/>
          </a:p>
          <a:p>
            <a:r>
              <a:rPr lang="en-GB" sz="1000" dirty="0">
                <a:latin typeface="MASSILIA VF"/>
                <a:ea typeface="Calibri"/>
                <a:cs typeface="Calibri"/>
              </a:rPr>
              <a:t>Learners will be introduced to a </a:t>
            </a:r>
            <a:r>
              <a:rPr lang="en-GB" sz="1000" dirty="0" smtClean="0">
                <a:latin typeface="MASSILIA VF"/>
                <a:ea typeface="Calibri"/>
                <a:cs typeface="Calibri"/>
              </a:rPr>
              <a:t>range of dance styles from history, which in turn will develop their awareness and understanding of their own culture and community.</a:t>
            </a:r>
            <a:endParaRPr lang="en-GB" dirty="0"/>
          </a:p>
          <a:p>
            <a:endParaRPr lang="en-GB" sz="1100" dirty="0">
              <a:latin typeface="Calibri"/>
              <a:ea typeface="Calibri"/>
              <a:cs typeface="Calibr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Four Purposes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lIns="144000" tIns="45720" rIns="91440" bIns="45720" anchor="ctr" anchorCtr="0">
            <a:noAutofit/>
          </a:bodyPr>
          <a:lstStyle/>
          <a:p>
            <a:pPr algn="ctr"/>
            <a:r>
              <a:rPr lang="en-US" dirty="0">
                <a:latin typeface="MASSILIA VF"/>
              </a:rPr>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Integral Skills</a:t>
            </a:r>
            <a:endParaRPr lang="en-US" dirty="0"/>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70000" lnSpcReduction="20000"/>
          </a:bodyPr>
          <a:lstStyle/>
          <a:p>
            <a:r>
              <a:rPr lang="en-GB" sz="900" u="sng" dirty="0">
                <a:latin typeface="Calibri"/>
                <a:ea typeface="Calibri"/>
                <a:cs typeface="Calibri"/>
              </a:rPr>
              <a:t>.</a:t>
            </a:r>
            <a:r>
              <a:rPr lang="en-GB" b="1" u="sng" dirty="0">
                <a:latin typeface="Calibri"/>
                <a:ea typeface="Calibri"/>
                <a:cs typeface="Arial"/>
              </a:rPr>
              <a:t>Creativity and innovation</a:t>
            </a:r>
            <a:endParaRPr lang="en-US" dirty="0">
              <a:latin typeface="Calibri"/>
              <a:ea typeface="Calibri"/>
              <a:cs typeface="Calibri"/>
            </a:endParaRPr>
          </a:p>
          <a:p>
            <a:r>
              <a:rPr lang="en-GB" dirty="0">
                <a:latin typeface="Calibri"/>
                <a:ea typeface="Calibri"/>
                <a:cs typeface="Arial"/>
              </a:rPr>
              <a:t>Learners use their creative skills and </a:t>
            </a:r>
            <a:r>
              <a:rPr lang="en-GB" dirty="0" smtClean="0">
                <a:latin typeface="Calibri"/>
                <a:ea typeface="Calibri"/>
                <a:cs typeface="Arial"/>
              </a:rPr>
              <a:t>imagination, </a:t>
            </a:r>
            <a:r>
              <a:rPr lang="en-GB" dirty="0">
                <a:latin typeface="Calibri"/>
                <a:ea typeface="Calibri"/>
                <a:cs typeface="Arial"/>
              </a:rPr>
              <a:t>discover possibilities and refine ideas to produce their own unique artistic work.</a:t>
            </a:r>
            <a:endParaRPr lang="en-GB" dirty="0">
              <a:latin typeface="Calibri"/>
              <a:ea typeface="Calibri"/>
              <a:cs typeface="Calibri"/>
            </a:endParaRPr>
          </a:p>
          <a:p>
            <a:r>
              <a:rPr lang="en-GB" b="1" u="sng" dirty="0">
                <a:latin typeface="Calibri"/>
                <a:ea typeface="Calibri"/>
                <a:cs typeface="Arial"/>
              </a:rPr>
              <a:t>Critical thinking and problem-solving</a:t>
            </a:r>
            <a:endParaRPr lang="en-GB" dirty="0">
              <a:latin typeface="Calibri"/>
              <a:ea typeface="Calibri"/>
              <a:cs typeface="Calibri"/>
            </a:endParaRPr>
          </a:p>
          <a:p>
            <a:r>
              <a:rPr lang="en-GB" dirty="0">
                <a:latin typeface="Calibri"/>
                <a:ea typeface="Calibri"/>
                <a:cs typeface="Arial"/>
              </a:rPr>
              <a:t>The evaluation involved in the creative process enables learners to develop reflective, questioning and problem-solving skills, as well as to challenge perceptions and identify solutions. </a:t>
            </a:r>
            <a:endParaRPr lang="en-GB" dirty="0">
              <a:latin typeface="Calibri"/>
              <a:ea typeface="Calibri"/>
              <a:cs typeface="Calibri"/>
            </a:endParaRPr>
          </a:p>
          <a:p>
            <a:r>
              <a:rPr lang="en-GB" b="1" u="sng" dirty="0">
                <a:latin typeface="Calibri"/>
                <a:ea typeface="Calibri"/>
                <a:cs typeface="Arial"/>
              </a:rPr>
              <a:t>Personal effectiveness</a:t>
            </a:r>
            <a:endParaRPr lang="en-GB" dirty="0">
              <a:latin typeface="Calibri"/>
              <a:ea typeface="Calibri"/>
              <a:cs typeface="Calibri"/>
            </a:endParaRPr>
          </a:p>
          <a:p>
            <a:r>
              <a:rPr lang="en-GB" sz="1500" dirty="0">
                <a:latin typeface="Calibri"/>
                <a:ea typeface="Calibri"/>
                <a:cs typeface="Arial"/>
              </a:rPr>
              <a:t>Learners develop self-confidence, self-esteem, independence, communication skills and social and cultural awareness.</a:t>
            </a:r>
            <a:endParaRPr lang="en-GB" u="sng" dirty="0">
              <a:latin typeface="Calibri"/>
              <a:ea typeface="Calibri"/>
              <a:cs typeface="Calibri"/>
            </a:endParaRPr>
          </a:p>
          <a:p>
            <a:r>
              <a:rPr lang="en-GB" b="1" u="sng" dirty="0">
                <a:latin typeface="Calibri"/>
                <a:ea typeface="Calibri"/>
                <a:cs typeface="Arial"/>
              </a:rPr>
              <a:t>Planning and organising</a:t>
            </a:r>
            <a:endParaRPr lang="en-GB" u="sng" dirty="0">
              <a:latin typeface="Calibri"/>
              <a:ea typeface="Calibri"/>
              <a:cs typeface="Calibri"/>
            </a:endParaRPr>
          </a:p>
          <a:p>
            <a:r>
              <a:rPr lang="en-GB" sz="1600" dirty="0">
                <a:latin typeface="Calibri"/>
                <a:ea typeface="Calibri"/>
                <a:cs typeface="Arial"/>
              </a:rPr>
              <a:t> Learners generate ideas, develop curiosity, explore and bring ideas into </a:t>
            </a:r>
            <a:r>
              <a:rPr lang="en-GB" sz="1600" dirty="0" smtClean="0">
                <a:latin typeface="Calibri"/>
                <a:ea typeface="Calibri"/>
                <a:cs typeface="Arial"/>
              </a:rPr>
              <a:t>action; this </a:t>
            </a:r>
            <a:r>
              <a:rPr lang="en-GB" sz="1600" dirty="0">
                <a:latin typeface="Calibri"/>
                <a:ea typeface="Calibri"/>
                <a:cs typeface="Arial"/>
              </a:rPr>
              <a:t>is fundamental to this Area.</a:t>
            </a:r>
            <a:endParaRPr lang="en-GB" dirty="0">
              <a:ea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410170" y="3816509"/>
            <a:ext cx="4955937" cy="3407844"/>
          </a:xfrm>
        </p:spPr>
        <p:txBody>
          <a:bodyPr lIns="180000" tIns="180000" rIns="180000" bIns="180000" anchor="t">
            <a:noAutofit/>
          </a:bodyPr>
          <a:lstStyle/>
          <a:p>
            <a:endParaRPr lang="en-GB" sz="1100" dirty="0">
              <a:latin typeface="Calibri"/>
              <a:ea typeface="Calibri"/>
              <a:cs typeface="Calibri"/>
            </a:endParaRPr>
          </a:p>
          <a:p>
            <a:pPr marL="285750" indent="-285750">
              <a:buFont typeface="Arial"/>
              <a:buChar char="•"/>
            </a:pPr>
            <a:endParaRPr lang="en-GB" sz="1100" dirty="0">
              <a:solidFill>
                <a:srgbClr val="FF0000"/>
              </a:solidFill>
              <a:latin typeface="Calibri"/>
              <a:ea typeface="Calibri"/>
              <a:cs typeface="Calibri"/>
            </a:endParaRPr>
          </a:p>
          <a:p>
            <a:r>
              <a:rPr lang="en-GB" sz="1100" dirty="0" smtClean="0">
                <a:latin typeface="Calibri"/>
                <a:ea typeface="Calibri"/>
                <a:cs typeface="Calibri"/>
              </a:rPr>
              <a:t>TV, Film and Adverts embeds </a:t>
            </a:r>
            <a:r>
              <a:rPr lang="en-US" sz="1100" dirty="0" smtClean="0">
                <a:latin typeface="Calibri"/>
                <a:ea typeface="Calibri"/>
                <a:cs typeface="Arial"/>
              </a:rPr>
              <a:t>many </a:t>
            </a:r>
            <a:r>
              <a:rPr lang="en-US" sz="1100" dirty="0">
                <a:latin typeface="Calibri"/>
                <a:ea typeface="Calibri"/>
                <a:cs typeface="Arial"/>
              </a:rPr>
              <a:t>of the pedagogical principles within the scheme of work. The </a:t>
            </a:r>
            <a:r>
              <a:rPr lang="en-US" sz="1100" dirty="0">
                <a:latin typeface="Calibri"/>
                <a:ea typeface="Calibri"/>
                <a:cs typeface="Calibri"/>
              </a:rPr>
              <a:t>main ones that are focused on in this scheme are:</a:t>
            </a:r>
            <a:r>
              <a:rPr lang="en-US" sz="1100" dirty="0">
                <a:latin typeface="Calibri"/>
                <a:ea typeface="Calibri"/>
                <a:cs typeface="Arial"/>
              </a:rPr>
              <a:t> </a:t>
            </a:r>
            <a:endParaRPr lang="en-US" sz="1100" dirty="0" smtClean="0">
              <a:latin typeface="Calibri"/>
              <a:ea typeface="Calibri"/>
              <a:cs typeface="Arial"/>
            </a:endParaRPr>
          </a:p>
          <a:p>
            <a:endParaRPr lang="en-US" sz="1100" dirty="0">
              <a:latin typeface="Calibri"/>
              <a:ea typeface="Calibri"/>
              <a:cs typeface="Arial"/>
            </a:endParaRPr>
          </a:p>
          <a:p>
            <a:pPr fontAlgn="base"/>
            <a:r>
              <a:rPr lang="en-GB" sz="900" dirty="0">
                <a:latin typeface="Calibri" panose="020F0502020204030204" pitchFamily="34" charset="0"/>
                <a:ea typeface="Calibri" panose="020F0502020204030204" pitchFamily="34" charset="0"/>
                <a:cs typeface="Calibri" panose="020F0502020204030204" pitchFamily="34" charset="0"/>
              </a:rPr>
              <a:t>Means employing a blend of approaches including direct teaching. </a:t>
            </a:r>
          </a:p>
          <a:p>
            <a:pPr fontAlgn="base"/>
            <a:r>
              <a:rPr lang="en-GB" sz="900" dirty="0">
                <a:latin typeface="Calibri" panose="020F0502020204030204" pitchFamily="34" charset="0"/>
                <a:ea typeface="Calibri" panose="020F0502020204030204" pitchFamily="34" charset="0"/>
                <a:cs typeface="Calibri" panose="020F0502020204030204" pitchFamily="34" charset="0"/>
              </a:rPr>
              <a:t>Means employing a blend of approaches including those that promote problem-solving, creative and critical thinking. </a:t>
            </a:r>
          </a:p>
          <a:p>
            <a:pPr fontAlgn="base"/>
            <a:r>
              <a:rPr lang="en-GB" sz="900" dirty="0">
                <a:latin typeface="Calibri" panose="020F0502020204030204" pitchFamily="34" charset="0"/>
                <a:ea typeface="Calibri" panose="020F0502020204030204" pitchFamily="34" charset="0"/>
                <a:cs typeface="Calibri" panose="020F0502020204030204" pitchFamily="34" charset="0"/>
              </a:rPr>
              <a:t>Sets tasks and selects resources that build on previous knowledge and experience and engage interest. </a:t>
            </a:r>
          </a:p>
          <a:p>
            <a:pPr fontAlgn="base"/>
            <a:r>
              <a:rPr lang="en-GB" sz="900" dirty="0">
                <a:latin typeface="Calibri" panose="020F0502020204030204" pitchFamily="34" charset="0"/>
                <a:ea typeface="Calibri" panose="020F0502020204030204" pitchFamily="34" charset="0"/>
                <a:cs typeface="Calibri" panose="020F0502020204030204" pitchFamily="34" charset="0"/>
              </a:rPr>
              <a:t>Supports social and emotional development and positive relationships. </a:t>
            </a:r>
          </a:p>
          <a:p>
            <a:pPr fontAlgn="base"/>
            <a:r>
              <a:rPr lang="en-GB" sz="900" dirty="0">
                <a:latin typeface="Calibri" panose="020F0502020204030204" pitchFamily="34" charset="0"/>
                <a:ea typeface="Calibri" panose="020F0502020204030204" pitchFamily="34" charset="0"/>
                <a:cs typeface="Calibri" panose="020F0502020204030204" pitchFamily="34" charset="0"/>
              </a:rPr>
              <a:t>Encourages collaboration </a:t>
            </a:r>
          </a:p>
          <a:p>
            <a:endParaRPr lang="en-US" sz="1100" dirty="0">
              <a:latin typeface="Calibri"/>
              <a:ea typeface="Calibri"/>
              <a:cs typeface="Calibri"/>
            </a:endParaRPr>
          </a:p>
          <a:p>
            <a:endParaRPr lang="en-US" sz="900" dirty="0">
              <a:latin typeface="MASSILIA VF"/>
              <a:ea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xfrm>
            <a:off x="5426906" y="3890944"/>
            <a:ext cx="4939201" cy="410400"/>
          </a:xfrm>
          <a:solidFill>
            <a:srgbClr val="ED5A3E"/>
          </a:solidFill>
        </p:spPr>
        <p:txBody>
          <a:bodyPr lIns="144000" tIns="45720" rIns="91440" bIns="45720" anchor="ctr" anchorCtr="0">
            <a:noAutofit/>
          </a:bodyPr>
          <a:lstStyle/>
          <a:p>
            <a:pPr algn="ctr"/>
            <a:r>
              <a:rPr lang="en-US" dirty="0">
                <a:latin typeface="MASSILIA VF"/>
              </a:rPr>
              <a:t>Pedagogical Principles</a:t>
            </a:r>
          </a:p>
        </p:txBody>
      </p:sp>
      <p:sp>
        <p:nvSpPr>
          <p:cNvPr id="11" name="Text Placeholder 10">
            <a:extLst>
              <a:ext uri="{FF2B5EF4-FFF2-40B4-BE49-F238E27FC236}">
                <a16:creationId xmlns:a16="http://schemas.microsoft.com/office/drawing/2014/main" id="{F39214EF-5361-8B4F-A389-748C6BFCE481}"/>
              </a:ext>
            </a:extLst>
          </p:cNvPr>
          <p:cNvSpPr>
            <a:spLocks noGrp="1"/>
          </p:cNvSpPr>
          <p:nvPr>
            <p:ph type="body" sz="quarter" idx="44"/>
          </p:nvPr>
        </p:nvSpPr>
        <p:spPr>
          <a:xfrm>
            <a:off x="273981" y="4301344"/>
            <a:ext cx="4990924" cy="2923745"/>
          </a:xfrm>
        </p:spPr>
        <p:txBody>
          <a:bodyPr lIns="180000" tIns="180000" rIns="180000" bIns="180000" anchor="t">
            <a:normAutofit fontScale="92500" lnSpcReduction="10000"/>
          </a:bodyPr>
          <a:lstStyle/>
          <a:p>
            <a:r>
              <a:rPr lang="en-US" sz="1000" b="1" u="sng" dirty="0" smtClean="0">
                <a:latin typeface="Calibri"/>
                <a:ea typeface="Calibri"/>
                <a:cs typeface="Calibri"/>
              </a:rPr>
              <a:t>Literacy </a:t>
            </a:r>
            <a:r>
              <a:rPr lang="en-US" sz="1000" dirty="0" smtClean="0">
                <a:latin typeface="Calibri"/>
                <a:ea typeface="Calibri"/>
                <a:cs typeface="Calibri"/>
              </a:rPr>
              <a:t> </a:t>
            </a:r>
          </a:p>
          <a:p>
            <a:pPr fontAlgn="base"/>
            <a:r>
              <a:rPr lang="en-GB" sz="1000" b="1" dirty="0">
                <a:latin typeface="Calibri" panose="020F0502020204030204" pitchFamily="34" charset="0"/>
                <a:ea typeface="Calibri" panose="020F0502020204030204" pitchFamily="34" charset="0"/>
                <a:cs typeface="Calibri" panose="020F0502020204030204" pitchFamily="34" charset="0"/>
              </a:rPr>
              <a:t>Listening 2.2 </a:t>
            </a:r>
            <a:r>
              <a:rPr lang="en-GB" sz="1000" dirty="0">
                <a:latin typeface="Calibri" panose="020F0502020204030204" pitchFamily="34" charset="0"/>
                <a:ea typeface="Calibri" panose="020F0502020204030204" pitchFamily="34" charset="0"/>
                <a:cs typeface="Calibri" panose="020F0502020204030204" pitchFamily="34" charset="0"/>
              </a:rPr>
              <a:t> </a:t>
            </a:r>
          </a:p>
          <a:p>
            <a:pPr fontAlgn="base"/>
            <a:r>
              <a:rPr lang="en-GB" sz="1000" dirty="0">
                <a:latin typeface="Calibri" panose="020F0502020204030204" pitchFamily="34" charset="0"/>
                <a:ea typeface="Calibri" panose="020F0502020204030204" pitchFamily="34" charset="0"/>
                <a:cs typeface="Calibri" panose="020F0502020204030204" pitchFamily="34" charset="0"/>
              </a:rPr>
              <a:t>I can listen to, build my vocabulary and sentence structure and use these in my own communication. </a:t>
            </a:r>
          </a:p>
          <a:p>
            <a:pPr fontAlgn="base"/>
            <a:r>
              <a:rPr lang="en-GB" sz="1000" dirty="0">
                <a:latin typeface="Calibri" panose="020F0502020204030204" pitchFamily="34" charset="0"/>
                <a:ea typeface="Calibri" panose="020F0502020204030204" pitchFamily="34" charset="0"/>
                <a:cs typeface="Calibri" panose="020F0502020204030204" pitchFamily="34" charset="0"/>
              </a:rPr>
              <a:t>I have experienced a range of area of learning and experience/discipline-specific and general academic vocabulary, and can use them in my own communication. </a:t>
            </a:r>
          </a:p>
          <a:p>
            <a:r>
              <a:rPr lang="en-GB" sz="1000" b="1" dirty="0" smtClean="0">
                <a:latin typeface="Calibri"/>
                <a:ea typeface="Calibri"/>
                <a:cs typeface="Calibri"/>
              </a:rPr>
              <a:t>Speaking 4.3</a:t>
            </a:r>
            <a:r>
              <a:rPr lang="en-GB" sz="1000" dirty="0" smtClean="0">
                <a:latin typeface="Calibri"/>
                <a:ea typeface="Calibri"/>
                <a:cs typeface="Calibri"/>
              </a:rPr>
              <a:t> </a:t>
            </a:r>
            <a:endParaRPr lang="en-US" sz="1000" dirty="0" smtClean="0">
              <a:latin typeface="Calibri"/>
              <a:ea typeface="Calibri"/>
              <a:cs typeface="Calibri"/>
            </a:endParaRPr>
          </a:p>
          <a:p>
            <a:r>
              <a:rPr lang="en-GB" sz="1000" dirty="0" smtClean="0">
                <a:latin typeface="Calibri"/>
                <a:ea typeface="Calibri"/>
                <a:cs typeface="Calibri"/>
              </a:rPr>
              <a:t>I can contribute to group discussion in different roles, taking responsibility for completing the task well.  </a:t>
            </a:r>
            <a:endParaRPr lang="en-US" sz="1000" dirty="0" smtClean="0">
              <a:latin typeface="Calibri"/>
              <a:ea typeface="Calibri"/>
              <a:cs typeface="Calibri"/>
            </a:endParaRPr>
          </a:p>
          <a:p>
            <a:r>
              <a:rPr lang="en-GB" sz="1000" dirty="0" smtClean="0">
                <a:latin typeface="Calibri"/>
                <a:ea typeface="Calibri"/>
                <a:cs typeface="Calibri"/>
              </a:rPr>
              <a:t>Oracy</a:t>
            </a:r>
            <a:r>
              <a:rPr lang="en-GB" sz="1000" dirty="0" smtClean="0">
                <a:latin typeface="Calibri"/>
                <a:ea typeface="Calibri"/>
                <a:cs typeface="Calibri"/>
              </a:rPr>
              <a:t> will be developed throughout this scheme of work with learners presenting work as well as giving feedback and feedforward further developing their </a:t>
            </a:r>
            <a:r>
              <a:rPr lang="en-GB" sz="1000" dirty="0" smtClean="0">
                <a:latin typeface="Calibri"/>
                <a:ea typeface="Calibri"/>
                <a:cs typeface="Calibri"/>
              </a:rPr>
              <a:t>oracy</a:t>
            </a:r>
            <a:r>
              <a:rPr lang="en-GB" sz="1000" dirty="0" smtClean="0">
                <a:latin typeface="Calibri"/>
                <a:ea typeface="Calibri"/>
                <a:cs typeface="Calibri"/>
              </a:rPr>
              <a:t> skills. </a:t>
            </a:r>
            <a:r>
              <a:rPr lang="en-US" sz="1000" dirty="0" smtClean="0">
                <a:latin typeface="Calibri"/>
                <a:ea typeface="Calibri"/>
                <a:cs typeface="Calibri"/>
              </a:rPr>
              <a:t> </a:t>
            </a:r>
          </a:p>
          <a:p>
            <a:r>
              <a:rPr lang="en-GB" sz="1000" dirty="0" smtClean="0">
                <a:latin typeface="Calibri"/>
                <a:ea typeface="Calibri"/>
                <a:cs typeface="Calibri"/>
              </a:rPr>
              <a:t>Key words vocabulary to develop each week with learners understanding new dance specific vocabulary. </a:t>
            </a:r>
            <a:r>
              <a:rPr lang="en-US" sz="1000" dirty="0" smtClean="0">
                <a:latin typeface="Calibri"/>
                <a:ea typeface="Calibri"/>
                <a:cs typeface="Calibri"/>
              </a:rPr>
              <a: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981651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fontAlgn="base"/>
            <a:r>
              <a:rPr lang="en-US" sz="1100" dirty="0" smtClean="0">
                <a:latin typeface="+mn-lt"/>
              </a:rPr>
              <a:t>This unit provides learners with the opportunity to greatly extend their movement vocabulary through the teaching of movement in a range of dance styles.</a:t>
            </a:r>
          </a:p>
          <a:p>
            <a:pPr fontAlgn="base"/>
            <a:r>
              <a:rPr lang="en-US" sz="1100" dirty="0" smtClean="0">
                <a:latin typeface="+mn-lt"/>
              </a:rPr>
              <a:t>Learners will be able to build upon existing creative skills by applying them to new contexts, this time with a more mature range of movements to select from.</a:t>
            </a:r>
            <a:endParaRPr lang="en-US" sz="1100" dirty="0">
              <a:latin typeface="+mn-lt"/>
            </a:endParaRPr>
          </a:p>
          <a:p>
            <a:pPr fontAlgn="base"/>
            <a:r>
              <a:rPr lang="en-GB" sz="1100" dirty="0" smtClean="0">
                <a:latin typeface="+mn-lt"/>
              </a:rPr>
              <a:t>Learners </a:t>
            </a:r>
            <a:r>
              <a:rPr lang="en-GB" sz="1100" dirty="0">
                <a:latin typeface="+mn-lt"/>
              </a:rPr>
              <a:t>will gain greater confidence by being able to explore, experience, interpret, create and respond through this scheme of learning. </a:t>
            </a:r>
          </a:p>
          <a:p>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pPr fontAlgn="base"/>
            <a:r>
              <a:rPr lang="en-GB" sz="1100" dirty="0" smtClean="0"/>
              <a:t>This unit provides</a:t>
            </a:r>
            <a:r>
              <a:rPr lang="en-US" sz="1100" dirty="0" smtClean="0">
                <a:latin typeface="+mn-lt"/>
              </a:rPr>
              <a:t> </a:t>
            </a:r>
            <a:r>
              <a:rPr lang="en-US" sz="1100" dirty="0">
                <a:latin typeface="+mn-lt"/>
              </a:rPr>
              <a:t>learners </a:t>
            </a:r>
            <a:r>
              <a:rPr lang="en-US" sz="1100" dirty="0" smtClean="0">
                <a:latin typeface="+mn-lt"/>
              </a:rPr>
              <a:t>opportunities to  </a:t>
            </a:r>
            <a:r>
              <a:rPr lang="en-US" sz="1100" dirty="0">
                <a:latin typeface="+mn-lt"/>
              </a:rPr>
              <a:t>explore </a:t>
            </a:r>
            <a:r>
              <a:rPr lang="en-US" sz="1100" dirty="0" smtClean="0">
                <a:latin typeface="+mn-lt"/>
              </a:rPr>
              <a:t>Dance </a:t>
            </a:r>
            <a:r>
              <a:rPr lang="en-US" sz="1100" dirty="0">
                <a:latin typeface="+mn-lt"/>
              </a:rPr>
              <a:t>through creating their own work, evaluating their work and the work of others and being a critical audience member for their peers. </a:t>
            </a:r>
            <a:endParaRPr lang="en-GB" sz="1100" dirty="0">
              <a:latin typeface="+mn-lt"/>
            </a:endParaRPr>
          </a:p>
          <a:p>
            <a:pPr fontAlgn="base"/>
            <a:r>
              <a:rPr lang="en-GB" sz="1100" dirty="0">
                <a:latin typeface="+mn-lt"/>
              </a:rPr>
              <a:t>Learners will learn and refine different types of knowledge and skills including the techniques, required to create and interpret in </a:t>
            </a:r>
            <a:r>
              <a:rPr lang="en-GB" sz="1100" dirty="0" smtClean="0">
                <a:latin typeface="+mn-lt"/>
              </a:rPr>
              <a:t>Dance.</a:t>
            </a:r>
            <a:endParaRPr lang="en-GB" sz="1100" dirty="0">
              <a:latin typeface="+mn-lt"/>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r>
              <a:rPr lang="en-US" sz="1100" dirty="0" smtClean="0">
                <a:latin typeface="+mn-lt"/>
              </a:rPr>
              <a:t>Progression in this scheme of learning is demonstrated through the development of the key Dance skills as well as the development of the learners’ capabilities to explore, respond and reflect within the discipline. </a:t>
            </a:r>
            <a:endParaRPr lang="en-US" sz="1100" dirty="0">
              <a:latin typeface="+mn-lt"/>
            </a:endParaRPr>
          </a:p>
          <a:p>
            <a:r>
              <a:rPr lang="en-US" sz="1100" dirty="0" smtClean="0">
                <a:latin typeface="+mn-lt"/>
              </a:rPr>
              <a:t>It is expected that learners will already have a foundation of skills that they have developed throughout year 7 and therefore will start to be able to identify the similarities and differences between the performing arts subjects.</a:t>
            </a:r>
            <a:endParaRPr lang="en-US" sz="1100" dirty="0">
              <a:latin typeface="+mn-lt"/>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r>
              <a:rPr lang="en-US" sz="1100" dirty="0" smtClean="0">
                <a:latin typeface="+mj-lt"/>
              </a:rPr>
              <a:t>Learners are expected to have an existing level of skills in choreography, performance and appreciation when they arrive into year 8. This unit provides opportunities to extend movement vocabulary and therefore refine performance and creative skills through the ability of selecting the most appropriate or most imaginative for differing creative situations.</a:t>
            </a:r>
          </a:p>
          <a:p>
            <a:r>
              <a:rPr lang="en-US" sz="1100" dirty="0" smtClean="0">
                <a:latin typeface="+mj-lt"/>
              </a:rPr>
              <a:t>When evaluating their work in this unit, learners are required to know the main key words linked to movement as well as show an ability to justify their answers or </a:t>
            </a:r>
            <a:r>
              <a:rPr lang="en-US" sz="1100" dirty="0" smtClean="0">
                <a:latin typeface="+mj-lt"/>
              </a:rPr>
              <a:t>opinions. </a:t>
            </a:r>
            <a:endParaRPr lang="en-US" sz="1100" dirty="0">
              <a:latin typeface="+mj-lt"/>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r>
              <a:rPr lang="en-US" sz="1100" dirty="0" smtClean="0">
                <a:latin typeface="+mn-lt"/>
              </a:rPr>
              <a:t>This unit provides links with all other Expressive Arts subjects. Particular links with Music in which learners will be using historical songs to dance to and learning about how the development of music has influenced the development of dance. </a:t>
            </a:r>
          </a:p>
          <a:p>
            <a:r>
              <a:rPr lang="en-US" sz="1100" dirty="0" smtClean="0">
                <a:latin typeface="+mn-lt"/>
              </a:rPr>
              <a:t>Drama will always link to Dance through the use of performance, evaluation and choreographic skills.</a:t>
            </a:r>
            <a:endParaRPr lang="en-US" sz="1100" dirty="0">
              <a:latin typeface="+mn-lt"/>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r>
              <a:rPr lang="en-US" sz="1100" dirty="0" smtClean="0">
                <a:latin typeface="+mn-lt"/>
              </a:rPr>
              <a:t>The main issues at KS3 is the ability to recall because the learner on having dance once every two weeks. To address these issues, we revisit skills as often as we can and focus on performance confidence, team work and creativity throughout year 8.</a:t>
            </a:r>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latin typeface="+mn-lt"/>
              </a:rPr>
              <a:t>I can explore and experiment with and then select appropriate creative techniques, practices, materials, processes, resources, tools and </a:t>
            </a:r>
            <a:r>
              <a:rPr lang="en-GB" dirty="0" smtClean="0">
                <a:latin typeface="+mn-lt"/>
              </a:rPr>
              <a:t>technologies.</a:t>
            </a:r>
          </a:p>
          <a:p>
            <a:pPr marL="285750" indent="-285750">
              <a:buFont typeface="Arial" panose="020B0604020202020204" pitchFamily="34" charset="0"/>
              <a:buChar char="•"/>
            </a:pPr>
            <a:r>
              <a:rPr lang="en-GB" dirty="0" smtClean="0">
                <a:latin typeface="+mn-lt"/>
              </a:rPr>
              <a:t>I </a:t>
            </a:r>
            <a:r>
              <a:rPr lang="en-GB" dirty="0">
                <a:latin typeface="+mn-lt"/>
              </a:rPr>
              <a:t>can explore how and why creative work is made by asking questions and developing my own </a:t>
            </a:r>
            <a:r>
              <a:rPr lang="en-GB" dirty="0" smtClean="0">
                <a:latin typeface="+mn-lt"/>
              </a:rPr>
              <a:t>answers.</a:t>
            </a:r>
          </a:p>
          <a:p>
            <a:pPr marL="285750" indent="-285750">
              <a:buFont typeface="Arial" panose="020B0604020202020204" pitchFamily="34" charset="0"/>
              <a:buChar char="•"/>
            </a:pPr>
            <a:r>
              <a:rPr lang="en-GB" dirty="0" smtClean="0">
                <a:latin typeface="+mn-lt"/>
              </a:rPr>
              <a:t>I </a:t>
            </a:r>
            <a:r>
              <a:rPr lang="en-GB" dirty="0">
                <a:latin typeface="+mn-lt"/>
              </a:rPr>
              <a:t>can explore and describe how artists and creative work communicate mood, feelings and ideas.</a:t>
            </a:r>
            <a:endParaRPr lang="en-US" dirty="0">
              <a:latin typeface="+mn-lt"/>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611556"/>
            <a:ext cx="3229200" cy="5642680"/>
          </a:xfrm>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55000" lnSpcReduction="20000"/>
          </a:bodyPr>
          <a:lstStyle/>
          <a:p>
            <a:pPr algn="ctr"/>
            <a:r>
              <a:rPr lang="en-US" dirty="0">
                <a:latin typeface="MASSILIA VF"/>
              </a:rPr>
              <a:t>Progression Steps to inform teaching</a:t>
            </a:r>
            <a:endParaRPr lang="en-US" dirty="0"/>
          </a:p>
          <a:p>
            <a:pPr algn="ctr"/>
            <a:r>
              <a:rPr lang="en-GB" sz="1900" dirty="0">
                <a:solidFill>
                  <a:srgbClr val="000000"/>
                </a:solidFill>
                <a:latin typeface="Calibri"/>
                <a:ea typeface="Calibri"/>
                <a:cs typeface="Calibri"/>
              </a:rPr>
              <a:t>Exploring the expressive arts is essential to developing artistic skills and knowledge and it enables learners to become curious and creative individuals.</a:t>
            </a:r>
            <a:endParaRPr lang="en-US" sz="1900" b="0" dirty="0">
              <a:solidFill>
                <a:srgbClr val="000000"/>
              </a:solidFill>
              <a:latin typeface="Calibri"/>
              <a:ea typeface="Calibri"/>
              <a:cs typeface="Calibri"/>
            </a:endParaRPr>
          </a:p>
        </p:txBody>
      </p:sp>
      <p:graphicFrame>
        <p:nvGraphicFramePr>
          <p:cNvPr id="10" name="Table 9">
            <a:extLst>
              <a:ext uri="{FF2B5EF4-FFF2-40B4-BE49-F238E27FC236}">
                <a16:creationId xmlns:a16="http://schemas.microsoft.com/office/drawing/2014/main" id="{5D832C4F-3A0F-173C-B51D-CFB74DA5379A}"/>
              </a:ext>
            </a:extLst>
          </p:cNvPr>
          <p:cNvGraphicFramePr>
            <a:graphicFrameLocks noGrp="1"/>
          </p:cNvGraphicFramePr>
          <p:nvPr>
            <p:extLst>
              <p:ext uri="{D42A27DB-BD31-4B8C-83A1-F6EECF244321}">
                <p14:modId xmlns:p14="http://schemas.microsoft.com/office/powerpoint/2010/main" val="677978729"/>
              </p:ext>
            </p:extLst>
          </p:nvPr>
        </p:nvGraphicFramePr>
        <p:xfrm>
          <a:off x="3842657" y="1607271"/>
          <a:ext cx="3162685" cy="4937760"/>
        </p:xfrm>
        <a:graphic>
          <a:graphicData uri="http://schemas.openxmlformats.org/drawingml/2006/table">
            <a:tbl>
              <a:tblPr bandRow="1">
                <a:tableStyleId>{5C22544A-7EE6-4342-B048-85BDC9FD1C3A}</a:tableStyleId>
              </a:tblPr>
              <a:tblGrid>
                <a:gridCol w="3162685">
                  <a:extLst>
                    <a:ext uri="{9D8B030D-6E8A-4147-A177-3AD203B41FA5}">
                      <a16:colId xmlns:a16="http://schemas.microsoft.com/office/drawing/2014/main" val="1932416559"/>
                    </a:ext>
                  </a:extLst>
                </a:gridCol>
              </a:tblGrid>
              <a:tr h="200025">
                <a:tc>
                  <a:txBody>
                    <a:bodyPr/>
                    <a:lstStyle/>
                    <a:p>
                      <a:pPr algn="ctr" rtl="0" fontAlgn="base"/>
                      <a:endParaRPr lang="en-GB" sz="1400" b="1"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406697780"/>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experiment independently and demonstrate technical control with a range of creative materials, processes, resources, tools and technologies showing innovation and resilience.</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363488175"/>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the effects that a range of creative techniques, materials, processes, resources, tools and technologies have on my own and others’ creative work.</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729004392"/>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how creative work can represent, document, share and celebrate personal, social and cultural identities.</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145015391"/>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describe how artists and creative work communicate mood, feelings and ideas and the impact they have on an audience.</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811004209"/>
                  </a:ext>
                </a:extLst>
              </a:tr>
            </a:tbl>
          </a:graphicData>
        </a:graphic>
      </p:graphicFrame>
      <p:graphicFrame>
        <p:nvGraphicFramePr>
          <p:cNvPr id="12" name="Table 11">
            <a:extLst>
              <a:ext uri="{FF2B5EF4-FFF2-40B4-BE49-F238E27FC236}">
                <a16:creationId xmlns:a16="http://schemas.microsoft.com/office/drawing/2014/main" id="{66524237-EDBC-3062-75BF-9BF5C4B0E4D0}"/>
              </a:ext>
            </a:extLst>
          </p:cNvPr>
          <p:cNvGraphicFramePr>
            <a:graphicFrameLocks noGrp="1"/>
          </p:cNvGraphicFramePr>
          <p:nvPr>
            <p:extLst>
              <p:ext uri="{D42A27DB-BD31-4B8C-83A1-F6EECF244321}">
                <p14:modId xmlns:p14="http://schemas.microsoft.com/office/powerpoint/2010/main" val="2036697871"/>
              </p:ext>
            </p:extLst>
          </p:nvPr>
        </p:nvGraphicFramePr>
        <p:xfrm>
          <a:off x="7143824" y="1607271"/>
          <a:ext cx="3267075" cy="4724400"/>
        </p:xfrm>
        <a:graphic>
          <a:graphicData uri="http://schemas.openxmlformats.org/drawingml/2006/table">
            <a:tbl>
              <a:tblPr bandRow="1">
                <a:tableStyleId>{5C22544A-7EE6-4342-B048-85BDC9FD1C3A}</a:tableStyleId>
              </a:tblPr>
              <a:tblGrid>
                <a:gridCol w="3267075">
                  <a:extLst>
                    <a:ext uri="{9D8B030D-6E8A-4147-A177-3AD203B41FA5}">
                      <a16:colId xmlns:a16="http://schemas.microsoft.com/office/drawing/2014/main" val="998903407"/>
                    </a:ext>
                  </a:extLst>
                </a:gridCol>
              </a:tblGrid>
              <a:tr h="200025">
                <a:tc>
                  <a:txBody>
                    <a:bodyPr/>
                    <a:lstStyle/>
                    <a:p>
                      <a:pPr algn="ctr" rtl="0" fontAlgn="base"/>
                      <a:endParaRPr lang="en-GB" sz="1400" b="1"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477629304"/>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57593062"/>
                  </a:ext>
                </a:extLst>
              </a:tr>
              <a:tr h="190500">
                <a:tc>
                  <a:txBody>
                    <a:bodyPr/>
                    <a:lstStyle/>
                    <a:p>
                      <a:pPr algn="l" rtl="0" fontAlgn="base"/>
                      <a:endParaRPr lang="en-GB" sz="1400" b="0"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1442044"/>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creative work, understanding the personal, social, cultural and historical context, including the conventions of the period in which it was created.</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793655811"/>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investigate and understand how meaning is communicated through the ideas of other artists and performers.</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909717656"/>
                  </a:ext>
                </a:extLst>
              </a:tr>
            </a:tbl>
          </a:graphicData>
        </a:graphic>
      </p:graphicFrame>
    </p:spTree>
    <p:extLst>
      <p:ext uri="{BB962C8B-B14F-4D97-AF65-F5344CB8AC3E}">
        <p14:creationId xmlns:p14="http://schemas.microsoft.com/office/powerpoint/2010/main" val="3785915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t>I can give and accept feedback as both artist and </a:t>
            </a:r>
            <a:r>
              <a:rPr lang="en-GB" dirty="0" smtClean="0"/>
              <a:t>audience.</a:t>
            </a:r>
          </a:p>
          <a:p>
            <a:pPr marL="285750" indent="-285750">
              <a:buFont typeface="Arial" panose="020B0604020202020204" pitchFamily="34" charset="0"/>
              <a:buChar char="•"/>
            </a:pPr>
            <a:r>
              <a:rPr lang="en-GB" dirty="0" smtClean="0"/>
              <a:t>I </a:t>
            </a:r>
            <a:r>
              <a:rPr lang="en-GB" dirty="0"/>
              <a:t>can compare my own creative work to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consider, with guidance, how moods, emotions and ideas are communicated both in my own creative work and in the creative work of others.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285750" indent="-285750">
              <a:buFont typeface="Arial" panose="020B0604020202020204" pitchFamily="34" charset="0"/>
              <a:buChar char="•"/>
            </a:pPr>
            <a:r>
              <a:rPr lang="en-GB" dirty="0"/>
              <a:t>I can give and consider constructive feedback about my own creative work and that of others, reflecting on it and making improvements where </a:t>
            </a:r>
            <a:r>
              <a:rPr lang="en-GB" dirty="0" smtClean="0"/>
              <a:t>necessary.</a:t>
            </a:r>
          </a:p>
          <a:p>
            <a:pPr marL="285750" indent="-285750">
              <a:buFont typeface="Arial" panose="020B0604020202020204" pitchFamily="34" charset="0"/>
              <a:buChar char="•"/>
            </a:pPr>
            <a:r>
              <a:rPr lang="en-GB" dirty="0" smtClean="0"/>
              <a:t>I </a:t>
            </a:r>
            <a:r>
              <a:rPr lang="en-GB" dirty="0"/>
              <a:t>can apply knowledge and understanding of context, and make connections between my own creative work and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reflect upon how artists have achieved effects or communicated moods, emotions and ideas in their work.</a:t>
            </a: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285750" indent="-285750">
              <a:buFont typeface="Arial" panose="020B0604020202020204" pitchFamily="34" charset="0"/>
              <a:buChar char="•"/>
            </a:pPr>
            <a:r>
              <a:rPr lang="en-GB" dirty="0"/>
              <a:t>I can effectively evaluate my own creative work and that of others showing increasing confidence to recognise and articulate strengths, and to demonstrate resilience and determination to </a:t>
            </a:r>
            <a:r>
              <a:rPr lang="en-GB" dirty="0" smtClean="0"/>
              <a:t>improve.</a:t>
            </a:r>
          </a:p>
          <a:p>
            <a:pPr marL="285750" indent="-285750">
              <a:buFont typeface="Arial" panose="020B0604020202020204" pitchFamily="34" charset="0"/>
              <a:buChar char="•"/>
            </a:pPr>
            <a:r>
              <a:rPr lang="en-GB" dirty="0" smtClean="0"/>
              <a:t>I </a:t>
            </a:r>
            <a:r>
              <a:rPr lang="en-GB" dirty="0"/>
              <a:t>can apply knowledge and understanding of context when evaluating my own creative work and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evaluate the effectiveness of a wide range of artistic techniques in producing meaning.</a:t>
            </a: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0000346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t>I can communicate ideas, feelings and memories for an audience and for purposes and outcomes in my creative </a:t>
            </a:r>
            <a:r>
              <a:rPr lang="en-GB" dirty="0" smtClean="0"/>
              <a:t>work.</a:t>
            </a:r>
          </a:p>
          <a:p>
            <a:pPr marL="285750" indent="-285750">
              <a:buFont typeface="Arial" panose="020B0604020202020204" pitchFamily="34" charset="0"/>
              <a:buChar char="•"/>
            </a:pPr>
            <a:r>
              <a:rPr lang="en-GB" dirty="0" smtClean="0"/>
              <a:t>I </a:t>
            </a:r>
            <a:r>
              <a:rPr lang="en-GB" dirty="0"/>
              <a:t>am beginning to apply techniques in my creative work with guidance and </a:t>
            </a:r>
            <a:r>
              <a:rPr lang="en-GB" dirty="0" smtClean="0"/>
              <a:t>direction.</a:t>
            </a:r>
          </a:p>
          <a:p>
            <a:pPr marL="285750" indent="-285750">
              <a:buFont typeface="Arial" panose="020B0604020202020204" pitchFamily="34" charset="0"/>
              <a:buChar char="•"/>
            </a:pPr>
            <a:r>
              <a:rPr lang="en-GB" dirty="0" smtClean="0"/>
              <a:t>I </a:t>
            </a:r>
            <a:r>
              <a:rPr lang="en-GB" dirty="0"/>
              <a:t>can create my own designs and work collaboratively with others to develop creative </a:t>
            </a:r>
            <a:r>
              <a:rPr lang="en-GB" dirty="0" smtClean="0"/>
              <a:t>ideas.</a:t>
            </a:r>
          </a:p>
          <a:p>
            <a:pPr marL="285750" indent="-285750">
              <a:buFont typeface="Arial" panose="020B0604020202020204" pitchFamily="34" charset="0"/>
              <a:buChar char="•"/>
            </a:pPr>
            <a:r>
              <a:rPr lang="en-GB" dirty="0" smtClean="0"/>
              <a:t>I </a:t>
            </a:r>
            <a:r>
              <a:rPr lang="en-GB" dirty="0"/>
              <a:t>can perform, produce, design, exhibit and share my creative work in a variety of ways for different audiences, inspired by a range of stimuli and </a:t>
            </a:r>
            <a:r>
              <a:rPr lang="en-GB" dirty="0" smtClean="0"/>
              <a:t>experiences.</a:t>
            </a:r>
          </a:p>
          <a:p>
            <a:pPr marL="285750" indent="-285750">
              <a:buFont typeface="Arial" panose="020B0604020202020204" pitchFamily="34" charset="0"/>
              <a:buChar char="•"/>
            </a:pPr>
            <a:r>
              <a:rPr lang="en-GB" dirty="0" smtClean="0"/>
              <a:t>I </a:t>
            </a:r>
            <a:r>
              <a:rPr lang="en-GB" dirty="0"/>
              <a:t>am beginning to demonstrate resilience and flexibility in approaching creative </a:t>
            </a:r>
            <a:r>
              <a:rPr lang="en-GB" dirty="0" smtClean="0"/>
              <a:t>challenges.</a:t>
            </a:r>
          </a:p>
          <a:p>
            <a:pPr marL="285750" indent="-285750">
              <a:buFont typeface="Arial" panose="020B0604020202020204" pitchFamily="34" charset="0"/>
              <a:buChar char="•"/>
            </a:pPr>
            <a:r>
              <a:rPr lang="en-GB" dirty="0" smtClean="0"/>
              <a:t>I </a:t>
            </a:r>
            <a:r>
              <a:rPr lang="en-GB" dirty="0"/>
              <a:t>can use creative materials safely and with some control under supervision.</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fontScale="92500"/>
          </a:bodyPr>
          <a:lstStyle/>
          <a:p>
            <a:pPr marL="171450" indent="-171450">
              <a:buFont typeface="Arial" panose="020B0604020202020204" pitchFamily="34" charset="0"/>
              <a:buChar char="•"/>
            </a:pPr>
            <a:r>
              <a:rPr lang="en-GB" dirty="0"/>
              <a:t>I can combine my knowledge, experience and understanding to plan and communicate my creative work for a range of different audiences, purposes and outcomes</a:t>
            </a:r>
            <a:r>
              <a:rPr lang="en-GB" dirty="0" smtClean="0"/>
              <a:t>.</a:t>
            </a:r>
          </a:p>
          <a:p>
            <a:pPr marL="171450" indent="-171450">
              <a:buFont typeface="Arial" panose="020B0604020202020204" pitchFamily="34" charset="0"/>
              <a:buChar char="•"/>
            </a:pPr>
            <a:r>
              <a:rPr lang="en-GB" dirty="0"/>
              <a:t>I can draw upon my familiarity with a range of discipline-specific techniques in my creative work</a:t>
            </a:r>
            <a:r>
              <a:rPr lang="en-GB" dirty="0" smtClean="0"/>
              <a:t>.</a:t>
            </a:r>
          </a:p>
          <a:p>
            <a:pPr marL="171450" indent="-171450">
              <a:buFont typeface="Arial" panose="020B0604020202020204" pitchFamily="34" charset="0"/>
              <a:buChar char="•"/>
            </a:pPr>
            <a:r>
              <a:rPr lang="en-GB" dirty="0"/>
              <a:t>I can draw upon my design knowledge and make connections with greater independence to modify and develop my creative designs</a:t>
            </a:r>
            <a:r>
              <a:rPr lang="en-GB" dirty="0" smtClean="0"/>
              <a:t>.</a:t>
            </a:r>
          </a:p>
          <a:p>
            <a:pPr marL="171450" indent="-171450">
              <a:buFont typeface="Arial" panose="020B0604020202020204" pitchFamily="34" charset="0"/>
              <a:buChar char="•"/>
            </a:pPr>
            <a:r>
              <a:rPr lang="en-GB" dirty="0"/>
              <a:t>I can perform, produce, design, exhibit and share my creative work in formal and non-formal contexts, considering the impact of my creative work on the audience</a:t>
            </a:r>
            <a:r>
              <a:rPr lang="en-GB" dirty="0" smtClean="0"/>
              <a:t>.</a:t>
            </a:r>
          </a:p>
          <a:p>
            <a:pPr marL="171450" indent="-171450">
              <a:buFont typeface="Arial" panose="020B0604020202020204" pitchFamily="34" charset="0"/>
              <a:buChar char="•"/>
            </a:pPr>
            <a:r>
              <a:rPr lang="en-GB" dirty="0"/>
              <a:t>I can identify and respond creatively to challenges with resilience and flexibility</a:t>
            </a:r>
            <a:r>
              <a:rPr lang="en-GB" dirty="0" smtClean="0"/>
              <a:t>.</a:t>
            </a:r>
          </a:p>
          <a:p>
            <a:pPr marL="171450" indent="-171450">
              <a:buFont typeface="Arial" panose="020B0604020202020204" pitchFamily="34" charset="0"/>
              <a:buChar char="•"/>
            </a:pPr>
            <a:r>
              <a:rPr lang="en-GB" dirty="0"/>
              <a:t>I can safely choose and use the correct creative tools and materials with some consideration for others.</a:t>
            </a: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lnSpcReduction="10000"/>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GB" dirty="0"/>
              <a:t>I can use my experimentation and investigation to manipulate creative work with purpose and intent when communicating my ideas</a:t>
            </a:r>
            <a:r>
              <a:rPr lang="en-GB" dirty="0" smtClean="0"/>
              <a:t>.</a:t>
            </a:r>
          </a:p>
          <a:p>
            <a:pPr marL="171450" indent="-171450">
              <a:buFont typeface="Arial" panose="020B0604020202020204" pitchFamily="34" charset="0"/>
              <a:buChar char="•"/>
            </a:pPr>
            <a:r>
              <a:rPr lang="en-GB" dirty="0"/>
              <a:t>I can apply specialised technical skills in </a:t>
            </a:r>
            <a:r>
              <a:rPr lang="en-GB" dirty="0" smtClean="0"/>
              <a:t>my </a:t>
            </a:r>
            <a:r>
              <a:rPr lang="en-GB" dirty="0"/>
              <a:t>creative work</a:t>
            </a:r>
            <a:r>
              <a:rPr lang="en-GB" dirty="0" smtClean="0"/>
              <a:t>.</a:t>
            </a:r>
          </a:p>
          <a:p>
            <a:pPr marL="171450" indent="-171450">
              <a:buFont typeface="Arial" panose="020B0604020202020204" pitchFamily="34" charset="0"/>
              <a:buChar char="•"/>
            </a:pPr>
            <a:r>
              <a:rPr lang="en-GB" dirty="0"/>
              <a:t>I can purposefully use my design skills and apply a range of solutions to clarify and refine final creative ideas</a:t>
            </a:r>
            <a:r>
              <a:rPr lang="en-GB" dirty="0" smtClean="0"/>
              <a:t>.</a:t>
            </a:r>
          </a:p>
          <a:p>
            <a:pPr marL="171450" indent="-171450">
              <a:buFont typeface="Arial" panose="020B0604020202020204" pitchFamily="34" charset="0"/>
              <a:buChar char="•"/>
            </a:pPr>
            <a:r>
              <a:rPr lang="en-GB" dirty="0"/>
              <a:t>I can perform, produce, design, exhibit and share my creative work showing an awareness of artistic intent and of audience</a:t>
            </a:r>
            <a:r>
              <a:rPr lang="en-GB" dirty="0" smtClean="0"/>
              <a:t>.</a:t>
            </a:r>
          </a:p>
          <a:p>
            <a:pPr marL="171450" indent="-171450">
              <a:buFont typeface="Arial" panose="020B0604020202020204" pitchFamily="34" charset="0"/>
              <a:buChar char="•"/>
            </a:pPr>
            <a:r>
              <a:rPr lang="en-GB" dirty="0"/>
              <a:t>I can draw upon my experiences and knowledge to inform and develop strategies to overcome creative challenges with imagination and resilience</a:t>
            </a:r>
            <a:r>
              <a:rPr lang="en-GB" dirty="0" smtClean="0"/>
              <a:t>.</a:t>
            </a:r>
          </a:p>
          <a:p>
            <a:pPr marL="171450" indent="-171450">
              <a:buFont typeface="Arial" panose="020B0604020202020204" pitchFamily="34" charset="0"/>
              <a:buChar char="•"/>
            </a:pPr>
            <a:r>
              <a:rPr lang="en-GB" dirty="0"/>
              <a:t>I can confidently consider myself, others, audience, participants and matters of intellectual property when creating work.</a:t>
            </a: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2314734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1100" dirty="0" smtClean="0">
                <a:latin typeface="+mn-lt"/>
              </a:rPr>
              <a:t>Learners will have acquired basic skills and vocabulary in performance, choreography and appreciation throughout year 7. This will include:</a:t>
            </a:r>
          </a:p>
          <a:p>
            <a:pPr marL="171450" indent="-171450">
              <a:buFont typeface="Arial" panose="020B0604020202020204" pitchFamily="34" charset="0"/>
              <a:buChar char="•"/>
            </a:pPr>
            <a:r>
              <a:rPr lang="en-US" sz="1100" dirty="0" smtClean="0">
                <a:latin typeface="+mn-lt"/>
              </a:rPr>
              <a:t>Working as part of a group. </a:t>
            </a:r>
          </a:p>
          <a:p>
            <a:pPr marL="171450" indent="-171450">
              <a:buFont typeface="Arial" panose="020B0604020202020204" pitchFamily="34" charset="0"/>
              <a:buChar char="•"/>
            </a:pPr>
            <a:r>
              <a:rPr lang="en-US" sz="1100" dirty="0" smtClean="0">
                <a:latin typeface="+mn-lt"/>
              </a:rPr>
              <a:t>Learning of key words</a:t>
            </a:r>
          </a:p>
          <a:p>
            <a:pPr marL="171450" indent="-171450">
              <a:buFont typeface="Arial" panose="020B0604020202020204" pitchFamily="34" charset="0"/>
              <a:buChar char="•"/>
            </a:pPr>
            <a:r>
              <a:rPr lang="en-US" sz="1100" dirty="0" smtClean="0">
                <a:latin typeface="+mn-lt"/>
              </a:rPr>
              <a:t>Learning of baseline performance skills – concentration, focus, movement memory.</a:t>
            </a:r>
          </a:p>
          <a:p>
            <a:pPr marL="171450" indent="-171450">
              <a:buFont typeface="Arial" panose="020B0604020202020204" pitchFamily="34" charset="0"/>
              <a:buChar char="•"/>
            </a:pPr>
            <a:r>
              <a:rPr lang="en-US" sz="1100" dirty="0" smtClean="0">
                <a:latin typeface="+mn-lt"/>
              </a:rPr>
              <a:t>Learning of baseline choreography skills – canon, unison, formation, action, levels, directions.</a:t>
            </a:r>
          </a:p>
          <a:p>
            <a:pPr marL="171450" indent="-171450">
              <a:buFont typeface="Arial" panose="020B0604020202020204" pitchFamily="34" charset="0"/>
              <a:buChar char="•"/>
            </a:pPr>
            <a:r>
              <a:rPr lang="en-US" sz="1100" dirty="0" smtClean="0">
                <a:latin typeface="+mn-lt"/>
              </a:rPr>
              <a:t>Use of imagination in response to a stimulus. </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a:xfrm>
            <a:off x="325821" y="4352473"/>
            <a:ext cx="4190383" cy="3105946"/>
          </a:xfrm>
        </p:spPr>
        <p:txBody>
          <a:bodyPr lIns="180000" tIns="180000" rIns="180000" bIns="180000" anchor="t">
            <a:normAutofit fontScale="25000" lnSpcReduction="20000"/>
          </a:bodyPr>
          <a:lstStyle/>
          <a:p>
            <a:pPr algn="ctr"/>
            <a:r>
              <a:rPr lang="en-US" sz="1100" b="1" u="sng" dirty="0">
                <a:latin typeface="+mn-lt"/>
              </a:rPr>
              <a:t>Main theme – Performance </a:t>
            </a:r>
            <a:r>
              <a:rPr lang="en-US" sz="1100" b="1" u="sng" dirty="0" smtClean="0">
                <a:latin typeface="+mn-lt"/>
              </a:rPr>
              <a:t>and choreography</a:t>
            </a:r>
            <a:endParaRPr lang="en-US" sz="1100" b="1" u="sng" dirty="0">
              <a:latin typeface="+mn-lt"/>
            </a:endParaRPr>
          </a:p>
          <a:p>
            <a:r>
              <a:rPr lang="en-US" sz="3300" dirty="0" smtClean="0">
                <a:latin typeface="+mn-lt"/>
              </a:rPr>
              <a:t>The key components of a good performance are:</a:t>
            </a:r>
          </a:p>
          <a:p>
            <a:pPr marL="171450" indent="-171450">
              <a:buFont typeface="Arial" panose="020B0604020202020204" pitchFamily="34" charset="0"/>
              <a:buChar char="•"/>
            </a:pPr>
            <a:r>
              <a:rPr lang="en-US" sz="3300" dirty="0" smtClean="0">
                <a:latin typeface="+mn-lt"/>
              </a:rPr>
              <a:t>Concentration and focus</a:t>
            </a:r>
          </a:p>
          <a:p>
            <a:pPr marL="171450" indent="-171450">
              <a:buFont typeface="Arial" panose="020B0604020202020204" pitchFamily="34" charset="0"/>
              <a:buChar char="•"/>
            </a:pPr>
            <a:r>
              <a:rPr lang="en-US" sz="3300" dirty="0" smtClean="0">
                <a:latin typeface="+mn-lt"/>
              </a:rPr>
              <a:t>Movement memory and confidence</a:t>
            </a:r>
          </a:p>
          <a:p>
            <a:pPr marL="171450" indent="-171450">
              <a:buFont typeface="Arial" panose="020B0604020202020204" pitchFamily="34" charset="0"/>
              <a:buChar char="•"/>
            </a:pPr>
            <a:r>
              <a:rPr lang="en-US" sz="3300" dirty="0" smtClean="0">
                <a:latin typeface="+mn-lt"/>
              </a:rPr>
              <a:t>Accurately performing new movement with technical skill. </a:t>
            </a:r>
          </a:p>
          <a:p>
            <a:pPr marL="171450" indent="-171450">
              <a:buFont typeface="Arial" panose="020B0604020202020204" pitchFamily="34" charset="0"/>
              <a:buChar char="•"/>
            </a:pPr>
            <a:r>
              <a:rPr lang="en-US" sz="3300" dirty="0" smtClean="0">
                <a:latin typeface="+mn-lt"/>
              </a:rPr>
              <a:t>Showing sensitivity and interaction with others on stage.</a:t>
            </a:r>
          </a:p>
          <a:p>
            <a:pPr marL="171450" indent="-171450">
              <a:buFont typeface="Arial" panose="020B0604020202020204" pitchFamily="34" charset="0"/>
              <a:buChar char="•"/>
            </a:pPr>
            <a:r>
              <a:rPr lang="en-US" sz="3300" dirty="0" smtClean="0">
                <a:latin typeface="+mn-lt"/>
              </a:rPr>
              <a:t>Having good spatial awareness on stage.</a:t>
            </a:r>
          </a:p>
          <a:p>
            <a:pPr marL="171450" indent="-171450">
              <a:buFont typeface="Arial" panose="020B0604020202020204" pitchFamily="34" charset="0"/>
              <a:buChar char="•"/>
            </a:pPr>
            <a:r>
              <a:rPr lang="en-US" sz="3300" dirty="0" smtClean="0">
                <a:latin typeface="+mn-lt"/>
              </a:rPr>
              <a:t>Musicality and timing with others. </a:t>
            </a:r>
          </a:p>
          <a:p>
            <a:pPr marL="171450" indent="-171450">
              <a:buFont typeface="Arial" panose="020B0604020202020204" pitchFamily="34" charset="0"/>
              <a:buChar char="•"/>
            </a:pPr>
            <a:r>
              <a:rPr lang="en-US" sz="3300" dirty="0" smtClean="0">
                <a:latin typeface="+mn-lt"/>
              </a:rPr>
              <a:t>Demonstrating appropriate features of the style</a:t>
            </a:r>
          </a:p>
          <a:p>
            <a:r>
              <a:rPr lang="en-US" sz="3300" dirty="0" smtClean="0">
                <a:latin typeface="+mn-lt"/>
              </a:rPr>
              <a:t>The key components of choreography for this unit:</a:t>
            </a:r>
          </a:p>
          <a:p>
            <a:pPr marL="171450" indent="-171450">
              <a:buFont typeface="Arial" panose="020B0604020202020204" pitchFamily="34" charset="0"/>
              <a:buChar char="•"/>
            </a:pPr>
            <a:r>
              <a:rPr lang="en-US" sz="3300" dirty="0" smtClean="0">
                <a:latin typeface="+mn-lt"/>
              </a:rPr>
              <a:t>Selecting and linking appropriate movement to reflect the dance style.</a:t>
            </a:r>
          </a:p>
          <a:p>
            <a:pPr marL="171450" indent="-171450">
              <a:buFont typeface="Arial" panose="020B0604020202020204" pitchFamily="34" charset="0"/>
              <a:buChar char="•"/>
            </a:pPr>
            <a:r>
              <a:rPr lang="en-US" sz="3300" dirty="0" smtClean="0">
                <a:latin typeface="+mn-lt"/>
              </a:rPr>
              <a:t>Applying canon, unison, formation , direction and levels appropriately and imaginatively.</a:t>
            </a:r>
          </a:p>
          <a:p>
            <a:pPr marL="171450" indent="-171450">
              <a:buFont typeface="Arial" panose="020B0604020202020204" pitchFamily="34" charset="0"/>
              <a:buChar char="•"/>
            </a:pPr>
            <a:r>
              <a:rPr lang="en-US" sz="3300" dirty="0" smtClean="0">
                <a:latin typeface="+mn-lt"/>
              </a:rPr>
              <a:t>Showing clear starting and ending positions </a:t>
            </a:r>
            <a:endParaRPr lang="en-US" sz="3300" dirty="0">
              <a:latin typeface="+mn-lt"/>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873970"/>
            <a:ext cx="5688660" cy="1815078"/>
          </a:xfrm>
        </p:spPr>
        <p:txBody>
          <a:bodyPr lIns="180000" tIns="180000" rIns="180000" bIns="180000" numCol="2" anchor="t">
            <a:normAutofit/>
          </a:bodyPr>
          <a:lstStyle/>
          <a:p>
            <a:r>
              <a:rPr lang="en-US" sz="1100" dirty="0" smtClean="0">
                <a:latin typeface="+mn-lt"/>
              </a:rPr>
              <a:t>The main assessment focus for this scheme of learning is use of subject specific equipment and skills. </a:t>
            </a:r>
          </a:p>
          <a:p>
            <a:r>
              <a:rPr lang="en-US" sz="1100" dirty="0" smtClean="0">
                <a:latin typeface="+mn-lt"/>
              </a:rPr>
              <a:t>However, during this topic we also teach the learners the importance of evaluative practice and collaborative working. </a:t>
            </a:r>
            <a:endParaRPr lang="en-US" sz="1100" dirty="0">
              <a:latin typeface="+mn-lt"/>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7" y="5499310"/>
            <a:ext cx="5766544" cy="1717200"/>
          </a:xfrm>
        </p:spPr>
        <p:txBody>
          <a:bodyPr numCol="5">
            <a:normAutofit fontScale="85000" lnSpcReduction="20000"/>
          </a:bodyPr>
          <a:lstStyle/>
          <a:p>
            <a:pPr fontAlgn="base"/>
            <a:r>
              <a:rPr lang="en-GB" dirty="0"/>
              <a:t>Urban </a:t>
            </a:r>
          </a:p>
          <a:p>
            <a:pPr fontAlgn="base"/>
            <a:r>
              <a:rPr lang="en-GB" dirty="0"/>
              <a:t>Break Dance </a:t>
            </a:r>
          </a:p>
          <a:p>
            <a:pPr fontAlgn="base"/>
            <a:r>
              <a:rPr lang="en-GB" dirty="0"/>
              <a:t>Street Dance </a:t>
            </a:r>
          </a:p>
          <a:p>
            <a:pPr fontAlgn="base"/>
            <a:r>
              <a:rPr lang="en-GB" dirty="0"/>
              <a:t>Whacking </a:t>
            </a:r>
          </a:p>
          <a:p>
            <a:pPr fontAlgn="base"/>
            <a:r>
              <a:rPr lang="en-GB" dirty="0"/>
              <a:t>Popping Locking </a:t>
            </a:r>
          </a:p>
          <a:p>
            <a:pPr fontAlgn="base"/>
            <a:r>
              <a:rPr lang="en-GB" dirty="0"/>
              <a:t>Tutting </a:t>
            </a:r>
          </a:p>
          <a:p>
            <a:pPr fontAlgn="base"/>
            <a:r>
              <a:rPr lang="en-GB" dirty="0"/>
              <a:t>Robotics </a:t>
            </a:r>
          </a:p>
          <a:p>
            <a:pPr fontAlgn="base"/>
            <a:r>
              <a:rPr lang="en-GB" dirty="0"/>
              <a:t>Isolation </a:t>
            </a:r>
          </a:p>
          <a:p>
            <a:pPr fontAlgn="base"/>
            <a:r>
              <a:rPr lang="en-GB" dirty="0"/>
              <a:t>Trick </a:t>
            </a:r>
          </a:p>
          <a:p>
            <a:pPr fontAlgn="base"/>
            <a:r>
              <a:rPr lang="en-GB" dirty="0"/>
              <a:t>Top Rock </a:t>
            </a:r>
          </a:p>
          <a:p>
            <a:pPr fontAlgn="base"/>
            <a:r>
              <a:rPr lang="en-GB" dirty="0"/>
              <a:t>Down Rock </a:t>
            </a:r>
          </a:p>
          <a:p>
            <a:pPr fontAlgn="base"/>
            <a:r>
              <a:rPr lang="en-GB" dirty="0"/>
              <a:t>Charleston </a:t>
            </a:r>
          </a:p>
          <a:p>
            <a:pPr fontAlgn="base"/>
            <a:r>
              <a:rPr lang="en-GB" dirty="0"/>
              <a:t>Fall off the log </a:t>
            </a:r>
          </a:p>
          <a:p>
            <a:pPr fontAlgn="base"/>
            <a:r>
              <a:rPr lang="en-GB" dirty="0"/>
              <a:t>Rock n roll lift </a:t>
            </a:r>
          </a:p>
          <a:p>
            <a:pPr fontAlgn="base"/>
            <a:r>
              <a:rPr lang="en-GB" dirty="0"/>
              <a:t>Russian lift </a:t>
            </a:r>
          </a:p>
          <a:p>
            <a:pPr fontAlgn="base"/>
            <a:r>
              <a:rPr lang="en-GB" dirty="0"/>
              <a:t>Leap Frog </a:t>
            </a:r>
          </a:p>
          <a:p>
            <a:pPr fontAlgn="base"/>
            <a:r>
              <a:rPr lang="en-GB" dirty="0"/>
              <a:t>Hand Jive, </a:t>
            </a:r>
          </a:p>
          <a:p>
            <a:pPr fontAlgn="base"/>
            <a:r>
              <a:rPr lang="en-GB" dirty="0"/>
              <a:t>Kick Ball Change </a:t>
            </a:r>
          </a:p>
          <a:p>
            <a:pPr fontAlgn="base"/>
            <a:r>
              <a:rPr lang="en-GB" dirty="0"/>
              <a:t>Pony Step </a:t>
            </a:r>
          </a:p>
          <a:p>
            <a:pPr fontAlgn="base"/>
            <a:r>
              <a:rPr lang="en-GB" dirty="0"/>
              <a:t>Limbo </a:t>
            </a:r>
          </a:p>
          <a:p>
            <a:pPr fontAlgn="base"/>
            <a:r>
              <a:rPr lang="en-GB" dirty="0"/>
              <a:t>Projection </a:t>
            </a:r>
          </a:p>
          <a:p>
            <a:pPr fontAlgn="base"/>
            <a:r>
              <a:rPr lang="en-GB" dirty="0"/>
              <a:t>Facial expression </a:t>
            </a:r>
          </a:p>
          <a:p>
            <a:endParaRPr lang="en-US" sz="4000" dirty="0">
              <a:latin typeface="Calibri" panose="020F0502020204030204" pitchFamily="34" charset="0"/>
              <a:ea typeface="Calibri" panose="020F0502020204030204" pitchFamily="34" charset="0"/>
              <a:cs typeface="Calibri" panose="020F0502020204030204" pitchFamily="34" charset="0"/>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fontScale="92500" lnSpcReduction="20000"/>
          </a:bodyPr>
          <a:lstStyle/>
          <a:p>
            <a:pPr marL="285750" indent="-285750">
              <a:buFont typeface="Arial" panose="020B0604020202020204" pitchFamily="34" charset="0"/>
              <a:buChar char="•"/>
            </a:pPr>
            <a:r>
              <a:rPr lang="en-GB" sz="1100" dirty="0"/>
              <a:t>Working collaboratively – how to speak and listen to each other, share ideas and compromise to reach a shared goal.</a:t>
            </a:r>
          </a:p>
          <a:p>
            <a:pPr marL="285750" indent="-285750">
              <a:buFont typeface="Arial" panose="020B0604020202020204" pitchFamily="34" charset="0"/>
              <a:buChar char="•"/>
            </a:pPr>
            <a:endParaRPr lang="en-GB" sz="1100" dirty="0"/>
          </a:p>
          <a:p>
            <a:pPr marL="285750" indent="-285750">
              <a:buFont typeface="Arial" panose="020B0604020202020204" pitchFamily="34" charset="0"/>
              <a:buChar char="•"/>
            </a:pPr>
            <a:r>
              <a:rPr lang="en-GB" sz="1100" dirty="0"/>
              <a:t>Healthy lifestyles – promotion of good </a:t>
            </a:r>
            <a:r>
              <a:rPr lang="en-GB" sz="1100" dirty="0" smtClean="0"/>
              <a:t>hygiene </a:t>
            </a:r>
            <a:r>
              <a:rPr lang="en-GB" sz="1100" dirty="0" smtClean="0"/>
              <a:t>through kit, </a:t>
            </a:r>
            <a:r>
              <a:rPr lang="en-GB" sz="1100" dirty="0"/>
              <a:t>movement to support physical and mental health, respecting boundaries in contact. </a:t>
            </a:r>
          </a:p>
          <a:p>
            <a:pPr marL="285750" indent="-285750">
              <a:buFont typeface="Arial" panose="020B0604020202020204" pitchFamily="34" charset="0"/>
              <a:buChar char="•"/>
            </a:pPr>
            <a:endParaRPr lang="en-GB" sz="1100" dirty="0"/>
          </a:p>
          <a:p>
            <a:pPr marL="285750" indent="-285750">
              <a:buFont typeface="Arial" panose="020B0604020202020204" pitchFamily="34" charset="0"/>
              <a:buChar char="•"/>
            </a:pPr>
            <a:r>
              <a:rPr lang="en-GB" sz="1100" dirty="0"/>
              <a:t>Celebrating success, improving overall confidence through performance.</a:t>
            </a:r>
          </a:p>
          <a:p>
            <a:endParaRPr lang="en-GB" sz="1100" dirty="0" smtClean="0">
              <a:latin typeface="Calibri"/>
              <a:ea typeface="Calibri"/>
              <a:cs typeface="Calibri"/>
            </a:endParaRPr>
          </a:p>
          <a:p>
            <a:endParaRPr lang="en-GB" sz="1100" dirty="0">
              <a:latin typeface="Calibri"/>
              <a:ea typeface="Calibri"/>
              <a:cs typeface="Calibri"/>
            </a:endParaRPr>
          </a:p>
        </p:txBody>
      </p:sp>
    </p:spTree>
    <p:extLst>
      <p:ext uri="{BB962C8B-B14F-4D97-AF65-F5344CB8AC3E}">
        <p14:creationId xmlns:p14="http://schemas.microsoft.com/office/powerpoint/2010/main" val="2047943983"/>
      </p:ext>
    </p:extLst>
  </p:cSld>
  <p:clrMapOvr>
    <a:masterClrMapping/>
  </p:clrMapOvr>
  <p:timing>
    <p:tnLst>
      <p:par>
        <p:cTn id="1" dur="indefinite" restart="never" nodeType="tmRoot"/>
      </p:par>
    </p:tnLst>
  </p:timing>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http://schemas.microsoft.com/office/infopath/2007/PartnerControls"/>
    <ds:schemaRef ds:uri="dd53f9ed-aba7-4473-9642-666960874982"/>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9827502-ad03-49b1-85da-f0239239a6b1"/>
    <ds:schemaRef ds:uri="http://www.w3.org/XML/1998/namespace"/>
    <ds:schemaRef ds:uri="http://purl.org/dc/dcmityp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3722</TotalTime>
  <Words>8408</Words>
  <Application>Microsoft Office PowerPoint</Application>
  <PresentationFormat>Custom</PresentationFormat>
  <Paragraphs>549</Paragraphs>
  <Slides>27</Slides>
  <Notes>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27</vt:i4>
      </vt:variant>
    </vt:vector>
  </HeadingPairs>
  <TitlesOfParts>
    <vt:vector size="34" baseType="lpstr">
      <vt:lpstr>Arial</vt:lpstr>
      <vt:lpstr>Calibri</vt:lpstr>
      <vt:lpstr>Calibri Light</vt:lpstr>
      <vt:lpstr>MASSILIA VF</vt: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Rosie Maltby</cp:lastModifiedBy>
  <cp:revision>341</cp:revision>
  <dcterms:created xsi:type="dcterms:W3CDTF">2024-02-26T09:08:58Z</dcterms:created>
  <dcterms:modified xsi:type="dcterms:W3CDTF">2024-07-07T09:14:11Z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