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7" r:id="rId7"/>
    <p:sldId id="281" r:id="rId8"/>
    <p:sldId id="291" r:id="rId9"/>
    <p:sldId id="280" r:id="rId10"/>
    <p:sldId id="278" r:id="rId11"/>
    <p:sldId id="279" r:id="rId12"/>
    <p:sldId id="288" r:id="rId13"/>
    <p:sldId id="290" r:id="rId14"/>
    <p:sldId id="289" r:id="rId15"/>
    <p:sldId id="282" r:id="rId16"/>
    <p:sldId id="284" r:id="rId17"/>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93A9"/>
    <a:srgbClr val="006758"/>
    <a:srgbClr val="ECECEC"/>
    <a:srgbClr val="6EAF82"/>
    <a:srgbClr val="ED5A3E"/>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6712BE-C05F-5011-E8B6-0A99391ABC15}" v="9" dt="2024-07-02T10:07:46.2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69" d="100"/>
          <a:sy n="69" d="100"/>
        </p:scale>
        <p:origin x="112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Morris" userId="S::david.morris@connahsquayhs.org.uk::cc98e16d-9d22-4a6f-91bb-19fef304eef0" providerId="AD" clId="Web-{716712BE-C05F-5011-E8B6-0A99391ABC15}"/>
    <pc:docChg chg="addSld modSld">
      <pc:chgData name="David Morris" userId="S::david.morris@connahsquayhs.org.uk::cc98e16d-9d22-4a6f-91bb-19fef304eef0" providerId="AD" clId="Web-{716712BE-C05F-5011-E8B6-0A99391ABC15}" dt="2024-07-02T10:07:46.205" v="8" actId="1076"/>
      <pc:docMkLst>
        <pc:docMk/>
      </pc:docMkLst>
      <pc:sldChg chg="addSp modSp">
        <pc:chgData name="David Morris" userId="S::david.morris@connahsquayhs.org.uk::cc98e16d-9d22-4a6f-91bb-19fef304eef0" providerId="AD" clId="Web-{716712BE-C05F-5011-E8B6-0A99391ABC15}" dt="2024-07-02T10:07:46.205" v="8" actId="1076"/>
        <pc:sldMkLst>
          <pc:docMk/>
          <pc:sldMk cId="3122446814" sldId="281"/>
        </pc:sldMkLst>
        <pc:spChg chg="mod">
          <ac:chgData name="David Morris" userId="S::david.morris@connahsquayhs.org.uk::cc98e16d-9d22-4a6f-91bb-19fef304eef0" providerId="AD" clId="Web-{716712BE-C05F-5011-E8B6-0A99391ABC15}" dt="2024-07-02T10:05:28.263" v="1" actId="20577"/>
          <ac:spMkLst>
            <pc:docMk/>
            <pc:sldMk cId="3122446814" sldId="281"/>
            <ac:spMk id="4" creationId="{A0DCDB6C-1C66-8A65-DDEF-2800BCE839BE}"/>
          </ac:spMkLst>
        </pc:spChg>
        <pc:graphicFrameChg chg="add mod">
          <ac:chgData name="David Morris" userId="S::david.morris@connahsquayhs.org.uk::cc98e16d-9d22-4a6f-91bb-19fef304eef0" providerId="AD" clId="Web-{716712BE-C05F-5011-E8B6-0A99391ABC15}" dt="2024-07-02T10:07:46.205" v="8" actId="1076"/>
          <ac:graphicFrameMkLst>
            <pc:docMk/>
            <pc:sldMk cId="3122446814" sldId="281"/>
            <ac:graphicFrameMk id="7" creationId="{3B60D4E2-5FCD-667D-C628-64F68894BE36}"/>
          </ac:graphicFrameMkLst>
        </pc:graphicFrameChg>
      </pc:sldChg>
      <pc:sldChg chg="addSp modSp new">
        <pc:chgData name="David Morris" userId="S::david.morris@connahsquayhs.org.uk::cc98e16d-9d22-4a6f-91bb-19fef304eef0" providerId="AD" clId="Web-{716712BE-C05F-5011-E8B6-0A99391ABC15}" dt="2024-07-02T10:06:43.781" v="6" actId="1076"/>
        <pc:sldMkLst>
          <pc:docMk/>
          <pc:sldMk cId="1350519646" sldId="291"/>
        </pc:sldMkLst>
        <pc:spChg chg="mod">
          <ac:chgData name="David Morris" userId="S::david.morris@connahsquayhs.org.uk::cc98e16d-9d22-4a6f-91bb-19fef304eef0" providerId="AD" clId="Web-{716712BE-C05F-5011-E8B6-0A99391ABC15}" dt="2024-07-02T10:06:34.640" v="4" actId="20577"/>
          <ac:spMkLst>
            <pc:docMk/>
            <pc:sldMk cId="1350519646" sldId="291"/>
            <ac:spMk id="3" creationId="{9B982045-1159-75BF-52C2-7E10A914AC87}"/>
          </ac:spMkLst>
        </pc:spChg>
        <pc:graphicFrameChg chg="add mod">
          <ac:chgData name="David Morris" userId="S::david.morris@connahsquayhs.org.uk::cc98e16d-9d22-4a6f-91bb-19fef304eef0" providerId="AD" clId="Web-{716712BE-C05F-5011-E8B6-0A99391ABC15}" dt="2024-07-02T10:06:43.781" v="6" actId="1076"/>
          <ac:graphicFrameMkLst>
            <pc:docMk/>
            <pc:sldMk cId="1350519646" sldId="291"/>
            <ac:graphicFrameMk id="7" creationId="{C5923257-0D1C-D191-C4D3-E57026513C9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latin typeface="MASSILIA VF"/>
              </a:rPr>
              <a:t>7-9</a:t>
            </a:r>
            <a:endParaRPr lang="en-GB" dirty="0"/>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dirty="0">
                <a:latin typeface="MASSILIA VF"/>
              </a:rPr>
              <a:t>OAA</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Health and Wellbeing</a:t>
            </a:r>
          </a:p>
        </p:txBody>
      </p:sp>
      <p:pic>
        <p:nvPicPr>
          <p:cNvPr id="9" name="Picture 8" descr="A white line drawing of a football ball and a tennis ball&#10;&#10;Description automatically generated">
            <a:extLst>
              <a:ext uri="{FF2B5EF4-FFF2-40B4-BE49-F238E27FC236}">
                <a16:creationId xmlns:a16="http://schemas.microsoft.com/office/drawing/2014/main" id="{4555F075-7F6B-E0DC-3C28-3BECC105F50A}"/>
              </a:ext>
            </a:extLst>
          </p:cNvPr>
          <p:cNvPicPr>
            <a:picLocks noChangeAspect="1"/>
          </p:cNvPicPr>
          <p:nvPr/>
        </p:nvPicPr>
        <p:blipFill>
          <a:blip r:embed="rId2"/>
          <a:stretch>
            <a:fillRect/>
          </a:stretch>
        </p:blipFill>
        <p:spPr>
          <a:xfrm>
            <a:off x="6016106" y="-20111"/>
            <a:ext cx="2709818" cy="2657387"/>
          </a:xfrm>
          <a:prstGeom prst="rect">
            <a:avLst/>
          </a:prstGeom>
        </p:spPr>
      </p:pic>
      <p:pic>
        <p:nvPicPr>
          <p:cNvPr id="10" name="Picture 9" descr="A white brain with a cross on it&#10;&#10;Description automatically generated">
            <a:extLst>
              <a:ext uri="{FF2B5EF4-FFF2-40B4-BE49-F238E27FC236}">
                <a16:creationId xmlns:a16="http://schemas.microsoft.com/office/drawing/2014/main" id="{C27BBB74-CDB5-D9CF-8504-F818EE253213}"/>
              </a:ext>
            </a:extLst>
          </p:cNvPr>
          <p:cNvPicPr>
            <a:picLocks noChangeAspect="1"/>
          </p:cNvPicPr>
          <p:nvPr/>
        </p:nvPicPr>
        <p:blipFill>
          <a:blip r:embed="rId3"/>
          <a:stretch>
            <a:fillRect/>
          </a:stretch>
        </p:blipFill>
        <p:spPr>
          <a:xfrm>
            <a:off x="7819947" y="1446513"/>
            <a:ext cx="2592542" cy="2625469"/>
          </a:xfrm>
          <a:prstGeom prst="rect">
            <a:avLst/>
          </a:prstGeom>
        </p:spPr>
      </p:pic>
    </p:spTree>
    <p:extLst>
      <p:ext uri="{BB962C8B-B14F-4D97-AF65-F5344CB8AC3E}">
        <p14:creationId xmlns:p14="http://schemas.microsoft.com/office/powerpoint/2010/main" val="4187286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r>
              <a:rPr lang="en-GB" dirty="0"/>
              <a:t> </a:t>
            </a: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graphicFrame>
        <p:nvGraphicFramePr>
          <p:cNvPr id="13" name="Table 12"/>
          <p:cNvGraphicFramePr>
            <a:graphicFrameLocks noGrp="1"/>
          </p:cNvGraphicFramePr>
          <p:nvPr>
            <p:extLst>
              <p:ext uri="{D42A27DB-BD31-4B8C-83A1-F6EECF244321}">
                <p14:modId xmlns:p14="http://schemas.microsoft.com/office/powerpoint/2010/main" val="286078023"/>
              </p:ext>
            </p:extLst>
          </p:nvPr>
        </p:nvGraphicFramePr>
        <p:xfrm>
          <a:off x="3893128" y="1712950"/>
          <a:ext cx="2923308" cy="5352867"/>
        </p:xfrm>
        <a:graphic>
          <a:graphicData uri="http://schemas.openxmlformats.org/drawingml/2006/table">
            <a:tbl>
              <a:tblPr bandRow="1">
                <a:tableStyleId>{5C22544A-7EE6-4342-B048-85BDC9FD1C3A}</a:tableStyleId>
              </a:tblPr>
              <a:tblGrid>
                <a:gridCol w="2923308">
                  <a:extLst>
                    <a:ext uri="{9D8B030D-6E8A-4147-A177-3AD203B41FA5}">
                      <a16:colId xmlns:a16="http://schemas.microsoft.com/office/drawing/2014/main" val="1987283723"/>
                    </a:ext>
                  </a:extLst>
                </a:gridCol>
              </a:tblGrid>
              <a:tr h="781137">
                <a:tc>
                  <a:txBody>
                    <a:bodyPr/>
                    <a:lstStyle/>
                    <a:p>
                      <a:pPr algn="ctr">
                        <a:lnSpc>
                          <a:spcPct val="107000"/>
                        </a:lnSpc>
                        <a:spcAft>
                          <a:spcPts val="800"/>
                        </a:spcAft>
                      </a:pPr>
                      <a:r>
                        <a:rPr lang="en-GB" sz="900">
                          <a:effectLst/>
                        </a:rPr>
                        <a:t>I can communicate more complex ideas and listen to and understand the ideas of my peers</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32890599"/>
                  </a:ext>
                </a:extLst>
              </a:tr>
              <a:tr h="1366990">
                <a:tc>
                  <a:txBody>
                    <a:bodyPr/>
                    <a:lstStyle/>
                    <a:p>
                      <a:pPr algn="ctr">
                        <a:lnSpc>
                          <a:spcPct val="107000"/>
                        </a:lnSpc>
                        <a:spcAft>
                          <a:spcPts val="800"/>
                        </a:spcAft>
                      </a:pPr>
                      <a:r>
                        <a:rPr lang="en-GB" sz="900">
                          <a:effectLst/>
                        </a:rPr>
                        <a:t>I can work with a small team and complete basic tasks assigned to me, my individual role makes limited contribution to achieving the collective outcome. </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91997813"/>
                  </a:ext>
                </a:extLst>
              </a:tr>
              <a:tr h="585853">
                <a:tc>
                  <a:txBody>
                    <a:bodyPr/>
                    <a:lstStyle/>
                    <a:p>
                      <a:pPr algn="ctr">
                        <a:lnSpc>
                          <a:spcPct val="107000"/>
                        </a:lnSpc>
                        <a:spcAft>
                          <a:spcPts val="800"/>
                        </a:spcAft>
                      </a:pPr>
                      <a:r>
                        <a:rPr lang="en-GB" sz="900">
                          <a:effectLst/>
                        </a:rPr>
                        <a:t>I can assess more complex problems and set out a plan to solve the problem</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55139020"/>
                  </a:ext>
                </a:extLst>
              </a:tr>
              <a:tr h="390568">
                <a:tc>
                  <a:txBody>
                    <a:bodyPr/>
                    <a:lstStyle/>
                    <a:p>
                      <a:pPr algn="ctr">
                        <a:lnSpc>
                          <a:spcPct val="107000"/>
                        </a:lnSpc>
                        <a:spcAft>
                          <a:spcPts val="800"/>
                        </a:spcAft>
                      </a:pPr>
                      <a:r>
                        <a:rPr lang="en-GB" sz="900">
                          <a:effectLst/>
                        </a:rPr>
                        <a:t>I can lead and motivate my peers to perform as a group</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67024481"/>
                  </a:ext>
                </a:extLst>
              </a:tr>
              <a:tr h="2228319">
                <a:tc>
                  <a:txBody>
                    <a:bodyPr/>
                    <a:lstStyle/>
                    <a:p>
                      <a:pPr algn="ctr">
                        <a:lnSpc>
                          <a:spcPct val="107000"/>
                        </a:lnSpc>
                        <a:spcAft>
                          <a:spcPts val="800"/>
                        </a:spcAft>
                      </a:pPr>
                      <a:r>
                        <a:rPr lang="en-GB" sz="900" dirty="0">
                          <a:effectLst/>
                        </a:rPr>
                        <a:t>Fair implementation of psychological control in pressure situations. </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11402545"/>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1062211910"/>
              </p:ext>
            </p:extLst>
          </p:nvPr>
        </p:nvGraphicFramePr>
        <p:xfrm>
          <a:off x="472975" y="1712947"/>
          <a:ext cx="2962952" cy="5352869"/>
        </p:xfrm>
        <a:graphic>
          <a:graphicData uri="http://schemas.openxmlformats.org/drawingml/2006/table">
            <a:tbl>
              <a:tblPr bandRow="1">
                <a:tableStyleId>{5C22544A-7EE6-4342-B048-85BDC9FD1C3A}</a:tableStyleId>
              </a:tblPr>
              <a:tblGrid>
                <a:gridCol w="2962952">
                  <a:extLst>
                    <a:ext uri="{9D8B030D-6E8A-4147-A177-3AD203B41FA5}">
                      <a16:colId xmlns:a16="http://schemas.microsoft.com/office/drawing/2014/main" val="4214647562"/>
                    </a:ext>
                  </a:extLst>
                </a:gridCol>
              </a:tblGrid>
              <a:tr h="711626">
                <a:tc>
                  <a:txBody>
                    <a:bodyPr/>
                    <a:lstStyle/>
                    <a:p>
                      <a:pPr algn="ctr">
                        <a:lnSpc>
                          <a:spcPct val="107000"/>
                        </a:lnSpc>
                        <a:spcAft>
                          <a:spcPts val="800"/>
                        </a:spcAft>
                      </a:pPr>
                      <a:r>
                        <a:rPr lang="en-GB" sz="900">
                          <a:effectLst/>
                        </a:rPr>
                        <a:t>I can communicate basic ideas, and listen to the ideas of my peers</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91074760"/>
                  </a:ext>
                </a:extLst>
              </a:tr>
              <a:tr h="470875">
                <a:tc>
                  <a:txBody>
                    <a:bodyPr/>
                    <a:lstStyle/>
                    <a:p>
                      <a:pPr algn="ctr">
                        <a:lnSpc>
                          <a:spcPct val="107000"/>
                        </a:lnSpc>
                        <a:spcAft>
                          <a:spcPts val="800"/>
                        </a:spcAft>
                      </a:pPr>
                      <a:r>
                        <a:rPr lang="en-GB" sz="900">
                          <a:effectLst/>
                        </a:rPr>
                        <a:t>I can work with a partner and share the workload well</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56587740"/>
                  </a:ext>
                </a:extLst>
              </a:tr>
              <a:tr h="711626">
                <a:tc>
                  <a:txBody>
                    <a:bodyPr/>
                    <a:lstStyle/>
                    <a:p>
                      <a:pPr algn="ctr">
                        <a:lnSpc>
                          <a:spcPct val="107000"/>
                        </a:lnSpc>
                        <a:spcAft>
                          <a:spcPts val="800"/>
                        </a:spcAft>
                      </a:pPr>
                      <a:r>
                        <a:rPr lang="en-GB" sz="900">
                          <a:effectLst/>
                        </a:rPr>
                        <a:t>I can assess basic problems and set out a plan to solve the problem</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73113575"/>
                  </a:ext>
                </a:extLst>
              </a:tr>
              <a:tr h="711626">
                <a:tc>
                  <a:txBody>
                    <a:bodyPr/>
                    <a:lstStyle/>
                    <a:p>
                      <a:pPr algn="ctr">
                        <a:lnSpc>
                          <a:spcPct val="107000"/>
                        </a:lnSpc>
                        <a:spcAft>
                          <a:spcPts val="800"/>
                        </a:spcAft>
                      </a:pPr>
                      <a:r>
                        <a:rPr lang="en-GB" sz="900">
                          <a:effectLst/>
                        </a:rPr>
                        <a:t>I can lead my peers in completing several basic tasks </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84933427"/>
                  </a:ext>
                </a:extLst>
              </a:tr>
              <a:tr h="2747116">
                <a:tc>
                  <a:txBody>
                    <a:bodyPr/>
                    <a:lstStyle/>
                    <a:p>
                      <a:pPr algn="ctr">
                        <a:lnSpc>
                          <a:spcPct val="107000"/>
                        </a:lnSpc>
                        <a:spcAft>
                          <a:spcPts val="800"/>
                        </a:spcAft>
                      </a:pPr>
                      <a:r>
                        <a:rPr lang="en-GB" sz="900" dirty="0">
                          <a:effectLst/>
                        </a:rPr>
                        <a:t>Limited implementation of psychological control in pressure situations.</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5608130"/>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626750932"/>
              </p:ext>
            </p:extLst>
          </p:nvPr>
        </p:nvGraphicFramePr>
        <p:xfrm>
          <a:off x="7282821" y="1712946"/>
          <a:ext cx="2900269" cy="5352869"/>
        </p:xfrm>
        <a:graphic>
          <a:graphicData uri="http://schemas.openxmlformats.org/drawingml/2006/table">
            <a:tbl>
              <a:tblPr bandRow="1">
                <a:tableStyleId>{5C22544A-7EE6-4342-B048-85BDC9FD1C3A}</a:tableStyleId>
              </a:tblPr>
              <a:tblGrid>
                <a:gridCol w="2900269">
                  <a:extLst>
                    <a:ext uri="{9D8B030D-6E8A-4147-A177-3AD203B41FA5}">
                      <a16:colId xmlns:a16="http://schemas.microsoft.com/office/drawing/2014/main" val="2703260548"/>
                    </a:ext>
                  </a:extLst>
                </a:gridCol>
              </a:tblGrid>
              <a:tr h="603122">
                <a:tc>
                  <a:txBody>
                    <a:bodyPr/>
                    <a:lstStyle/>
                    <a:p>
                      <a:pPr algn="ctr">
                        <a:lnSpc>
                          <a:spcPct val="107000"/>
                        </a:lnSpc>
                        <a:spcAft>
                          <a:spcPts val="800"/>
                        </a:spcAft>
                      </a:pPr>
                      <a:r>
                        <a:rPr lang="en-GB" sz="900">
                          <a:effectLst/>
                        </a:rPr>
                        <a:t>I can discuss more complex ideas with my peers and come to form a plan</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01154604"/>
                  </a:ext>
                </a:extLst>
              </a:tr>
              <a:tr h="1215248">
                <a:tc>
                  <a:txBody>
                    <a:bodyPr/>
                    <a:lstStyle/>
                    <a:p>
                      <a:pPr algn="ctr">
                        <a:lnSpc>
                          <a:spcPct val="107000"/>
                        </a:lnSpc>
                        <a:spcAft>
                          <a:spcPts val="800"/>
                        </a:spcAft>
                      </a:pPr>
                      <a:r>
                        <a:rPr lang="en-GB" sz="900">
                          <a:effectLst/>
                        </a:rPr>
                        <a:t>I can work with a range of individuals and  apply my individual role to make evident a contribution to achieving the collective outcome</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97622174"/>
                  </a:ext>
                </a:extLst>
              </a:tr>
              <a:tr h="603122">
                <a:tc>
                  <a:txBody>
                    <a:bodyPr/>
                    <a:lstStyle/>
                    <a:p>
                      <a:pPr algn="ctr">
                        <a:lnSpc>
                          <a:spcPct val="107000"/>
                        </a:lnSpc>
                        <a:spcAft>
                          <a:spcPts val="800"/>
                        </a:spcAft>
                      </a:pPr>
                      <a:r>
                        <a:rPr lang="en-GB" sz="900">
                          <a:effectLst/>
                        </a:rPr>
                        <a:t>I can apply a range of problem solving techniques to a variety of problems</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09118243"/>
                  </a:ext>
                </a:extLst>
              </a:tr>
              <a:tr h="603122">
                <a:tc>
                  <a:txBody>
                    <a:bodyPr/>
                    <a:lstStyle/>
                    <a:p>
                      <a:pPr algn="ctr">
                        <a:lnSpc>
                          <a:spcPct val="107000"/>
                        </a:lnSpc>
                        <a:spcAft>
                          <a:spcPts val="800"/>
                        </a:spcAft>
                      </a:pPr>
                      <a:r>
                        <a:rPr lang="en-GB" sz="900">
                          <a:effectLst/>
                        </a:rPr>
                        <a:t>I can lead and motivate my peers for perform efficiently to complete activities</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96236855"/>
                  </a:ext>
                </a:extLst>
              </a:tr>
              <a:tr h="2328255">
                <a:tc>
                  <a:txBody>
                    <a:bodyPr/>
                    <a:lstStyle/>
                    <a:p>
                      <a:pPr algn="ctr">
                        <a:lnSpc>
                          <a:spcPct val="107000"/>
                        </a:lnSpc>
                        <a:spcAft>
                          <a:spcPts val="800"/>
                        </a:spcAft>
                      </a:pPr>
                      <a:r>
                        <a:rPr lang="en-GB" sz="900" dirty="0">
                          <a:effectLst/>
                        </a:rPr>
                        <a:t>Good display of psychological control in pressure situations though there may be occasional lapses.</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96416725"/>
                  </a:ext>
                </a:extLst>
              </a:tr>
            </a:tbl>
          </a:graphicData>
        </a:graphic>
      </p:graphicFrame>
    </p:spTree>
    <p:extLst>
      <p:ext uri="{BB962C8B-B14F-4D97-AF65-F5344CB8AC3E}">
        <p14:creationId xmlns:p14="http://schemas.microsoft.com/office/powerpoint/2010/main" val="3785915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a:normAutofit/>
          </a:bodyPr>
          <a:lstStyle/>
          <a:p>
            <a:r>
              <a:rPr lang="en-US" sz="900" dirty="0"/>
              <a:t>Communication skills, including listening.</a:t>
            </a:r>
          </a:p>
          <a:p>
            <a:r>
              <a:rPr lang="en-US" sz="900" dirty="0"/>
              <a:t>Working with others.</a:t>
            </a:r>
          </a:p>
          <a:p>
            <a:endParaRPr lang="en-US" sz="900" dirty="0"/>
          </a:p>
          <a:p>
            <a:endParaRPr lang="en-US" sz="900"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a:normAutofit/>
          </a:bodyPr>
          <a:lstStyle/>
          <a:p>
            <a:r>
              <a:rPr lang="en-US" sz="900" dirty="0"/>
              <a:t>Developing communication through problem solving and Sports </a:t>
            </a:r>
            <a:r>
              <a:rPr lang="en-US" sz="900" dirty="0" err="1"/>
              <a:t>ed</a:t>
            </a:r>
            <a:r>
              <a:rPr lang="en-US" sz="900" dirty="0"/>
              <a:t>’ (learner led lessons)</a:t>
            </a:r>
          </a:p>
          <a:p>
            <a:r>
              <a:rPr lang="en-US" sz="900" dirty="0"/>
              <a:t>Developing leadership through problem solving and Sports </a:t>
            </a:r>
            <a:r>
              <a:rPr lang="en-US" sz="900" dirty="0" err="1"/>
              <a:t>ed</a:t>
            </a:r>
            <a:r>
              <a:rPr lang="en-US" sz="900" dirty="0"/>
              <a:t>’ (learner led lessons).</a:t>
            </a:r>
          </a:p>
          <a:p>
            <a:r>
              <a:rPr lang="en-US" sz="900" dirty="0"/>
              <a:t>Developing planning skills to increase the likelihood of positive outcomes and progress.</a:t>
            </a:r>
          </a:p>
          <a:p>
            <a:r>
              <a:rPr lang="en-US" sz="900" dirty="0"/>
              <a:t>Developing the concept of risk management along side the concept of taking risks (resilience) to improve outcomes.</a:t>
            </a: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numCol="2">
            <a:normAutofit/>
          </a:bodyPr>
          <a:lstStyle/>
          <a:p>
            <a:pPr marL="171450" indent="-171450">
              <a:buFont typeface="Arial" panose="020B0604020202020204" pitchFamily="34" charset="0"/>
              <a:buChar char="•"/>
            </a:pPr>
            <a:r>
              <a:rPr lang="en-GB" sz="900" dirty="0"/>
              <a:t>Communicating effectively with others in pair and group activities</a:t>
            </a:r>
          </a:p>
          <a:p>
            <a:pPr marL="171450" indent="-171450">
              <a:buFont typeface="Arial" panose="020B0604020202020204" pitchFamily="34" charset="0"/>
              <a:buChar char="•"/>
            </a:pPr>
            <a:r>
              <a:rPr lang="en-GB" sz="900" dirty="0"/>
              <a:t>Develop and apply physical skills through bouldering, problem solving and sport </a:t>
            </a:r>
            <a:r>
              <a:rPr lang="en-GB" sz="900" dirty="0" err="1"/>
              <a:t>ed</a:t>
            </a:r>
            <a:r>
              <a:rPr lang="en-GB" sz="900" dirty="0"/>
              <a:t>’ activities.</a:t>
            </a:r>
          </a:p>
          <a:p>
            <a:pPr marL="171450" indent="-171450">
              <a:buFont typeface="Arial" panose="020B0604020202020204" pitchFamily="34" charset="0"/>
              <a:buChar char="•"/>
            </a:pPr>
            <a:r>
              <a:rPr lang="en-GB" sz="900" dirty="0"/>
              <a:t>Understand the links between participating in these activities and the benefits to health &amp; well-being</a:t>
            </a:r>
          </a:p>
          <a:p>
            <a:pPr marL="171450" indent="-171450">
              <a:buFont typeface="Arial" panose="020B0604020202020204" pitchFamily="34" charset="0"/>
              <a:buChar char="•"/>
            </a:pPr>
            <a:r>
              <a:rPr lang="en-GB" sz="900" dirty="0"/>
              <a:t>Engage regularly in physical activity</a:t>
            </a:r>
          </a:p>
          <a:p>
            <a:pPr marL="171450" indent="-171450">
              <a:buFont typeface="Arial" panose="020B0604020202020204" pitchFamily="34" charset="0"/>
              <a:buChar char="•"/>
            </a:pPr>
            <a:r>
              <a:rPr lang="en-GB" sz="900" dirty="0"/>
              <a:t>Show resilience when finding a task or activity difficult.</a:t>
            </a:r>
            <a:endParaRPr lang="en-US" sz="9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a:normAutofit/>
          </a:bodyPr>
          <a:lstStyle/>
          <a:p>
            <a:r>
              <a:rPr lang="en-US" sz="900" dirty="0"/>
              <a:t>Bouldering, problem solving, Sports education</a:t>
            </a:r>
          </a:p>
          <a:p>
            <a:r>
              <a:rPr lang="en-US" sz="900" dirty="0"/>
              <a:t>Leadership, roles, responsibilities</a:t>
            </a:r>
          </a:p>
          <a:p>
            <a:r>
              <a:rPr lang="en-US" sz="900" dirty="0"/>
              <a:t>Communication</a:t>
            </a:r>
          </a:p>
          <a:p>
            <a:r>
              <a:rPr lang="en-US" sz="900" dirty="0"/>
              <a:t>Planning</a:t>
            </a:r>
          </a:p>
          <a:p>
            <a:r>
              <a:rPr lang="en-US" sz="900" dirty="0"/>
              <a:t>Resilience</a:t>
            </a: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a:normAutofit/>
          </a:bodyPr>
          <a:lstStyle/>
          <a:p>
            <a:r>
              <a:rPr lang="en-US" sz="900" dirty="0"/>
              <a:t>Links to HWB lessons</a:t>
            </a:r>
          </a:p>
          <a:p>
            <a:r>
              <a:rPr lang="en-US" sz="900" dirty="0"/>
              <a:t>Links to Welsh sport</a:t>
            </a:r>
          </a:p>
          <a:p>
            <a:r>
              <a:rPr lang="en-US" sz="900" dirty="0"/>
              <a:t>Links to local/national venues </a:t>
            </a:r>
            <a:r>
              <a:rPr lang="en-US" sz="900" dirty="0" err="1"/>
              <a:t>andcentres</a:t>
            </a:r>
            <a:r>
              <a:rPr lang="en-US" sz="900" dirty="0"/>
              <a:t>.</a:t>
            </a:r>
          </a:p>
        </p:txBody>
      </p:sp>
    </p:spTree>
    <p:extLst>
      <p:ext uri="{BB962C8B-B14F-4D97-AF65-F5344CB8AC3E}">
        <p14:creationId xmlns:p14="http://schemas.microsoft.com/office/powerpoint/2010/main" val="632769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lnSpcReduction="10000"/>
          </a:bodyPr>
          <a:lstStyle/>
          <a:p>
            <a:r>
              <a:rPr lang="en-US" sz="900">
                <a:latin typeface="Arial"/>
                <a:cs typeface="Arial"/>
              </a:rPr>
              <a:t>Health and Well-being</a:t>
            </a:r>
            <a:endParaRPr lang="en-US" sz="900">
              <a:solidFill>
                <a:srgbClr val="000000"/>
              </a:solidFill>
              <a:latin typeface="Arial"/>
              <a:cs typeface="Arial"/>
            </a:endParaRPr>
          </a:p>
          <a:p>
            <a:r>
              <a:rPr lang="en-US" sz="900">
                <a:latin typeface="Arial"/>
                <a:cs typeface="Arial"/>
              </a:rPr>
              <a:t>Vision</a:t>
            </a:r>
            <a:endParaRPr lang="en-US" sz="900">
              <a:solidFill>
                <a:srgbClr val="000000"/>
              </a:solidFill>
              <a:latin typeface="Arial"/>
              <a:cs typeface="Arial"/>
            </a:endParaRPr>
          </a:p>
          <a:p>
            <a:endParaRPr lang="en-US" dirty="0">
              <a:solidFill>
                <a:srgbClr val="000000"/>
              </a:solidFill>
              <a:latin typeface="Segoe UI"/>
              <a:cs typeface="Segoe UI"/>
            </a:endParaRPr>
          </a:p>
          <a:p>
            <a:r>
              <a:rPr lang="en-US" sz="900" dirty="0">
                <a:solidFill>
                  <a:srgbClr val="0D0D0D"/>
                </a:solidFill>
                <a:latin typeface="Segoe UI"/>
                <a:cs typeface="Segoe UI"/>
              </a:rPr>
              <a:t>"Our vision for the Health and Well-being </a:t>
            </a:r>
            <a:r>
              <a:rPr lang="en-US" sz="900" dirty="0" err="1">
                <a:solidFill>
                  <a:srgbClr val="0D0D0D"/>
                </a:solidFill>
                <a:latin typeface="Segoe UI"/>
                <a:cs typeface="Segoe UI"/>
              </a:rPr>
              <a:t>AoLE</a:t>
            </a:r>
            <a:r>
              <a:rPr lang="en-US" sz="900" dirty="0">
                <a:solidFill>
                  <a:srgbClr val="0D0D0D"/>
                </a:solidFill>
                <a:latin typeface="Segoe UI"/>
                <a:cs typeface="Segoe UI"/>
              </a:rPr>
              <a:t> is to create healthy, confident individuals and to empower the learners to thrive physically, mentally, emotionally, and socially in a rapidly changing world.”</a:t>
            </a:r>
            <a:endParaRPr lang="en-US" sz="900" dirty="0">
              <a:solidFill>
                <a:srgbClr val="000000"/>
              </a:solidFill>
              <a:latin typeface="Segoe UI"/>
              <a:cs typeface="Segoe UI"/>
            </a:endParaRPr>
          </a:p>
          <a:p>
            <a:r>
              <a:rPr lang="en-US" sz="900" dirty="0">
                <a:solidFill>
                  <a:srgbClr val="0D0D0D"/>
                </a:solidFill>
                <a:latin typeface="Segoe UI"/>
                <a:cs typeface="Segoe UI"/>
              </a:rPr>
              <a:t>We use a curriculum that educates learners about the importance of leading healthy lifestyles and encourages resilience, empathy, decision-making and self-awareness. Through a holistic approach that integrates physical education, health and well-being and food, learners will develop the confidence and competence to make informed decisions that positively influence their own well-being and that of others.</a:t>
            </a:r>
            <a:endParaRPr lang="en-US" sz="900" dirty="0">
              <a:solidFill>
                <a:srgbClr val="000000"/>
              </a:solidFill>
              <a:latin typeface="Segoe UI"/>
              <a:cs typeface="Segoe UI"/>
            </a:endParaRPr>
          </a:p>
          <a:p>
            <a:r>
              <a:rPr lang="en-US" sz="900" dirty="0">
                <a:solidFill>
                  <a:srgbClr val="0D0D0D"/>
                </a:solidFill>
                <a:latin typeface="Segoe UI"/>
                <a:cs typeface="Segoe UI"/>
              </a:rPr>
              <a:t>Learning in the classroom and in practical activities aims to develop respect, teamwork, resilience and the wider cross-curricular skills of literacy, numeracy and DCF.</a:t>
            </a:r>
            <a:endParaRPr lang="en-US" sz="900" dirty="0">
              <a:solidFill>
                <a:srgbClr val="000000"/>
              </a:solidFill>
              <a:latin typeface="Segoe UI"/>
              <a:cs typeface="Segoe UI"/>
            </a:endParaRPr>
          </a:p>
          <a:p>
            <a:r>
              <a:rPr lang="en-US" sz="900" dirty="0">
                <a:solidFill>
                  <a:srgbClr val="0D0D0D"/>
                </a:solidFill>
                <a:latin typeface="Segoe UI"/>
                <a:cs typeface="Segoe UI"/>
              </a:rPr>
              <a:t>At the heart of the curriculum is the four principles, what matters statements, the principles of progression and individual progression (progression steps) of Curriculum for Wales.  </a:t>
            </a:r>
            <a:endParaRPr lang="en-US" sz="900" dirty="0">
              <a:solidFill>
                <a:srgbClr val="000000"/>
              </a:solidFill>
              <a:latin typeface="Segoe UI"/>
              <a:cs typeface="Segoe UI"/>
            </a:endParaRPr>
          </a:p>
          <a:p>
            <a:endParaRPr lang="en-US" dirty="0">
              <a:solidFill>
                <a:srgbClr val="000000"/>
              </a:solidFill>
              <a:latin typeface="Segoe UI"/>
              <a:cs typeface="Segoe UI"/>
            </a:endParaRPr>
          </a:p>
          <a:p>
            <a:r>
              <a:rPr lang="en-US" sz="900" b="1" dirty="0">
                <a:solidFill>
                  <a:srgbClr val="0D0D0D"/>
                </a:solidFill>
                <a:latin typeface="Segoe UI"/>
                <a:cs typeface="Segoe UI"/>
              </a:rPr>
              <a:t>Physical education</a:t>
            </a:r>
            <a:endParaRPr lang="en-US" sz="900" dirty="0">
              <a:solidFill>
                <a:srgbClr val="000000"/>
              </a:solidFill>
              <a:latin typeface="Segoe UI"/>
              <a:cs typeface="Segoe UI"/>
            </a:endParaRPr>
          </a:p>
          <a:p>
            <a:r>
              <a:rPr lang="en-US" sz="900" b="1" dirty="0">
                <a:solidFill>
                  <a:srgbClr val="0D0D0D"/>
                </a:solidFill>
                <a:latin typeface="Segoe UI"/>
                <a:cs typeface="Segoe UI"/>
              </a:rPr>
              <a:t>In these lessons, learners are encouraged to develop their physical skills, understanding of the benefit of physical activity to leading a healthy lifestyle, resilience and teamwork.  They develop fundamental movement skills that can be transferred across different activities and are encouraged to develop communication, thinking skills and be creative.</a:t>
            </a:r>
            <a:endParaRPr lang="en-US" sz="900" dirty="0">
              <a:solidFill>
                <a:srgbClr val="000000"/>
              </a:solidFill>
              <a:latin typeface="Segoe UI"/>
              <a:cs typeface="Segoe UI"/>
            </a:endParaRPr>
          </a:p>
          <a:p>
            <a:r>
              <a:rPr lang="en-US" sz="900" dirty="0">
                <a:solidFill>
                  <a:srgbClr val="0D0D0D"/>
                </a:solidFill>
                <a:latin typeface="Segoe UI"/>
                <a:cs typeface="Segoe UI"/>
              </a:rPr>
              <a:t>Health and well-being </a:t>
            </a:r>
            <a:endParaRPr lang="en-US" sz="900" dirty="0">
              <a:solidFill>
                <a:srgbClr val="000000"/>
              </a:solidFill>
              <a:latin typeface="Segoe UI"/>
              <a:cs typeface="Segoe UI"/>
            </a:endParaRPr>
          </a:p>
          <a:p>
            <a:r>
              <a:rPr lang="en-US" sz="900" dirty="0">
                <a:solidFill>
                  <a:srgbClr val="0D0D0D"/>
                </a:solidFill>
                <a:latin typeface="Segoe UI"/>
                <a:cs typeface="Segoe UI"/>
              </a:rPr>
              <a:t>In these lessons, learners develop their understanding of the physical, mental and social aspects that promote health and well-being.  We aim to enable ethically informed learners that are aware of social influences, that can make informed decisions and understand healthy relationships.  Learners are encouraged to be active participants through a range of individual, paired and group activities.  </a:t>
            </a:r>
            <a:endParaRPr lang="en-US" sz="900" dirty="0">
              <a:solidFill>
                <a:srgbClr val="000000"/>
              </a:solidFill>
              <a:latin typeface="Segoe UI"/>
              <a:cs typeface="Segoe UI"/>
            </a:endParaRPr>
          </a:p>
          <a:p>
            <a:r>
              <a:rPr lang="en-US" sz="900" dirty="0">
                <a:solidFill>
                  <a:srgbClr val="0D0D0D"/>
                </a:solidFill>
                <a:latin typeface="Segoe UI"/>
                <a:cs typeface="Segoe UI"/>
              </a:rPr>
              <a:t>Food</a:t>
            </a:r>
            <a:endParaRPr lang="en-US" sz="900" dirty="0">
              <a:solidFill>
                <a:srgbClr val="000000"/>
              </a:solidFill>
              <a:latin typeface="Segoe UI"/>
              <a:cs typeface="Segoe UI"/>
            </a:endParaRPr>
          </a:p>
          <a:p>
            <a:r>
              <a:rPr lang="en-US" sz="900" dirty="0">
                <a:solidFill>
                  <a:srgbClr val="0D0D0D"/>
                </a:solidFill>
                <a:latin typeface="Segoe UI"/>
                <a:cs typeface="Segoe UI"/>
              </a:rPr>
              <a:t>Learners begin to develop the skills that allow them to produce nutritionally valuable meals.  They are taught the safe practices that relate to using cooking utensils/appliances and food hygiene. Learners develop the skills and understanding of how to maintain health and well-being through balanced nutrition.</a:t>
            </a:r>
            <a:endParaRPr lang="en-US" sz="900" dirty="0">
              <a:solidFill>
                <a:srgbClr val="000000"/>
              </a:solidFill>
              <a:latin typeface="Segoe UI"/>
              <a:cs typeface="Segoe UI"/>
            </a:endParaRPr>
          </a:p>
          <a:p>
            <a:endParaRPr lang="en-US" sz="900" dirty="0">
              <a:solidFill>
                <a:srgbClr val="000000"/>
              </a:solidFill>
              <a:latin typeface="Segoe UI"/>
              <a:cs typeface="Segoe UI"/>
            </a:endParaRPr>
          </a:p>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US" sz="1200" dirty="0">
                <a:latin typeface="MASSILIA VF"/>
              </a:rPr>
              <a:t>Overall Learning Journey 7-11 Overtime (currently 7-9)</a:t>
            </a:r>
            <a:endParaRPr lang="en-US" dirty="0"/>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graphicFrame>
        <p:nvGraphicFramePr>
          <p:cNvPr id="7" name="Table 6">
            <a:extLst>
              <a:ext uri="{FF2B5EF4-FFF2-40B4-BE49-F238E27FC236}">
                <a16:creationId xmlns:a16="http://schemas.microsoft.com/office/drawing/2014/main" id="{3B60D4E2-5FCD-667D-C628-64F68894BE36}"/>
              </a:ext>
            </a:extLst>
          </p:cNvPr>
          <p:cNvGraphicFramePr>
            <a:graphicFrameLocks noGrp="1"/>
          </p:cNvGraphicFramePr>
          <p:nvPr>
            <p:extLst>
              <p:ext uri="{D42A27DB-BD31-4B8C-83A1-F6EECF244321}">
                <p14:modId xmlns:p14="http://schemas.microsoft.com/office/powerpoint/2010/main" val="117755764"/>
              </p:ext>
            </p:extLst>
          </p:nvPr>
        </p:nvGraphicFramePr>
        <p:xfrm>
          <a:off x="5603395" y="993843"/>
          <a:ext cx="4581792" cy="5898179"/>
        </p:xfrm>
        <a:graphic>
          <a:graphicData uri="http://schemas.openxmlformats.org/drawingml/2006/table">
            <a:tbl>
              <a:tblPr bandRow="1">
                <a:tableStyleId>{5C22544A-7EE6-4342-B048-85BDC9FD1C3A}</a:tableStyleId>
              </a:tblPr>
              <a:tblGrid>
                <a:gridCol w="1537811">
                  <a:extLst>
                    <a:ext uri="{9D8B030D-6E8A-4147-A177-3AD203B41FA5}">
                      <a16:colId xmlns:a16="http://schemas.microsoft.com/office/drawing/2014/main" val="549827816"/>
                    </a:ext>
                  </a:extLst>
                </a:gridCol>
                <a:gridCol w="1511837">
                  <a:extLst>
                    <a:ext uri="{9D8B030D-6E8A-4147-A177-3AD203B41FA5}">
                      <a16:colId xmlns:a16="http://schemas.microsoft.com/office/drawing/2014/main" val="2290782784"/>
                    </a:ext>
                  </a:extLst>
                </a:gridCol>
                <a:gridCol w="1532144">
                  <a:extLst>
                    <a:ext uri="{9D8B030D-6E8A-4147-A177-3AD203B41FA5}">
                      <a16:colId xmlns:a16="http://schemas.microsoft.com/office/drawing/2014/main" val="5067018"/>
                    </a:ext>
                  </a:extLst>
                </a:gridCol>
              </a:tblGrid>
              <a:tr h="266586">
                <a:tc>
                  <a:txBody>
                    <a:bodyPr/>
                    <a:lstStyle/>
                    <a:p>
                      <a:pPr algn="l" rtl="0" fontAlgn="base"/>
                      <a:r>
                        <a:rPr lang="en-US" sz="1000" b="1" i="0">
                          <a:solidFill>
                            <a:srgbClr val="000000"/>
                          </a:solidFill>
                          <a:effectLst/>
                          <a:latin typeface="Calibri" panose="020F0502020204030204" pitchFamily="34" charset="0"/>
                        </a:rPr>
                        <a:t>Year 7</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1" i="0">
                          <a:solidFill>
                            <a:srgbClr val="000000"/>
                          </a:solidFill>
                          <a:effectLst/>
                          <a:latin typeface="Calibri" panose="020F0502020204030204" pitchFamily="34" charset="0"/>
                        </a:rPr>
                        <a:t>Year 8 </a:t>
                      </a:r>
                      <a:r>
                        <a:rPr lang="en-US" sz="1000" b="1" i="0">
                          <a:solidFill>
                            <a:srgbClr val="FFFFFF"/>
                          </a:solidFill>
                          <a:effectLst/>
                          <a:latin typeface="Calibri" panose="020F0502020204030204" pitchFamily="34" charset="0"/>
                        </a:rPr>
                        <a:t>zxdvsdvfbe3wrgv</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1" i="0">
                          <a:solidFill>
                            <a:srgbClr val="000000"/>
                          </a:solidFill>
                          <a:effectLst/>
                          <a:latin typeface="Calibri" panose="020F0502020204030204" pitchFamily="34" charset="0"/>
                        </a:rPr>
                        <a:t>Year 9 </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74720667"/>
                  </a:ext>
                </a:extLst>
              </a:tr>
              <a:tr h="244364">
                <a:tc>
                  <a:txBody>
                    <a:bodyPr/>
                    <a:lstStyle/>
                    <a:p>
                      <a:pPr algn="l" rtl="0" fontAlgn="base"/>
                      <a:r>
                        <a:rPr lang="en-US" sz="1000" b="1" i="0">
                          <a:solidFill>
                            <a:srgbClr val="00B050"/>
                          </a:solidFill>
                          <a:effectLst/>
                          <a:latin typeface="Calibri" panose="020F0502020204030204" pitchFamily="34" charset="0"/>
                        </a:rPr>
                        <a:t>Communication</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B050"/>
                          </a:solidFill>
                          <a:effectLst/>
                          <a:latin typeface="Calibri" panose="020F0502020204030204" pitchFamily="34" charset="0"/>
                        </a:rPr>
                        <a:t>Teamwork</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B050"/>
                          </a:solidFill>
                          <a:effectLst/>
                          <a:latin typeface="Calibri" panose="020F0502020204030204" pitchFamily="34" charset="0"/>
                        </a:rPr>
                        <a:t>Leadership</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29907237"/>
                  </a:ext>
                </a:extLst>
              </a:tr>
              <a:tr h="410985">
                <a:tc>
                  <a:txBody>
                    <a:bodyPr/>
                    <a:lstStyle/>
                    <a:p>
                      <a:pPr algn="l" rtl="0" fontAlgn="base"/>
                      <a:r>
                        <a:rPr lang="en-US" sz="1000" b="1" i="0">
                          <a:solidFill>
                            <a:srgbClr val="00B050"/>
                          </a:solidFill>
                          <a:effectLst/>
                          <a:latin typeface="Calibri" panose="020F0502020204030204" pitchFamily="34" charset="0"/>
                        </a:rPr>
                        <a:t>Social Skills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B050"/>
                          </a:solidFill>
                          <a:effectLst/>
                          <a:latin typeface="Calibri" panose="020F0502020204030204" pitchFamily="34" charset="0"/>
                        </a:rPr>
                        <a:t>Collaboration skills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B050"/>
                          </a:solidFill>
                          <a:effectLst/>
                          <a:latin typeface="Calibri" panose="020F0502020204030204" pitchFamily="34" charset="0"/>
                        </a:rPr>
                        <a:t>Collective responsibility skills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99149522"/>
                  </a:ext>
                </a:extLst>
              </a:tr>
              <a:tr h="244364">
                <a:tc>
                  <a:txBody>
                    <a:bodyPr/>
                    <a:lstStyle/>
                    <a:p>
                      <a:pPr algn="l" rtl="0" fontAlgn="base"/>
                      <a:r>
                        <a:rPr lang="en-US" sz="1000" b="1" i="0">
                          <a:solidFill>
                            <a:srgbClr val="00B050"/>
                          </a:solidFill>
                          <a:effectLst/>
                          <a:latin typeface="Calibri" panose="020F0502020204030204" pitchFamily="34" charset="0"/>
                        </a:rPr>
                        <a:t>Solving basic problems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B050"/>
                          </a:solidFill>
                          <a:effectLst/>
                          <a:latin typeface="Calibri" panose="020F0502020204030204" pitchFamily="34" charset="0"/>
                        </a:rPr>
                        <a:t>Solving complex problems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B050"/>
                          </a:solidFill>
                          <a:effectLst/>
                          <a:latin typeface="Calibri" panose="020F0502020204030204" pitchFamily="34" charset="0"/>
                        </a:rPr>
                        <a:t>Planning and organisation</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36771599"/>
                  </a:ext>
                </a:extLst>
              </a:tr>
              <a:tr h="410985">
                <a:tc>
                  <a:txBody>
                    <a:bodyPr/>
                    <a:lstStyle/>
                    <a:p>
                      <a:pPr algn="l" rtl="0" fontAlgn="base"/>
                      <a:r>
                        <a:rPr lang="en-US" sz="1000" b="1" i="0">
                          <a:solidFill>
                            <a:srgbClr val="ED7D31"/>
                          </a:solidFill>
                          <a:effectLst/>
                          <a:latin typeface="Calibri" panose="020F0502020204030204" pitchFamily="34" charset="0"/>
                        </a:rPr>
                        <a:t>Warm up and cool down</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ED7D31"/>
                          </a:solidFill>
                          <a:effectLst/>
                          <a:latin typeface="Calibri" panose="020F0502020204030204" pitchFamily="34" charset="0"/>
                        </a:rPr>
                        <a:t>Methods of training for health</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ED7D31"/>
                          </a:solidFill>
                          <a:effectLst/>
                          <a:latin typeface="Calibri" panose="020F0502020204030204" pitchFamily="34" charset="0"/>
                        </a:rPr>
                        <a:t>Testing for fitness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97118173"/>
                  </a:ext>
                </a:extLst>
              </a:tr>
              <a:tr h="410985">
                <a:tc>
                  <a:txBody>
                    <a:bodyPr/>
                    <a:lstStyle/>
                    <a:p>
                      <a:pPr algn="l" rtl="0" fontAlgn="base"/>
                      <a:r>
                        <a:rPr lang="en-US" sz="1000" b="1" i="0">
                          <a:solidFill>
                            <a:srgbClr val="ED7D31"/>
                          </a:solidFill>
                          <a:effectLst/>
                          <a:latin typeface="Calibri" panose="020F0502020204030204" pitchFamily="34" charset="0"/>
                        </a:rPr>
                        <a:t>Components of fitness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ED7D31"/>
                          </a:solidFill>
                          <a:effectLst/>
                          <a:latin typeface="Calibri" panose="020F0502020204030204" pitchFamily="34" charset="0"/>
                        </a:rPr>
                        <a:t>Methods of training for fitness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ED7D31"/>
                          </a:solidFill>
                          <a:effectLst/>
                          <a:latin typeface="Calibri" panose="020F0502020204030204" pitchFamily="34" charset="0"/>
                        </a:rPr>
                        <a:t>Planning for developing fitness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02343774"/>
                  </a:ext>
                </a:extLst>
              </a:tr>
              <a:tr h="410985">
                <a:tc>
                  <a:txBody>
                    <a:bodyPr/>
                    <a:lstStyle/>
                    <a:p>
                      <a:pPr algn="l" rtl="0" fontAlgn="base"/>
                      <a:r>
                        <a:rPr lang="en-US" sz="1000" b="1" i="0">
                          <a:solidFill>
                            <a:srgbClr val="ED7D31"/>
                          </a:solidFill>
                          <a:effectLst/>
                          <a:latin typeface="Calibri" panose="020F0502020204030204" pitchFamily="34" charset="0"/>
                        </a:rPr>
                        <a:t>Short term effects of exercise</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ED7D31"/>
                          </a:solidFill>
                          <a:effectLst/>
                          <a:latin typeface="Calibri" panose="020F0502020204030204" pitchFamily="34" charset="0"/>
                        </a:rPr>
                        <a:t>Long term effects of exercise</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ED7D31"/>
                          </a:solidFill>
                          <a:effectLst/>
                          <a:latin typeface="Calibri" panose="020F0502020204030204" pitchFamily="34" charset="0"/>
                        </a:rPr>
                        <a:t>Delivering fitness sessions for others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47079322"/>
                  </a:ext>
                </a:extLst>
              </a:tr>
              <a:tr h="410985">
                <a:tc>
                  <a:txBody>
                    <a:bodyPr/>
                    <a:lstStyle/>
                    <a:p>
                      <a:pPr algn="l" rtl="0" fontAlgn="base"/>
                      <a:r>
                        <a:rPr lang="en-US" sz="1000" b="1" i="0">
                          <a:solidFill>
                            <a:srgbClr val="0070C0"/>
                          </a:solidFill>
                          <a:effectLst/>
                          <a:latin typeface="Calibri" panose="020F0502020204030204" pitchFamily="34" charset="0"/>
                        </a:rPr>
                        <a:t>Body control and movement</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70C0"/>
                          </a:solidFill>
                          <a:effectLst/>
                          <a:latin typeface="Calibri" panose="020F0502020204030204" pitchFamily="34" charset="0"/>
                        </a:rPr>
                        <a:t>Use of flight apparatus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70C0"/>
                          </a:solidFill>
                          <a:effectLst/>
                          <a:latin typeface="Calibri" panose="020F0502020204030204" pitchFamily="34" charset="0"/>
                        </a:rPr>
                        <a:t>Complex skills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74074118"/>
                  </a:ext>
                </a:extLst>
              </a:tr>
              <a:tr h="410985">
                <a:tc>
                  <a:txBody>
                    <a:bodyPr/>
                    <a:lstStyle/>
                    <a:p>
                      <a:pPr algn="l" rtl="0" fontAlgn="base"/>
                      <a:r>
                        <a:rPr lang="en-US" sz="1000" b="1" i="0">
                          <a:solidFill>
                            <a:srgbClr val="0070C0"/>
                          </a:solidFill>
                          <a:effectLst/>
                          <a:latin typeface="Calibri" panose="020F0502020204030204" pitchFamily="34" charset="0"/>
                        </a:rPr>
                        <a:t>Rolling, balancing and flight actions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70C0"/>
                          </a:solidFill>
                          <a:effectLst/>
                          <a:latin typeface="Calibri" panose="020F0502020204030204" pitchFamily="34" charset="0"/>
                        </a:rPr>
                        <a:t>Onto and over apparatus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70C0"/>
                          </a:solidFill>
                          <a:effectLst/>
                          <a:latin typeface="Calibri" panose="020F0502020204030204" pitchFamily="34" charset="0"/>
                        </a:rPr>
                        <a:t>Linking skills into sequences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585493"/>
                  </a:ext>
                </a:extLst>
              </a:tr>
              <a:tr h="410985">
                <a:tc>
                  <a:txBody>
                    <a:bodyPr/>
                    <a:lstStyle/>
                    <a:p>
                      <a:pPr algn="l" rtl="0" fontAlgn="base"/>
                      <a:r>
                        <a:rPr lang="en-US" sz="1000" b="1" i="0">
                          <a:solidFill>
                            <a:srgbClr val="0070C0"/>
                          </a:solidFill>
                          <a:effectLst/>
                          <a:latin typeface="Calibri" panose="020F0502020204030204" pitchFamily="34" charset="0"/>
                        </a:rPr>
                        <a:t>Creating routines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70C0"/>
                          </a:solidFill>
                          <a:effectLst/>
                          <a:latin typeface="Calibri" panose="020F0502020204030204" pitchFamily="34" charset="0"/>
                        </a:rPr>
                        <a:t>Complex flight actions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70C0"/>
                          </a:solidFill>
                          <a:effectLst/>
                          <a:latin typeface="Calibri" panose="020F0502020204030204" pitchFamily="34" charset="0"/>
                        </a:rPr>
                        <a:t>Complex routines using a range of apparatus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91918133"/>
                  </a:ext>
                </a:extLst>
              </a:tr>
              <a:tr h="410985">
                <a:tc>
                  <a:txBody>
                    <a:bodyPr/>
                    <a:lstStyle/>
                    <a:p>
                      <a:pPr algn="l" rtl="0" fontAlgn="base"/>
                      <a:r>
                        <a:rPr lang="en-US" sz="1000" b="1" i="0">
                          <a:solidFill>
                            <a:srgbClr val="0070C0"/>
                          </a:solidFill>
                          <a:effectLst/>
                          <a:latin typeface="Calibri" panose="020F0502020204030204" pitchFamily="34" charset="0"/>
                        </a:rPr>
                        <a:t>Effective and constructive feedback</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70C0"/>
                          </a:solidFill>
                          <a:effectLst/>
                          <a:latin typeface="Calibri" panose="020F0502020204030204" pitchFamily="34" charset="0"/>
                        </a:rPr>
                        <a:t>Interpreting feedback to bring about progression</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70C0"/>
                          </a:solidFill>
                          <a:effectLst/>
                          <a:latin typeface="Calibri" panose="020F0502020204030204" pitchFamily="34" charset="0"/>
                        </a:rPr>
                        <a:t>Developing initiative and independence</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08123675"/>
                  </a:ext>
                </a:extLst>
              </a:tr>
              <a:tr h="622030">
                <a:tc>
                  <a:txBody>
                    <a:bodyPr/>
                    <a:lstStyle/>
                    <a:p>
                      <a:pPr algn="l" rtl="0" fontAlgn="base"/>
                      <a:r>
                        <a:rPr lang="en-US" sz="1000" b="1" i="0">
                          <a:solidFill>
                            <a:srgbClr val="FF0000"/>
                          </a:solidFill>
                          <a:effectLst/>
                          <a:latin typeface="Calibri" panose="020F0502020204030204" pitchFamily="34" charset="0"/>
                        </a:rPr>
                        <a:t>Rules and regulations of games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FF0000"/>
                          </a:solidFill>
                          <a:effectLst/>
                          <a:latin typeface="Calibri" panose="020F0502020204030204" pitchFamily="34" charset="0"/>
                        </a:rPr>
                        <a:t>Developing control, accuracy and consistency</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FF0000"/>
                          </a:solidFill>
                          <a:effectLst/>
                          <a:latin typeface="Calibri" panose="020F0502020204030204" pitchFamily="34" charset="0"/>
                        </a:rPr>
                        <a:t>Developing innovation and understanding of forward thinking in games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25133830"/>
                  </a:ext>
                </a:extLst>
              </a:tr>
              <a:tr h="410985">
                <a:tc>
                  <a:txBody>
                    <a:bodyPr/>
                    <a:lstStyle/>
                    <a:p>
                      <a:pPr algn="l" rtl="0" fontAlgn="base"/>
                      <a:r>
                        <a:rPr lang="en-US" sz="1000" b="1" i="0">
                          <a:solidFill>
                            <a:srgbClr val="FF0000"/>
                          </a:solidFill>
                          <a:effectLst/>
                          <a:latin typeface="Calibri" panose="020F0502020204030204" pitchFamily="34" charset="0"/>
                        </a:rPr>
                        <a:t>Basic knowledge of strategies for success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FF0000"/>
                          </a:solidFill>
                          <a:effectLst/>
                          <a:latin typeface="Calibri" panose="020F0502020204030204" pitchFamily="34" charset="0"/>
                        </a:rPr>
                        <a:t>Knowledge of sport specific tactics for success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FF0000"/>
                          </a:solidFill>
                          <a:effectLst/>
                          <a:latin typeface="Calibri" panose="020F0502020204030204" pitchFamily="34" charset="0"/>
                        </a:rPr>
                        <a:t>Advanced movement patterns for success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01745694"/>
                  </a:ext>
                </a:extLst>
              </a:tr>
              <a:tr h="410985">
                <a:tc>
                  <a:txBody>
                    <a:bodyPr/>
                    <a:lstStyle/>
                    <a:p>
                      <a:pPr algn="l" rtl="0" fontAlgn="base"/>
                      <a:r>
                        <a:rPr lang="en-US" sz="1000" b="1" i="0">
                          <a:solidFill>
                            <a:srgbClr val="FF0000"/>
                          </a:solidFill>
                          <a:effectLst/>
                          <a:latin typeface="Calibri" panose="020F0502020204030204" pitchFamily="34" charset="0"/>
                        </a:rPr>
                        <a:t>Basic attacking principles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FF0000"/>
                          </a:solidFill>
                          <a:effectLst/>
                          <a:latin typeface="Calibri" panose="020F0502020204030204" pitchFamily="34" charset="0"/>
                        </a:rPr>
                        <a:t>Developing attacking principles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FF0000"/>
                          </a:solidFill>
                          <a:effectLst/>
                          <a:latin typeface="Calibri" panose="020F0502020204030204" pitchFamily="34" charset="0"/>
                        </a:rPr>
                        <a:t>Complex attacking principles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60186366"/>
                  </a:ext>
                </a:extLst>
              </a:tr>
              <a:tr h="410985">
                <a:tc>
                  <a:txBody>
                    <a:bodyPr/>
                    <a:lstStyle/>
                    <a:p>
                      <a:pPr algn="l" rtl="0" fontAlgn="base"/>
                      <a:r>
                        <a:rPr lang="en-US" sz="1000" b="1" i="0">
                          <a:solidFill>
                            <a:srgbClr val="FF0000"/>
                          </a:solidFill>
                          <a:effectLst/>
                          <a:latin typeface="Calibri" panose="020F0502020204030204" pitchFamily="34" charset="0"/>
                        </a:rPr>
                        <a:t>Basic defending principles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FF0000"/>
                          </a:solidFill>
                          <a:effectLst/>
                          <a:latin typeface="Calibri" panose="020F0502020204030204" pitchFamily="34" charset="0"/>
                        </a:rPr>
                        <a:t>Developing defending principles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FF0000"/>
                          </a:solidFill>
                          <a:effectLst/>
                          <a:latin typeface="Calibri" panose="020F0502020204030204" pitchFamily="34" charset="0"/>
                        </a:rPr>
                        <a:t>Complex defending principles</a:t>
                      </a:r>
                      <a:endParaRPr lang="en-US" b="0" i="0">
                        <a:solidFill>
                          <a:srgbClr val="000000"/>
                        </a:solidFill>
                        <a:effectLst/>
                      </a:endParaRPr>
                    </a:p>
                  </a:txBody>
                  <a:tcPr marL="50425" marR="50425" marT="39205" marB="3920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57314078"/>
                  </a:ext>
                </a:extLst>
              </a:tr>
            </a:tbl>
          </a:graphicData>
        </a:graphic>
      </p:graphicFrame>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01F52DA-60FE-9681-2078-24042A343FA7}"/>
              </a:ext>
            </a:extLst>
          </p:cNvPr>
          <p:cNvSpPr>
            <a:spLocks noGrp="1"/>
          </p:cNvSpPr>
          <p:nvPr>
            <p:ph type="body" sz="quarter" idx="42"/>
          </p:nvPr>
        </p:nvSpPr>
        <p:spPr/>
        <p:txBody>
          <a:bodyPr/>
          <a:lstStyle/>
          <a:p>
            <a:endParaRPr lang="en-US"/>
          </a:p>
        </p:txBody>
      </p:sp>
      <p:sp>
        <p:nvSpPr>
          <p:cNvPr id="3" name="Text Placeholder 2">
            <a:extLst>
              <a:ext uri="{FF2B5EF4-FFF2-40B4-BE49-F238E27FC236}">
                <a16:creationId xmlns:a16="http://schemas.microsoft.com/office/drawing/2014/main" id="{9B982045-1159-75BF-52C2-7E10A914AC87}"/>
              </a:ext>
            </a:extLst>
          </p:cNvPr>
          <p:cNvSpPr>
            <a:spLocks noGrp="1"/>
          </p:cNvSpPr>
          <p:nvPr>
            <p:ph type="body" sz="quarter" idx="43"/>
          </p:nvPr>
        </p:nvSpPr>
        <p:spPr/>
        <p:txBody>
          <a:bodyPr lIns="144000" tIns="45720" rIns="91440" bIns="45720" anchor="ctr" anchorCtr="0">
            <a:noAutofit/>
          </a:bodyPr>
          <a:lstStyle/>
          <a:p>
            <a:r>
              <a:rPr lang="en-US" sz="1200" dirty="0">
                <a:latin typeface="MASSILIA VF"/>
              </a:rPr>
              <a:t>Overall Learning Journey 7-11 Overtime (currently 7-9) continued...</a:t>
            </a:r>
            <a:endParaRPr lang="en-US" dirty="0">
              <a:latin typeface="MASSILIA VF"/>
            </a:endParaRPr>
          </a:p>
        </p:txBody>
      </p:sp>
      <p:sp>
        <p:nvSpPr>
          <p:cNvPr id="4" name="Text Placeholder 3">
            <a:extLst>
              <a:ext uri="{FF2B5EF4-FFF2-40B4-BE49-F238E27FC236}">
                <a16:creationId xmlns:a16="http://schemas.microsoft.com/office/drawing/2014/main" id="{4B053A95-F1E5-ED2E-933D-10BF0FC5F36C}"/>
              </a:ext>
            </a:extLst>
          </p:cNvPr>
          <p:cNvSpPr>
            <a:spLocks noGrp="1"/>
          </p:cNvSpPr>
          <p:nvPr>
            <p:ph type="body" sz="quarter" idx="40"/>
          </p:nvPr>
        </p:nvSpPr>
        <p:spPr/>
        <p:txBody>
          <a:bodyPr/>
          <a:lstStyle/>
          <a:p>
            <a:endParaRPr lang="en-US"/>
          </a:p>
        </p:txBody>
      </p:sp>
      <p:sp>
        <p:nvSpPr>
          <p:cNvPr id="5" name="Text Placeholder 4">
            <a:extLst>
              <a:ext uri="{FF2B5EF4-FFF2-40B4-BE49-F238E27FC236}">
                <a16:creationId xmlns:a16="http://schemas.microsoft.com/office/drawing/2014/main" id="{FA0A6D08-11B4-9665-C38D-A4A9789B03D0}"/>
              </a:ext>
            </a:extLst>
          </p:cNvPr>
          <p:cNvSpPr>
            <a:spLocks noGrp="1"/>
          </p:cNvSpPr>
          <p:nvPr>
            <p:ph type="body" sz="quarter" idx="46"/>
          </p:nvPr>
        </p:nvSpPr>
        <p:spPr/>
        <p:txBody>
          <a:bodyPr/>
          <a:lstStyle/>
          <a:p>
            <a:endParaRPr lang="en-US"/>
          </a:p>
        </p:txBody>
      </p:sp>
      <p:graphicFrame>
        <p:nvGraphicFramePr>
          <p:cNvPr id="7" name="Table 6">
            <a:extLst>
              <a:ext uri="{FF2B5EF4-FFF2-40B4-BE49-F238E27FC236}">
                <a16:creationId xmlns:a16="http://schemas.microsoft.com/office/drawing/2014/main" id="{C5923257-0D1C-D191-C4D3-E57026513C90}"/>
              </a:ext>
            </a:extLst>
          </p:cNvPr>
          <p:cNvGraphicFramePr>
            <a:graphicFrameLocks noGrp="1"/>
          </p:cNvGraphicFramePr>
          <p:nvPr>
            <p:extLst>
              <p:ext uri="{D42A27DB-BD31-4B8C-83A1-F6EECF244321}">
                <p14:modId xmlns:p14="http://schemas.microsoft.com/office/powerpoint/2010/main" val="2443615670"/>
              </p:ext>
            </p:extLst>
          </p:nvPr>
        </p:nvGraphicFramePr>
        <p:xfrm>
          <a:off x="492328" y="992850"/>
          <a:ext cx="4610386" cy="5798231"/>
        </p:xfrm>
        <a:graphic>
          <a:graphicData uri="http://schemas.openxmlformats.org/drawingml/2006/table">
            <a:tbl>
              <a:tblPr bandRow="1">
                <a:tableStyleId>{5C22544A-7EE6-4342-B048-85BDC9FD1C3A}</a:tableStyleId>
              </a:tblPr>
              <a:tblGrid>
                <a:gridCol w="2305193">
                  <a:extLst>
                    <a:ext uri="{9D8B030D-6E8A-4147-A177-3AD203B41FA5}">
                      <a16:colId xmlns:a16="http://schemas.microsoft.com/office/drawing/2014/main" val="1886902676"/>
                    </a:ext>
                  </a:extLst>
                </a:gridCol>
                <a:gridCol w="2305193">
                  <a:extLst>
                    <a:ext uri="{9D8B030D-6E8A-4147-A177-3AD203B41FA5}">
                      <a16:colId xmlns:a16="http://schemas.microsoft.com/office/drawing/2014/main" val="3266402167"/>
                    </a:ext>
                  </a:extLst>
                </a:gridCol>
              </a:tblGrid>
              <a:tr h="644252">
                <a:tc>
                  <a:txBody>
                    <a:bodyPr/>
                    <a:lstStyle/>
                    <a:p>
                      <a:pPr algn="l" rtl="0" fontAlgn="base"/>
                      <a:r>
                        <a:rPr lang="en-US" sz="1000" b="1" i="0">
                          <a:solidFill>
                            <a:srgbClr val="000000"/>
                          </a:solidFill>
                          <a:effectLst/>
                          <a:latin typeface="Calibri" panose="020F0502020204030204" pitchFamily="34" charset="0"/>
                        </a:rPr>
                        <a:t>Sports we cover</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1" i="0">
                          <a:solidFill>
                            <a:srgbClr val="000000"/>
                          </a:solidFill>
                          <a:effectLst/>
                          <a:latin typeface="Calibri" panose="020F0502020204030204" pitchFamily="34" charset="0"/>
                        </a:rPr>
                        <a:t>How we assess</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4980026"/>
                  </a:ext>
                </a:extLst>
              </a:tr>
              <a:tr h="333232">
                <a:tc>
                  <a:txBody>
                    <a:bodyPr/>
                    <a:lstStyle/>
                    <a:p>
                      <a:pPr algn="l" rtl="0" fontAlgn="base"/>
                      <a:r>
                        <a:rPr lang="en-US" sz="1000" b="1" i="0">
                          <a:solidFill>
                            <a:srgbClr val="00B050"/>
                          </a:solidFill>
                          <a:effectLst/>
                          <a:latin typeface="Calibri" panose="020F0502020204030204" pitchFamily="34" charset="0"/>
                        </a:rPr>
                        <a:t>Outdoor Adventurous Activities</a:t>
                      </a:r>
                      <a:r>
                        <a:rPr lang="en-US" sz="1000" b="1" i="0">
                          <a:solidFill>
                            <a:srgbClr val="FF0000"/>
                          </a:solidFill>
                          <a:effectLst/>
                          <a:latin typeface="Calibri" panose="020F0502020204030204" pitchFamily="34" charset="0"/>
                        </a:rPr>
                        <a:t> </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Communication</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34465132"/>
                  </a:ext>
                </a:extLst>
              </a:tr>
              <a:tr h="599818">
                <a:tc>
                  <a:txBody>
                    <a:bodyPr/>
                    <a:lstStyle/>
                    <a:p>
                      <a:pPr algn="l" rtl="0" fontAlgn="base"/>
                      <a:r>
                        <a:rPr lang="en-US" sz="1000" b="1" i="0">
                          <a:solidFill>
                            <a:srgbClr val="ED7D31"/>
                          </a:solidFill>
                          <a:effectLst/>
                          <a:latin typeface="Calibri" panose="020F0502020204030204" pitchFamily="34" charset="0"/>
                        </a:rPr>
                        <a:t>Health Fitness and Well being</a:t>
                      </a:r>
                      <a:r>
                        <a:rPr lang="en-US" sz="1000" b="1" i="0">
                          <a:solidFill>
                            <a:srgbClr val="FF0000"/>
                          </a:solidFill>
                          <a:effectLst/>
                          <a:latin typeface="Calibri" panose="020F0502020204030204" pitchFamily="34" charset="0"/>
                        </a:rPr>
                        <a:t> </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Develop and apply physical skills</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84293873"/>
                  </a:ext>
                </a:extLst>
              </a:tr>
              <a:tr h="610924">
                <a:tc>
                  <a:txBody>
                    <a:bodyPr/>
                    <a:lstStyle/>
                    <a:p>
                      <a:pPr algn="l" rtl="0" fontAlgn="base"/>
                      <a:r>
                        <a:rPr lang="en-US" sz="1000" b="1" i="0">
                          <a:solidFill>
                            <a:srgbClr val="00B0F0"/>
                          </a:solidFill>
                          <a:effectLst/>
                          <a:latin typeface="Calibri" panose="020F0502020204030204" pitchFamily="34" charset="0"/>
                        </a:rPr>
                        <a:t>Gymnastics</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Understand the links between exercise and health and well being</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36022768"/>
                  </a:ext>
                </a:extLst>
              </a:tr>
              <a:tr h="599818">
                <a:tc>
                  <a:txBody>
                    <a:bodyPr/>
                    <a:lstStyle/>
                    <a:p>
                      <a:pPr algn="l" rtl="0" fontAlgn="base"/>
                      <a:r>
                        <a:rPr lang="en-US" sz="1000" b="1" i="0">
                          <a:solidFill>
                            <a:srgbClr val="FF0000"/>
                          </a:solidFill>
                          <a:effectLst/>
                          <a:latin typeface="Calibri" panose="020F0502020204030204" pitchFamily="34" charset="0"/>
                        </a:rPr>
                        <a:t>Badminton</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Engage regularly in physical activity</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85514788"/>
                  </a:ext>
                </a:extLst>
              </a:tr>
              <a:tr h="555384">
                <a:tc>
                  <a:txBody>
                    <a:bodyPr/>
                    <a:lstStyle/>
                    <a:p>
                      <a:pPr algn="l" rtl="0" fontAlgn="base"/>
                      <a:r>
                        <a:rPr lang="en-US" sz="1000" b="1" i="0">
                          <a:solidFill>
                            <a:srgbClr val="FF0000"/>
                          </a:solidFill>
                          <a:effectLst/>
                          <a:latin typeface="Calibri" panose="020F0502020204030204" pitchFamily="34" charset="0"/>
                        </a:rPr>
                        <a:t>Netball</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Show resilience when finding a task difficult </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0949632"/>
                  </a:ext>
                </a:extLst>
              </a:tr>
              <a:tr h="555384">
                <a:tc>
                  <a:txBody>
                    <a:bodyPr/>
                    <a:lstStyle/>
                    <a:p>
                      <a:pPr algn="l" rtl="0" fontAlgn="base"/>
                      <a:r>
                        <a:rPr lang="en-US" sz="1000" b="1" i="0">
                          <a:solidFill>
                            <a:srgbClr val="FF0000"/>
                          </a:solidFill>
                          <a:effectLst/>
                          <a:latin typeface="Calibri" panose="020F0502020204030204" pitchFamily="34" charset="0"/>
                        </a:rPr>
                        <a:t>Football</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Making connections between different activities</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7728246"/>
                  </a:ext>
                </a:extLst>
              </a:tr>
              <a:tr h="277692">
                <a:tc>
                  <a:txBody>
                    <a:bodyPr/>
                    <a:lstStyle/>
                    <a:p>
                      <a:pPr algn="l" rtl="0" fontAlgn="base"/>
                      <a:r>
                        <a:rPr lang="en-US" sz="1000" b="1" i="0">
                          <a:solidFill>
                            <a:srgbClr val="FF0000"/>
                          </a:solidFill>
                          <a:effectLst/>
                          <a:latin typeface="Calibri" panose="020F0502020204030204" pitchFamily="34" charset="0"/>
                        </a:rPr>
                        <a:t>Rugby</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Problem solving</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65010523"/>
                  </a:ext>
                </a:extLst>
              </a:tr>
              <a:tr h="510959">
                <a:tc>
                  <a:txBody>
                    <a:bodyPr/>
                    <a:lstStyle/>
                    <a:p>
                      <a:pPr algn="l" rtl="0" fontAlgn="base"/>
                      <a:r>
                        <a:rPr lang="en-US" sz="1000" b="1" i="0">
                          <a:solidFill>
                            <a:srgbClr val="FF0000"/>
                          </a:solidFill>
                          <a:effectLst/>
                          <a:latin typeface="Calibri" panose="020F0502020204030204" pitchFamily="34" charset="0"/>
                        </a:rPr>
                        <a:t>Dodgeball</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Attitude to learning and engagement in lessons</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07773731"/>
                  </a:ext>
                </a:extLst>
              </a:tr>
              <a:tr h="277692">
                <a:tc>
                  <a:txBody>
                    <a:bodyPr/>
                    <a:lstStyle/>
                    <a:p>
                      <a:pPr algn="l" rtl="0" fontAlgn="base"/>
                      <a:r>
                        <a:rPr lang="en-US" sz="1000" b="1" i="0">
                          <a:solidFill>
                            <a:srgbClr val="FF0000"/>
                          </a:solidFill>
                          <a:effectLst/>
                          <a:latin typeface="Calibri" panose="020F0502020204030204" pitchFamily="34" charset="0"/>
                        </a:rPr>
                        <a:t>Handball</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Working independently</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84673107"/>
                  </a:ext>
                </a:extLst>
              </a:tr>
              <a:tr h="277692">
                <a:tc>
                  <a:txBody>
                    <a:bodyPr/>
                    <a:lstStyle/>
                    <a:p>
                      <a:pPr algn="l" rtl="0" fontAlgn="base"/>
                      <a:r>
                        <a:rPr lang="en-US" sz="1000" b="1" i="0">
                          <a:solidFill>
                            <a:srgbClr val="FF0000"/>
                          </a:solidFill>
                          <a:effectLst/>
                          <a:latin typeface="Calibri" panose="020F0502020204030204" pitchFamily="34" charset="0"/>
                        </a:rPr>
                        <a:t>Volleyball</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Decision making</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88083556"/>
                  </a:ext>
                </a:extLst>
              </a:tr>
              <a:tr h="277692">
                <a:tc>
                  <a:txBody>
                    <a:bodyPr/>
                    <a:lstStyle/>
                    <a:p>
                      <a:pPr algn="l" rtl="0" fontAlgn="base"/>
                      <a:r>
                        <a:rPr lang="en-US" sz="1000" b="1" i="0">
                          <a:solidFill>
                            <a:srgbClr val="FF0000"/>
                          </a:solidFill>
                          <a:effectLst/>
                          <a:latin typeface="Calibri" panose="020F0502020204030204" pitchFamily="34" charset="0"/>
                        </a:rPr>
                        <a:t>Rounders</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Actions and impact</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43495162"/>
                  </a:ext>
                </a:extLst>
              </a:tr>
              <a:tr h="277692">
                <a:tc>
                  <a:txBody>
                    <a:bodyPr/>
                    <a:lstStyle/>
                    <a:p>
                      <a:pPr algn="l" rtl="0" fontAlgn="base"/>
                      <a:r>
                        <a:rPr lang="en-US" sz="1000" b="1" i="0">
                          <a:solidFill>
                            <a:srgbClr val="FF0000"/>
                          </a:solidFill>
                          <a:effectLst/>
                          <a:latin typeface="Calibri" panose="020F0502020204030204" pitchFamily="34" charset="0"/>
                        </a:rPr>
                        <a:t>Softball</a:t>
                      </a:r>
                      <a:endParaRPr lang="en-US" b="1" i="0">
                        <a:solidFill>
                          <a:srgbClr val="FFFFFF"/>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tc>
                  <a:txBody>
                    <a:bodyPr/>
                    <a:lstStyle/>
                    <a:p>
                      <a:pPr algn="l" rtl="0" fontAlgn="base"/>
                      <a:r>
                        <a:rPr lang="en-US" sz="1000" b="0" i="0">
                          <a:solidFill>
                            <a:srgbClr val="000000"/>
                          </a:solidFill>
                          <a:effectLst/>
                          <a:latin typeface="Calibri" panose="020F0502020204030204" pitchFamily="34" charset="0"/>
                        </a:rPr>
                        <a:t>Knowledge and assessment</a:t>
                      </a:r>
                      <a:endParaRPr lang="en-US" b="0" i="0">
                        <a:solidFill>
                          <a:srgbClr val="000000"/>
                        </a:solidFill>
                        <a:effectLst/>
                      </a:endParaRPr>
                    </a:p>
                  </a:txBody>
                  <a:tcPr marL="58807" marR="58807">
                    <a:lnL w="10887" cap="flat" cmpd="sng" algn="ctr">
                      <a:solidFill>
                        <a:srgbClr val="000000"/>
                      </a:solidFill>
                      <a:prstDash val="solid"/>
                      <a:round/>
                      <a:headEnd type="none" w="med" len="med"/>
                      <a:tailEnd type="none" w="med" len="med"/>
                    </a:lnL>
                    <a:lnR w="10887" cap="flat" cmpd="sng" algn="ctr">
                      <a:solidFill>
                        <a:srgbClr val="000000"/>
                      </a:solidFill>
                      <a:prstDash val="solid"/>
                      <a:round/>
                      <a:headEnd type="none" w="med" len="med"/>
                      <a:tailEnd type="none" w="med" len="med"/>
                    </a:lnR>
                    <a:lnT w="10887" cap="flat" cmpd="sng" algn="ctr">
                      <a:solidFill>
                        <a:srgbClr val="000000"/>
                      </a:solidFill>
                      <a:prstDash val="solid"/>
                      <a:round/>
                      <a:headEnd type="none" w="med" len="med"/>
                      <a:tailEnd type="none" w="med" len="med"/>
                    </a:lnT>
                    <a:lnB w="10887"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39634571"/>
                  </a:ext>
                </a:extLst>
              </a:tr>
            </a:tbl>
          </a:graphicData>
        </a:graphic>
      </p:graphicFrame>
    </p:spTree>
    <p:extLst>
      <p:ext uri="{BB962C8B-B14F-4D97-AF65-F5344CB8AC3E}">
        <p14:creationId xmlns:p14="http://schemas.microsoft.com/office/powerpoint/2010/main" val="1350519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r>
              <a:rPr lang="en-US" sz="1000" dirty="0">
                <a:solidFill>
                  <a:srgbClr val="1F1F1F"/>
                </a:solidFill>
                <a:latin typeface="Comic Sans MS"/>
              </a:rPr>
              <a:t>Developing physical health and well-being has lifelong benefits; our decision making impacts the quality of our lives and the lives of others.</a:t>
            </a: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US" sz="1400" dirty="0">
                <a:latin typeface="MASSILIA VF"/>
              </a:rPr>
              <a:t>What matters statement</a:t>
            </a:r>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a:bodyPr>
          <a:lstStyle/>
          <a:p>
            <a:endParaRPr lang="en-US" sz="900" dirty="0"/>
          </a:p>
          <a:p>
            <a:endParaRPr lang="en-US" sz="9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lIns="180000" tIns="180000" rIns="180000" bIns="180000" anchor="t">
            <a:normAutofit/>
          </a:bodyPr>
          <a:lstStyle/>
          <a:p>
            <a:endParaRPr lang="en-US" sz="900" dirty="0"/>
          </a:p>
          <a:p>
            <a:pPr algn="ctr"/>
            <a:r>
              <a:rPr lang="en-US" b="1" dirty="0">
                <a:latin typeface="Comic Sans MS"/>
              </a:rPr>
              <a:t>Description of learning/PS:</a:t>
            </a:r>
            <a:endParaRPr lang="en-US" dirty="0"/>
          </a:p>
          <a:p>
            <a:pPr algn="ctr"/>
            <a:r>
              <a:rPr lang="en-US" sz="1000" dirty="0">
                <a:solidFill>
                  <a:srgbClr val="1F1F1F"/>
                </a:solidFill>
                <a:latin typeface="Comic Sans MS"/>
              </a:rPr>
              <a:t>I can develop and apply a range of skills in familiar, unfamiliar and changing situation. I</a:t>
            </a:r>
            <a:r>
              <a:rPr lang="en-US" sz="1000" dirty="0">
                <a:solidFill>
                  <a:srgbClr val="000000"/>
                </a:solidFill>
                <a:latin typeface="Comic Sans MS"/>
              </a:rPr>
              <a:t> can </a:t>
            </a:r>
            <a:r>
              <a:rPr lang="en-US" sz="1000" dirty="0">
                <a:solidFill>
                  <a:srgbClr val="1F1F1F"/>
                </a:solidFill>
                <a:latin typeface="Comic Sans MS"/>
              </a:rPr>
              <a:t>motivate myself to engage confidently in regular physical activity and sport, and am aware of my own progress; I can set appropriate goals and plan a course of action to achieve them; I can ask for help when I need it from people I trust. I can set appropriate goals. I can understand that decisions can be made individually and collectively, and that they can be influenced by a range of factors. </a:t>
            </a:r>
            <a:endParaRPr lang="en-US"/>
          </a:p>
          <a:p>
            <a:pPr algn="ctr"/>
            <a:endParaRPr lang="en-US" sz="1000" dirty="0">
              <a:solidFill>
                <a:srgbClr val="1F1F1F"/>
              </a:solidFill>
              <a:latin typeface="Comic Sans MS"/>
            </a:endParaRPr>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
        <p:nvSpPr>
          <p:cNvPr id="12" name="Text Placeholder 9">
            <a:extLst>
              <a:ext uri="{FF2B5EF4-FFF2-40B4-BE49-F238E27FC236}">
                <a16:creationId xmlns:a16="http://schemas.microsoft.com/office/drawing/2014/main" id="{D8CB6E60-AE54-6D2A-CC0A-45F07AAE45B5}"/>
              </a:ext>
            </a:extLst>
          </p:cNvPr>
          <p:cNvSpPr txBox="1">
            <a:spLocks/>
          </p:cNvSpPr>
          <p:nvPr/>
        </p:nvSpPr>
        <p:spPr>
          <a:xfrm>
            <a:off x="322995" y="4127037"/>
            <a:ext cx="10129852" cy="590435"/>
          </a:xfrm>
          <a:prstGeom prst="rect">
            <a:avLst/>
          </a:prstGeom>
        </p:spPr>
        <p:txBody>
          <a:bodyPr lIns="91440" tIns="45720" rIns="91440" bIns="45720" anchor="t">
            <a:normAutofit/>
          </a:bodyPr>
          <a:lstStyle>
            <a:lvl1pPr marL="0" indent="0" algn="l" defTabSz="1007943" rtl="0" eaLnBrk="1" latinLnBrk="0" hangingPunct="1">
              <a:lnSpc>
                <a:spcPct val="90000"/>
              </a:lnSpc>
              <a:spcBef>
                <a:spcPts val="1102"/>
              </a:spcBef>
              <a:buFont typeface="Arial" panose="020B0604020202020204" pitchFamily="34" charset="0"/>
              <a:buNone/>
              <a:defRPr sz="3600" b="1" kern="1200">
                <a:solidFill>
                  <a:srgbClr val="006758"/>
                </a:solidFill>
                <a:latin typeface="MASSILIA VF" pitchFamily="2" charset="77"/>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r>
              <a:rPr lang="en-US" dirty="0">
                <a:latin typeface="MASSILIA VF"/>
              </a:rPr>
              <a:t>Description of Learning</a:t>
            </a:r>
            <a:endParaRPr lang="en-US" dirty="0"/>
          </a:p>
        </p:txBody>
      </p:sp>
    </p:spTree>
    <p:extLst>
      <p:ext uri="{BB962C8B-B14F-4D97-AF65-F5344CB8AC3E}">
        <p14:creationId xmlns:p14="http://schemas.microsoft.com/office/powerpoint/2010/main" val="2458432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r>
              <a:rPr lang="en-GB" sz="900" dirty="0">
                <a:latin typeface="MASSILIA VF"/>
              </a:rPr>
              <a:t>Healthy, Confident Individuals</a:t>
            </a:r>
          </a:p>
          <a:p>
            <a:r>
              <a:rPr lang="en-GB" sz="900">
                <a:latin typeface="MASSILIA VF"/>
              </a:rPr>
              <a:t>Ambitious, capable learners</a:t>
            </a:r>
          </a:p>
          <a:p>
            <a:r>
              <a:rPr lang="en-GB" sz="900" dirty="0">
                <a:latin typeface="MASSILIA VF"/>
              </a:rPr>
              <a:t>Enterprising, creative</a:t>
            </a:r>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fontScale="47500" lnSpcReduction="20000"/>
          </a:bodyPr>
          <a:lstStyle/>
          <a:p>
            <a:r>
              <a:rPr lang="en-US" sz="1200" b="1" dirty="0">
                <a:latin typeface="Comic Sans MS"/>
              </a:rPr>
              <a:t>Literacy</a:t>
            </a:r>
            <a:r>
              <a:rPr lang="en-US" b="1" dirty="0">
                <a:latin typeface="Comic Sans MS"/>
              </a:rPr>
              <a:t>:</a:t>
            </a:r>
            <a:r>
              <a:rPr lang="en-US" b="1" dirty="0">
                <a:latin typeface="Comic Sans MS"/>
                <a:cs typeface="Arial"/>
              </a:rPr>
              <a:t> </a:t>
            </a:r>
            <a:r>
              <a:rPr lang="en-US" sz="1000" dirty="0">
                <a:latin typeface="Comic Sans MS"/>
              </a:rPr>
              <a:t>I can </a:t>
            </a:r>
            <a:r>
              <a:rPr lang="en-US" sz="1000" b="1" dirty="0">
                <a:latin typeface="Comic Sans MS"/>
              </a:rPr>
              <a:t>listen</a:t>
            </a:r>
            <a:r>
              <a:rPr lang="en-US" sz="1000" dirty="0">
                <a:latin typeface="Comic Sans MS"/>
              </a:rPr>
              <a:t> to and respond to others with questions, comments and suggestions in order to develop collaborative talk and reach compromise/consensus.</a:t>
            </a:r>
            <a:endParaRPr lang="en-US" dirty="0"/>
          </a:p>
          <a:p>
            <a:r>
              <a:rPr lang="en-US" sz="1000" dirty="0">
                <a:latin typeface="Comic Sans MS"/>
              </a:rPr>
              <a:t>I can listen to and consider the relevance and significance of information and ideas presented to me. I can listen to others’ ideas/presentations, and understand that they may have a different perspective to my own, in order to respond appropriately.  I can listen to gain different people's views and ideas on various subjects, using them to arrive at my own conclusions. I have experienced a range of area of learning and experience/discipline-specific and general academic vocabulary, and can use them in my own communication. </a:t>
            </a:r>
            <a:endParaRPr lang="en-US"/>
          </a:p>
          <a:p>
            <a:r>
              <a:rPr lang="en-US" sz="1000" dirty="0">
                <a:latin typeface="Comic Sans MS"/>
              </a:rPr>
              <a:t>I can </a:t>
            </a:r>
            <a:r>
              <a:rPr lang="en-US" sz="1000" b="1" dirty="0">
                <a:latin typeface="Comic Sans MS"/>
              </a:rPr>
              <a:t>speak</a:t>
            </a:r>
            <a:r>
              <a:rPr lang="en-US" sz="1000" dirty="0">
                <a:latin typeface="Comic Sans MS"/>
              </a:rPr>
              <a:t> clearly, selecting and adapting my language appropriately for a range of audiences and purposes, conveying meaning effectively to the audience.</a:t>
            </a:r>
            <a:endParaRPr lang="en-US" dirty="0"/>
          </a:p>
          <a:p>
            <a:r>
              <a:rPr lang="en-US" sz="1000" dirty="0">
                <a:latin typeface="Comic Sans MS"/>
              </a:rPr>
              <a:t>I can reflect on my use of strategies to improve the quality, accuracy and effects of my spoken communication, including in formal situations.</a:t>
            </a:r>
            <a:endParaRPr lang="en-US" dirty="0"/>
          </a:p>
          <a:p>
            <a:r>
              <a:rPr lang="en-US" sz="1000" dirty="0">
                <a:latin typeface="Comic Sans MS"/>
              </a:rPr>
              <a:t>I have experienced a range of area of learning and experience/discipline-specific and general academic vocabulary, and can use them in my own communication.</a:t>
            </a:r>
            <a:endParaRPr lang="en-US" dirty="0"/>
          </a:p>
          <a:p>
            <a:r>
              <a:rPr lang="en-US" sz="1000" dirty="0">
                <a:latin typeface="Comic Sans MS"/>
              </a:rPr>
              <a:t>I can </a:t>
            </a:r>
            <a:r>
              <a:rPr lang="en-US" sz="1000" dirty="0" err="1">
                <a:latin typeface="Comic Sans MS"/>
              </a:rPr>
              <a:t>organise</a:t>
            </a:r>
            <a:r>
              <a:rPr lang="en-US" sz="1000" dirty="0">
                <a:latin typeface="Comic Sans MS"/>
              </a:rPr>
              <a:t> talk so that different audiences in different contexts can follow what is being said, including using formal language.</a:t>
            </a:r>
            <a:endParaRPr lang="en-US" dirty="0"/>
          </a:p>
          <a:p>
            <a:r>
              <a:rPr lang="en-US" sz="1000" dirty="0">
                <a:latin typeface="Comic Sans MS"/>
              </a:rPr>
              <a:t>I can contribute to group discussion in different roles, taking responsibility for completing the task well.   </a:t>
            </a:r>
            <a:endParaRPr lang="en-US"/>
          </a:p>
          <a:p>
            <a:r>
              <a:rPr lang="en-US" sz="1000" dirty="0">
                <a:latin typeface="Comic Sans MS"/>
              </a:rPr>
              <a:t>I have experienced speaking with different people in a variety of authentic contexts.</a:t>
            </a:r>
            <a:endParaRPr lang="en-US" dirty="0"/>
          </a:p>
          <a:p>
            <a:r>
              <a:rPr lang="en-US" sz="1000" dirty="0">
                <a:latin typeface="Comic Sans MS"/>
              </a:rPr>
              <a:t>I can respond to others’ points of view by seeking clarity, </a:t>
            </a:r>
            <a:r>
              <a:rPr lang="en-US" sz="1000" dirty="0" err="1">
                <a:latin typeface="Comic Sans MS"/>
              </a:rPr>
              <a:t>summarising</a:t>
            </a:r>
            <a:r>
              <a:rPr lang="en-US" sz="1000" dirty="0">
                <a:latin typeface="Comic Sans MS"/>
              </a:rPr>
              <a:t> and explaining what I have heard, read or see</a:t>
            </a:r>
            <a:endParaRPr lang="en-US" dirty="0"/>
          </a:p>
          <a:p>
            <a:r>
              <a:rPr lang="en-US" sz="1000" dirty="0">
                <a:latin typeface="Comic Sans MS"/>
              </a:rPr>
              <a:t>an collect data to answer posed questions.</a:t>
            </a:r>
            <a:r>
              <a:rPr lang="en-US" sz="1200" b="1" dirty="0">
                <a:latin typeface="Comic Sans MS"/>
              </a:rPr>
              <a:t>  </a:t>
            </a:r>
            <a:r>
              <a:rPr lang="en-US" sz="1000" dirty="0">
                <a:latin typeface="Comic Sans MS"/>
              </a:rPr>
              <a:t>I can draw conclusions from data and </a:t>
            </a:r>
            <a:r>
              <a:rPr lang="en-US" sz="1000" dirty="0" err="1">
                <a:latin typeface="Comic Sans MS"/>
              </a:rPr>
              <a:t>recognise</a:t>
            </a:r>
            <a:r>
              <a:rPr lang="en-US" sz="1000" dirty="0">
                <a:latin typeface="Comic Sans MS"/>
              </a:rPr>
              <a:t> that some conclusions may be misleading or uncertain.</a:t>
            </a:r>
            <a:endParaRPr lang="en-US"/>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r>
              <a:rPr lang="en-US" sz="1000" b="1" dirty="0">
                <a:latin typeface="Comic Sans MS"/>
              </a:rPr>
              <a:t>Creativity &amp; innovation: </a:t>
            </a:r>
            <a:r>
              <a:rPr lang="en-US" sz="1000" dirty="0">
                <a:latin typeface="Comic Sans MS"/>
              </a:rPr>
              <a:t>Developing own ideas – using knowledge and understanding of activity skills and rules to develop social skills (speaking, listening, team work)</a:t>
            </a:r>
            <a:endParaRPr lang="en-US" dirty="0"/>
          </a:p>
          <a:p>
            <a:r>
              <a:rPr lang="en-US" sz="1000" b="1" dirty="0">
                <a:latin typeface="Comic Sans MS"/>
              </a:rPr>
              <a:t>Critical thinking &amp; problem solving: </a:t>
            </a:r>
            <a:r>
              <a:rPr lang="en-US" sz="1000" dirty="0">
                <a:latin typeface="Comic Sans MS"/>
              </a:rPr>
              <a:t>being able to plan actions to create success.  </a:t>
            </a:r>
            <a:endParaRPr lang="en-GB"/>
          </a:p>
          <a:p>
            <a:r>
              <a:rPr lang="en-US" sz="1000" b="1" dirty="0">
                <a:latin typeface="Comic Sans MS"/>
              </a:rPr>
              <a:t>Personal effectiveness: </a:t>
            </a:r>
            <a:r>
              <a:rPr lang="en-US" sz="1000" dirty="0">
                <a:latin typeface="Comic Sans MS"/>
              </a:rPr>
              <a:t>Opportunities to evaluate their learning and mistakes; demonstrate initiative and independence. (evaluating plans/actions and altering them accordingly; being resilient when facing difficulty)</a:t>
            </a:r>
            <a:endParaRPr lang="en-US" dirty="0"/>
          </a:p>
          <a:p>
            <a:r>
              <a:rPr lang="en-US" sz="1000" b="1" dirty="0">
                <a:latin typeface="Comic Sans MS"/>
              </a:rPr>
              <a:t>Planning &amp; organization:</a:t>
            </a:r>
            <a:r>
              <a:rPr lang="en-US" sz="1000" dirty="0">
                <a:latin typeface="Comic Sans MS"/>
              </a:rPr>
              <a:t> Select, </a:t>
            </a:r>
            <a:r>
              <a:rPr lang="en-US" sz="1000" dirty="0" err="1">
                <a:latin typeface="Comic Sans MS"/>
              </a:rPr>
              <a:t>organise</a:t>
            </a:r>
            <a:r>
              <a:rPr lang="en-US" sz="1000" dirty="0">
                <a:latin typeface="Comic Sans MS"/>
              </a:rPr>
              <a:t> and evaluate information relevant to the objective or plan; implement, monitor and evaluate a plan, modifying it as needed and adapting to change.  In Sport Ed’ learners will plan activities then evaluate then modify plans for future sessions.</a:t>
            </a:r>
            <a:endParaRPr lang="en-US" dirty="0"/>
          </a:p>
          <a:p>
            <a:endParaRPr lang="en-US" sz="1000" dirty="0">
              <a:latin typeface="Comic Sans MS"/>
            </a:endParaRPr>
          </a:p>
          <a:p>
            <a:endParaRPr lang="en-GB" sz="900"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pPr algn="ctr"/>
            <a:endParaRPr lang="en-US" sz="1000" dirty="0">
              <a:solidFill>
                <a:srgbClr val="1F1F1F"/>
              </a:solidFill>
              <a:latin typeface="Comic Sans MS"/>
            </a:endParaRPr>
          </a:p>
          <a:p>
            <a:pPr algn="ctr"/>
            <a:r>
              <a:rPr lang="en-US" sz="1000">
                <a:solidFill>
                  <a:srgbClr val="1F1F1F"/>
                </a:solidFill>
                <a:latin typeface="Comic Sans MS"/>
              </a:rPr>
              <a:t>Ensures sustained pupil effort to reach high but achievable targets</a:t>
            </a:r>
            <a:endParaRPr lang="en-US"/>
          </a:p>
          <a:p>
            <a:pPr algn="ctr"/>
            <a:r>
              <a:rPr lang="en-US" sz="1000" b="1">
                <a:solidFill>
                  <a:srgbClr val="1F1F1F"/>
                </a:solidFill>
                <a:latin typeface="Comic Sans MS"/>
              </a:rPr>
              <a:t>Encourages learners to take responsibility for their own learning</a:t>
            </a:r>
            <a:endParaRPr lang="en-US"/>
          </a:p>
          <a:p>
            <a:pPr algn="ctr"/>
            <a:r>
              <a:rPr lang="en-US" sz="1000">
                <a:solidFill>
                  <a:srgbClr val="1F1F1F"/>
                </a:solidFill>
                <a:latin typeface="Comic Sans MS"/>
              </a:rPr>
              <a:t>Employs a broad repertoire of teaching approaches</a:t>
            </a:r>
            <a:endParaRPr lang="en-US"/>
          </a:p>
          <a:p>
            <a:pPr algn="ctr"/>
            <a:r>
              <a:rPr lang="en-US" sz="1000" b="1" dirty="0">
                <a:solidFill>
                  <a:srgbClr val="1F1F1F"/>
                </a:solidFill>
                <a:latin typeface="Comic Sans MS"/>
              </a:rPr>
              <a:t>Promote problem solving, creative and critical thinking</a:t>
            </a:r>
            <a:endParaRPr lang="en-US" dirty="0"/>
          </a:p>
          <a:p>
            <a:pPr algn="ctr"/>
            <a:r>
              <a:rPr lang="en-US" sz="1000" b="1" dirty="0">
                <a:solidFill>
                  <a:srgbClr val="1F1F1F"/>
                </a:solidFill>
                <a:latin typeface="Comic Sans MS"/>
              </a:rPr>
              <a:t>Encourage collaboration</a:t>
            </a:r>
            <a:endParaRPr lang="en-US" dirty="0"/>
          </a:p>
          <a:p>
            <a:endParaRPr lang="en-US" sz="9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000" dirty="0">
                <a:solidFill>
                  <a:srgbClr val="1F1F1F"/>
                </a:solidFill>
                <a:latin typeface="Comic Sans MS"/>
              </a:rPr>
              <a:t>Moving from teacher led instruction through to pairs, teams and independent learning (particularly in Sport Ed’)</a:t>
            </a:r>
            <a:endParaRPr lang="en-US" dirty="0"/>
          </a:p>
          <a:p>
            <a:endParaRPr lang="en-US" sz="1200" b="1" dirty="0">
              <a:solidFill>
                <a:srgbClr val="1F1F1F"/>
              </a:solidFill>
              <a:latin typeface="Comic Sans MS"/>
            </a:endParaRP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000" dirty="0">
                <a:solidFill>
                  <a:srgbClr val="1F1F1F"/>
                </a:solidFill>
                <a:latin typeface="Comic Sans MS"/>
              </a:rPr>
              <a:t>Increasing subject knowledge from basic skills to using more complex actions. Increasing the range of language used and communication skills</a:t>
            </a:r>
            <a:endParaRPr lang="en-US" dirty="0"/>
          </a:p>
          <a:p>
            <a:endParaRPr lang="en-US" sz="800"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000" dirty="0">
                <a:solidFill>
                  <a:srgbClr val="1F1F1F"/>
                </a:solidFill>
                <a:latin typeface="Comic Sans MS"/>
              </a:rPr>
              <a:t>Linking the skills required to their overall impact on health and well-being (working with others as teams of people)</a:t>
            </a:r>
            <a:endParaRPr lang="en-US"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000" dirty="0">
                <a:solidFill>
                  <a:srgbClr val="1F1F1F"/>
                </a:solidFill>
                <a:latin typeface="Comic Sans MS"/>
              </a:rPr>
              <a:t>Understanding how to develop other peoples’ health and well-being through aiding participation.</a:t>
            </a:r>
            <a:endParaRPr lang="en-US" dirty="0"/>
          </a:p>
          <a:p>
            <a:endParaRPr lang="en-US" sz="1200" dirty="0">
              <a:solidFill>
                <a:srgbClr val="1F1F1F"/>
              </a:solidFill>
              <a:latin typeface="Comic Sans MS"/>
            </a:endParaRPr>
          </a:p>
          <a:p>
            <a:endParaRPr lang="en-US" sz="800"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000" b="1" dirty="0">
                <a:solidFill>
                  <a:srgbClr val="1F1F1F"/>
                </a:solidFill>
                <a:latin typeface="Comic Sans MS"/>
              </a:rPr>
              <a:t>Support for others within group activity</a:t>
            </a:r>
            <a:r>
              <a:rPr lang="en-US" sz="1000" dirty="0">
                <a:solidFill>
                  <a:srgbClr val="1F1F1F"/>
                </a:solidFill>
                <a:latin typeface="Comic Sans MS"/>
              </a:rPr>
              <a:t> </a:t>
            </a:r>
            <a:r>
              <a:rPr lang="en-US" sz="1000" b="1" dirty="0">
                <a:solidFill>
                  <a:srgbClr val="1F1F1F"/>
                </a:solidFill>
                <a:latin typeface="Comic Sans MS"/>
              </a:rPr>
              <a:t>as per competitive games. Transferring communication skills.</a:t>
            </a:r>
            <a:endParaRPr lang="en-US"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7B16993-7AE3-7939-C6DF-A28A9D746E27}"/>
              </a:ext>
            </a:extLst>
          </p:cNvPr>
          <p:cNvSpPr>
            <a:spLocks noGrp="1"/>
          </p:cNvSpPr>
          <p:nvPr>
            <p:ph type="body" sz="quarter" idx="26"/>
          </p:nvPr>
        </p:nvSpPr>
        <p:spPr/>
        <p:txBody>
          <a:bodyPr lIns="180000" tIns="180000" rIns="180000" bIns="180000" anchor="t">
            <a:normAutofit/>
          </a:bodyPr>
          <a:lstStyle/>
          <a:p>
            <a:r>
              <a:rPr lang="en-US" sz="1200">
                <a:solidFill>
                  <a:srgbClr val="000000"/>
                </a:solidFill>
                <a:latin typeface="Comic Sans MS"/>
              </a:rPr>
              <a:t>1.Introduction to </a:t>
            </a:r>
            <a:r>
              <a:rPr lang="en-US" sz="1200" b="1">
                <a:solidFill>
                  <a:srgbClr val="000000"/>
                </a:solidFill>
                <a:latin typeface="Comic Sans MS"/>
              </a:rPr>
              <a:t>bouldering</a:t>
            </a:r>
            <a:r>
              <a:rPr lang="en-US" sz="1200">
                <a:solidFill>
                  <a:srgbClr val="000000"/>
                </a:solidFill>
                <a:latin typeface="Comic Sans MS"/>
              </a:rPr>
              <a:t> –</a:t>
            </a:r>
            <a:endParaRPr lang="en-US"/>
          </a:p>
          <a:p>
            <a:r>
              <a:rPr lang="en-US" sz="1200" dirty="0">
                <a:solidFill>
                  <a:srgbClr val="000000"/>
                </a:solidFill>
                <a:latin typeface="Comic Sans MS"/>
              </a:rPr>
              <a:t>Warm ups</a:t>
            </a:r>
            <a:endParaRPr lang="en-US" dirty="0"/>
          </a:p>
          <a:p>
            <a:r>
              <a:rPr lang="en-US" sz="1200" dirty="0">
                <a:solidFill>
                  <a:srgbClr val="000000"/>
                </a:solidFill>
                <a:latin typeface="Comic Sans MS"/>
              </a:rPr>
              <a:t>Safety</a:t>
            </a:r>
            <a:endParaRPr lang="en-US" dirty="0"/>
          </a:p>
          <a:p>
            <a:r>
              <a:rPr lang="en-US" sz="1200" dirty="0">
                <a:solidFill>
                  <a:srgbClr val="000000"/>
                </a:solidFill>
                <a:latin typeface="Comic Sans MS"/>
              </a:rPr>
              <a:t>Paired working (communication and support)</a:t>
            </a:r>
            <a:endParaRPr lang="en-US" dirty="0"/>
          </a:p>
          <a:p>
            <a:r>
              <a:rPr lang="en-US" sz="1200" dirty="0">
                <a:solidFill>
                  <a:srgbClr val="000000"/>
                </a:solidFill>
                <a:latin typeface="Comic Sans MS"/>
              </a:rPr>
              <a:t>Types of foot work/ hand holds; when to use them</a:t>
            </a:r>
            <a:endParaRPr lang="en-US" dirty="0"/>
          </a:p>
          <a:p>
            <a:r>
              <a:rPr lang="en-US" sz="1200" dirty="0">
                <a:solidFill>
                  <a:srgbClr val="000000"/>
                </a:solidFill>
                <a:latin typeface="Comic Sans MS"/>
              </a:rPr>
              <a:t> 2. Decision making – learners choosing appropriate routes/difficulty based on ability.</a:t>
            </a:r>
            <a:endParaRPr lang="en-US" dirty="0"/>
          </a:p>
          <a:p>
            <a:r>
              <a:rPr lang="en-US" sz="1200" dirty="0">
                <a:solidFill>
                  <a:srgbClr val="000000"/>
                </a:solidFill>
                <a:latin typeface="Comic Sans MS"/>
              </a:rPr>
              <a:t>3. Individual challenges on the wall. (Listening skills-follow instructions to the letter, using language clearly) partner directs the climber on routes that they think their partner can do.</a:t>
            </a:r>
            <a:endParaRPr lang="en-US" dirty="0"/>
          </a:p>
          <a:p>
            <a:endParaRPr lang="en-US"/>
          </a:p>
          <a:p>
            <a:r>
              <a:rPr lang="en-US" sz="1200" dirty="0">
                <a:solidFill>
                  <a:srgbClr val="000000"/>
                </a:solidFill>
                <a:latin typeface="Comic Sans MS"/>
              </a:rPr>
              <a:t>4-6/7 </a:t>
            </a:r>
            <a:r>
              <a:rPr lang="en-US" sz="1200" b="1" dirty="0">
                <a:solidFill>
                  <a:srgbClr val="000000"/>
                </a:solidFill>
                <a:latin typeface="Comic Sans MS"/>
              </a:rPr>
              <a:t>Problem solving</a:t>
            </a:r>
            <a:endParaRPr lang="en-US" dirty="0"/>
          </a:p>
          <a:p>
            <a:r>
              <a:rPr lang="en-US" sz="1200" dirty="0">
                <a:solidFill>
                  <a:srgbClr val="000000"/>
                </a:solidFill>
                <a:latin typeface="Comic Sans MS"/>
              </a:rPr>
              <a:t>A range of problem solving activities that involve pairs and teams, suitable for the ability range within the group.</a:t>
            </a:r>
            <a:endParaRPr lang="en-US" dirty="0"/>
          </a:p>
          <a:p>
            <a:r>
              <a:rPr lang="en-US" sz="1200" b="1" dirty="0">
                <a:solidFill>
                  <a:srgbClr val="000000"/>
                </a:solidFill>
                <a:latin typeface="Comic Sans MS"/>
              </a:rPr>
              <a:t>The focus is on communication and sharing ideas. Listening to others and being open to other’s opinions. Learners should plan their approach to an activity and be creative in their approach to them.</a:t>
            </a:r>
            <a:endParaRPr lang="en-US" dirty="0"/>
          </a:p>
          <a:p>
            <a:endParaRPr lang="en-US" sz="1200" dirty="0">
              <a:solidFill>
                <a:srgbClr val="000000"/>
              </a:solidFill>
              <a:latin typeface="Comic Sans MS"/>
            </a:endParaRPr>
          </a:p>
        </p:txBody>
      </p:sp>
      <p:sp>
        <p:nvSpPr>
          <p:cNvPr id="3" name="Text Placeholder 2">
            <a:extLst>
              <a:ext uri="{FF2B5EF4-FFF2-40B4-BE49-F238E27FC236}">
                <a16:creationId xmlns:a16="http://schemas.microsoft.com/office/drawing/2014/main" id="{95779459-1147-430D-5AB6-40CE9507E585}"/>
              </a:ext>
            </a:extLst>
          </p:cNvPr>
          <p:cNvSpPr>
            <a:spLocks noGrp="1"/>
          </p:cNvSpPr>
          <p:nvPr>
            <p:ph type="body" sz="quarter" idx="39"/>
          </p:nvPr>
        </p:nvSpPr>
        <p:spPr>
          <a:xfrm>
            <a:off x="325706" y="-8655"/>
            <a:ext cx="3229508" cy="850832"/>
          </a:xfrm>
        </p:spPr>
        <p:txBody>
          <a:bodyPr lIns="180000" tIns="45720" rIns="91440" bIns="45720" anchor="ctr" anchorCtr="0">
            <a:noAutofit/>
          </a:bodyPr>
          <a:lstStyle/>
          <a:p>
            <a:pPr algn="ctr"/>
            <a:r>
              <a:rPr lang="en-US" sz="1600" dirty="0">
                <a:latin typeface="Comic Sans MS"/>
              </a:rPr>
              <a:t>HOW? –Year 7</a:t>
            </a:r>
            <a:endParaRPr lang="en-US" dirty="0"/>
          </a:p>
          <a:p>
            <a:pPr algn="ctr"/>
            <a:r>
              <a:rPr lang="en-US" sz="1200" dirty="0">
                <a:latin typeface="Comic Sans MS"/>
              </a:rPr>
              <a:t>Problem solving, team building and bouldering.</a:t>
            </a:r>
            <a:endParaRPr lang="en-US" dirty="0"/>
          </a:p>
        </p:txBody>
      </p:sp>
      <p:sp>
        <p:nvSpPr>
          <p:cNvPr id="4" name="Text Placeholder 3">
            <a:extLst>
              <a:ext uri="{FF2B5EF4-FFF2-40B4-BE49-F238E27FC236}">
                <a16:creationId xmlns:a16="http://schemas.microsoft.com/office/drawing/2014/main" id="{BCE84E13-C639-4734-DA05-15208BAE2218}"/>
              </a:ext>
            </a:extLst>
          </p:cNvPr>
          <p:cNvSpPr>
            <a:spLocks noGrp="1"/>
          </p:cNvSpPr>
          <p:nvPr>
            <p:ph type="body" sz="quarter" idx="40"/>
          </p:nvPr>
        </p:nvSpPr>
        <p:spPr/>
        <p:txBody>
          <a:bodyPr lIns="180000" tIns="180000" rIns="180000" bIns="180000" anchor="t">
            <a:normAutofit/>
          </a:bodyPr>
          <a:lstStyle/>
          <a:p>
            <a:r>
              <a:rPr lang="en-US" sz="1200">
                <a:solidFill>
                  <a:srgbClr val="000000"/>
                </a:solidFill>
                <a:latin typeface="Comic Sans MS"/>
              </a:rPr>
              <a:t>1. Re-cap safety, warm up and holds. Assess ability of the group.</a:t>
            </a:r>
            <a:endParaRPr lang="en-US"/>
          </a:p>
          <a:p>
            <a:r>
              <a:rPr lang="en-US" sz="1200">
                <a:solidFill>
                  <a:srgbClr val="000000"/>
                </a:solidFill>
                <a:latin typeface="Comic Sans MS"/>
              </a:rPr>
              <a:t>Individual challenges – using three colours, two colours, one colour.</a:t>
            </a:r>
            <a:endParaRPr lang="en-US"/>
          </a:p>
          <a:p>
            <a:r>
              <a:rPr lang="en-US" sz="1200" dirty="0">
                <a:solidFill>
                  <a:srgbClr val="000000"/>
                </a:solidFill>
                <a:latin typeface="Comic Sans MS"/>
              </a:rPr>
              <a:t>2. Team challenges- keeping team members, against the clock, against a team</a:t>
            </a:r>
            <a:endParaRPr lang="en-US" dirty="0"/>
          </a:p>
          <a:p>
            <a:r>
              <a:rPr lang="en-US" sz="1200" dirty="0">
                <a:solidFill>
                  <a:srgbClr val="000000"/>
                </a:solidFill>
                <a:latin typeface="Comic Sans MS"/>
              </a:rPr>
              <a:t>3. Individual challenges – setting targets for themselves – time, number of foot holds, number of hand holds</a:t>
            </a:r>
            <a:endParaRPr lang="en-US" dirty="0"/>
          </a:p>
          <a:p>
            <a:endParaRPr lang="en-US"/>
          </a:p>
          <a:p>
            <a:r>
              <a:rPr lang="en-US" sz="1200" dirty="0">
                <a:solidFill>
                  <a:srgbClr val="000000"/>
                </a:solidFill>
                <a:latin typeface="Comic Sans MS"/>
              </a:rPr>
              <a:t>4-6/7 </a:t>
            </a:r>
            <a:r>
              <a:rPr lang="en-US" sz="1200" b="1" dirty="0">
                <a:solidFill>
                  <a:srgbClr val="000000"/>
                </a:solidFill>
                <a:latin typeface="Comic Sans MS"/>
              </a:rPr>
              <a:t>Problem solving</a:t>
            </a:r>
            <a:endParaRPr lang="en-US" dirty="0"/>
          </a:p>
          <a:p>
            <a:endParaRPr lang="en-US"/>
          </a:p>
          <a:p>
            <a:r>
              <a:rPr lang="en-US" sz="1200" dirty="0">
                <a:solidFill>
                  <a:srgbClr val="000000"/>
                </a:solidFill>
                <a:latin typeface="Comic Sans MS"/>
              </a:rPr>
              <a:t>A range of problem solving activities that involve pairs and teams, suitable for the ability range within the group.</a:t>
            </a:r>
            <a:endParaRPr lang="en-US" dirty="0"/>
          </a:p>
          <a:p>
            <a:r>
              <a:rPr lang="en-US" sz="1200" b="1" dirty="0">
                <a:solidFill>
                  <a:srgbClr val="000000"/>
                </a:solidFill>
                <a:latin typeface="Comic Sans MS"/>
              </a:rPr>
              <a:t>The focus is on communication and sharing ideas. Listening to others and being open to other’s opinions. Learners should plan their approach to an activity and be creative in their approach to them.</a:t>
            </a:r>
            <a:endParaRPr lang="en-US" dirty="0"/>
          </a:p>
          <a:p>
            <a:r>
              <a:rPr lang="en-US" sz="1200" dirty="0">
                <a:solidFill>
                  <a:srgbClr val="000000"/>
                </a:solidFill>
                <a:latin typeface="Comic Sans MS"/>
              </a:rPr>
              <a:t>Learners should increase their depth of knowledge and transfer learning from the previous year. Increase resilience to overcome failure</a:t>
            </a:r>
            <a:endParaRPr lang="en-US" dirty="0"/>
          </a:p>
          <a:p>
            <a:endParaRPr lang="en-US" sz="1200" dirty="0">
              <a:solidFill>
                <a:srgbClr val="000000"/>
              </a:solidFill>
              <a:latin typeface="Comic Sans MS"/>
            </a:endParaRPr>
          </a:p>
        </p:txBody>
      </p:sp>
      <p:sp>
        <p:nvSpPr>
          <p:cNvPr id="5" name="Text Placeholder 4">
            <a:extLst>
              <a:ext uri="{FF2B5EF4-FFF2-40B4-BE49-F238E27FC236}">
                <a16:creationId xmlns:a16="http://schemas.microsoft.com/office/drawing/2014/main" id="{E6CC5C41-C2B7-700F-A94B-74503D8D4ECB}"/>
              </a:ext>
            </a:extLst>
          </p:cNvPr>
          <p:cNvSpPr>
            <a:spLocks noGrp="1"/>
          </p:cNvSpPr>
          <p:nvPr>
            <p:ph type="body" sz="quarter" idx="41"/>
          </p:nvPr>
        </p:nvSpPr>
        <p:spPr>
          <a:xfrm>
            <a:off x="3741259" y="-2082"/>
            <a:ext cx="3229508" cy="831112"/>
          </a:xfrm>
        </p:spPr>
        <p:txBody>
          <a:bodyPr lIns="180000" tIns="45720" rIns="91440" bIns="45720" anchor="ctr" anchorCtr="0">
            <a:noAutofit/>
          </a:bodyPr>
          <a:lstStyle/>
          <a:p>
            <a:pPr algn="ctr"/>
            <a:r>
              <a:rPr lang="en-US" sz="1100" dirty="0">
                <a:latin typeface="Comic Sans MS"/>
              </a:rPr>
              <a:t>HOW? –Year 8</a:t>
            </a:r>
            <a:endParaRPr lang="en-US" sz="1100"/>
          </a:p>
          <a:p>
            <a:pPr algn="ctr"/>
            <a:r>
              <a:rPr lang="en-US" sz="1200" dirty="0">
                <a:latin typeface="Comic Sans MS"/>
              </a:rPr>
              <a:t>Problem solving, team building and bouldering.</a:t>
            </a:r>
            <a:endParaRPr lang="en-US" sz="1100" dirty="0">
              <a:latin typeface="Comic Sans MS"/>
            </a:endParaRPr>
          </a:p>
        </p:txBody>
      </p:sp>
      <p:sp>
        <p:nvSpPr>
          <p:cNvPr id="6" name="Text Placeholder 5">
            <a:extLst>
              <a:ext uri="{FF2B5EF4-FFF2-40B4-BE49-F238E27FC236}">
                <a16:creationId xmlns:a16="http://schemas.microsoft.com/office/drawing/2014/main" id="{86CFA36A-452D-A580-2168-4548CEA6D64F}"/>
              </a:ext>
            </a:extLst>
          </p:cNvPr>
          <p:cNvSpPr>
            <a:spLocks noGrp="1"/>
          </p:cNvSpPr>
          <p:nvPr>
            <p:ph type="body" sz="quarter" idx="42"/>
          </p:nvPr>
        </p:nvSpPr>
        <p:spPr/>
        <p:txBody>
          <a:bodyPr lIns="180000" tIns="180000" rIns="180000" bIns="180000" anchor="t">
            <a:normAutofit/>
          </a:bodyPr>
          <a:lstStyle/>
          <a:p>
            <a:r>
              <a:rPr lang="en-US" sz="1200" dirty="0">
                <a:solidFill>
                  <a:srgbClr val="000000"/>
                </a:solidFill>
                <a:latin typeface="Comic Sans MS"/>
              </a:rPr>
              <a:t>1. Group </a:t>
            </a:r>
            <a:r>
              <a:rPr lang="en-US" sz="1200" dirty="0" err="1">
                <a:solidFill>
                  <a:srgbClr val="000000"/>
                </a:solidFill>
                <a:latin typeface="Comic Sans MS"/>
              </a:rPr>
              <a:t>organisation</a:t>
            </a:r>
            <a:r>
              <a:rPr lang="en-US" sz="1200" dirty="0">
                <a:solidFill>
                  <a:srgbClr val="000000"/>
                </a:solidFill>
                <a:latin typeface="Comic Sans MS"/>
              </a:rPr>
              <a:t> – roles (Leader (captain), equipment manager, drill coach, warm up coach, official, players). Set ground rules. </a:t>
            </a:r>
            <a:r>
              <a:rPr lang="en-US" sz="1200" dirty="0" err="1">
                <a:solidFill>
                  <a:srgbClr val="000000"/>
                </a:solidFill>
                <a:latin typeface="Comic Sans MS"/>
              </a:rPr>
              <a:t>Organise</a:t>
            </a:r>
            <a:r>
              <a:rPr lang="en-US" sz="1200" dirty="0">
                <a:solidFill>
                  <a:srgbClr val="000000"/>
                </a:solidFill>
                <a:latin typeface="Comic Sans MS"/>
              </a:rPr>
              <a:t> the roles for each week.  Each learner must take one role other than player for one session.</a:t>
            </a:r>
            <a:endParaRPr lang="en-US" dirty="0"/>
          </a:p>
          <a:p>
            <a:r>
              <a:rPr lang="en-US" sz="1200" dirty="0">
                <a:solidFill>
                  <a:srgbClr val="000000"/>
                </a:solidFill>
                <a:latin typeface="Comic Sans MS"/>
              </a:rPr>
              <a:t>Leader/manager – communication, overview, discipline, game strategy.</a:t>
            </a:r>
            <a:endParaRPr lang="en-US" dirty="0"/>
          </a:p>
          <a:p>
            <a:r>
              <a:rPr lang="en-US" sz="1200" dirty="0">
                <a:solidFill>
                  <a:srgbClr val="000000"/>
                </a:solidFill>
                <a:latin typeface="Comic Sans MS"/>
              </a:rPr>
              <a:t>Drill coach- communication with teacher for the drill and participants.</a:t>
            </a:r>
            <a:endParaRPr lang="en-US" dirty="0"/>
          </a:p>
          <a:p>
            <a:r>
              <a:rPr lang="en-US" sz="1200" dirty="0">
                <a:solidFill>
                  <a:srgbClr val="000000"/>
                </a:solidFill>
                <a:latin typeface="Comic Sans MS"/>
              </a:rPr>
              <a:t>Equipment manager – organization and communication with drill coach</a:t>
            </a:r>
            <a:endParaRPr lang="en-US" dirty="0"/>
          </a:p>
          <a:p>
            <a:r>
              <a:rPr lang="en-US" sz="1200" dirty="0">
                <a:solidFill>
                  <a:srgbClr val="000000"/>
                </a:solidFill>
                <a:latin typeface="Comic Sans MS"/>
              </a:rPr>
              <a:t>Official – communicates with participants and managers.</a:t>
            </a:r>
            <a:endParaRPr lang="en-US" dirty="0"/>
          </a:p>
          <a:p>
            <a:r>
              <a:rPr lang="en-US" sz="1200" dirty="0">
                <a:solidFill>
                  <a:srgbClr val="000000"/>
                </a:solidFill>
                <a:latin typeface="Comic Sans MS"/>
              </a:rPr>
              <a:t>Warm up coach – communicates with participants and plans the warmup.</a:t>
            </a:r>
            <a:endParaRPr lang="en-US" dirty="0"/>
          </a:p>
          <a:p>
            <a:r>
              <a:rPr lang="en-US" sz="1200" dirty="0">
                <a:solidFill>
                  <a:srgbClr val="000000"/>
                </a:solidFill>
                <a:latin typeface="Comic Sans MS"/>
              </a:rPr>
              <a:t>Participants – communicate with each other and the other roles…</a:t>
            </a:r>
            <a:endParaRPr lang="en-US" dirty="0"/>
          </a:p>
          <a:p>
            <a:endParaRPr lang="en-US"/>
          </a:p>
          <a:p>
            <a:r>
              <a:rPr lang="en-US" sz="1200" dirty="0">
                <a:solidFill>
                  <a:srgbClr val="000000"/>
                </a:solidFill>
                <a:latin typeface="Comic Sans MS"/>
              </a:rPr>
              <a:t>Introduce the equipment they will have. </a:t>
            </a:r>
            <a:endParaRPr lang="en-US"/>
          </a:p>
          <a:p>
            <a:endParaRPr lang="en-US" sz="1200" dirty="0">
              <a:solidFill>
                <a:srgbClr val="000000"/>
              </a:solidFill>
              <a:latin typeface="Comic Sans MS"/>
            </a:endParaRPr>
          </a:p>
        </p:txBody>
      </p:sp>
      <p:sp>
        <p:nvSpPr>
          <p:cNvPr id="7" name="Text Placeholder 6">
            <a:extLst>
              <a:ext uri="{FF2B5EF4-FFF2-40B4-BE49-F238E27FC236}">
                <a16:creationId xmlns:a16="http://schemas.microsoft.com/office/drawing/2014/main" id="{F0D7A13C-B31F-6937-26F6-E3DAAAB8E7D6}"/>
              </a:ext>
            </a:extLst>
          </p:cNvPr>
          <p:cNvSpPr>
            <a:spLocks noGrp="1"/>
          </p:cNvSpPr>
          <p:nvPr>
            <p:ph type="body" sz="quarter" idx="43"/>
          </p:nvPr>
        </p:nvSpPr>
        <p:spPr>
          <a:xfrm>
            <a:off x="7138882" y="4492"/>
            <a:ext cx="3229508" cy="817964"/>
          </a:xfrm>
        </p:spPr>
        <p:txBody>
          <a:bodyPr lIns="180000" tIns="45720" rIns="91440" bIns="45720" anchor="ctr" anchorCtr="0">
            <a:noAutofit/>
          </a:bodyPr>
          <a:lstStyle/>
          <a:p>
            <a:pPr algn="ctr"/>
            <a:r>
              <a:rPr lang="en-US" sz="1100" dirty="0">
                <a:latin typeface="Comic Sans MS"/>
              </a:rPr>
              <a:t>HOW? –Year 9</a:t>
            </a:r>
            <a:endParaRPr lang="en-US" sz="1100"/>
          </a:p>
          <a:p>
            <a:pPr algn="ctr"/>
            <a:r>
              <a:rPr lang="en-US" sz="900" dirty="0">
                <a:latin typeface="Comic Sans MS"/>
              </a:rPr>
              <a:t>Developing team skills – communication, leadership, relationships and decision making. SPORT ED’</a:t>
            </a:r>
            <a:endParaRPr lang="en-US" sz="900" dirty="0"/>
          </a:p>
          <a:p>
            <a:pPr algn="ctr"/>
            <a:endParaRPr lang="en-US" sz="800" dirty="0">
              <a:latin typeface="Comic Sans MS"/>
            </a:endParaRPr>
          </a:p>
        </p:txBody>
      </p:sp>
    </p:spTree>
    <p:extLst>
      <p:ext uri="{BB962C8B-B14F-4D97-AF65-F5344CB8AC3E}">
        <p14:creationId xmlns:p14="http://schemas.microsoft.com/office/powerpoint/2010/main" val="3111567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7B16993-7AE3-7939-C6DF-A28A9D746E27}"/>
              </a:ext>
            </a:extLst>
          </p:cNvPr>
          <p:cNvSpPr>
            <a:spLocks noGrp="1"/>
          </p:cNvSpPr>
          <p:nvPr>
            <p:ph type="body" sz="quarter" idx="26"/>
          </p:nvPr>
        </p:nvSpPr>
        <p:spPr/>
        <p:txBody>
          <a:bodyPr lIns="180000" tIns="180000" rIns="180000" bIns="180000" anchor="t">
            <a:normAutofit/>
          </a:bodyPr>
          <a:lstStyle/>
          <a:p>
            <a:r>
              <a:rPr lang="en-US" sz="1200" b="1" dirty="0">
                <a:solidFill>
                  <a:srgbClr val="000000"/>
                </a:solidFill>
                <a:latin typeface="Comic Sans MS"/>
              </a:rPr>
              <a:t>Examples of activities</a:t>
            </a:r>
            <a:endParaRPr lang="en-US" dirty="0"/>
          </a:p>
          <a:p>
            <a:r>
              <a:rPr lang="en-US" sz="1200" dirty="0">
                <a:solidFill>
                  <a:srgbClr val="000000"/>
                </a:solidFill>
                <a:latin typeface="Comic Sans MS"/>
              </a:rPr>
              <a:t>SHEEP SHEPARD / OBSTICAL COURSE</a:t>
            </a:r>
            <a:endParaRPr lang="en-US" dirty="0"/>
          </a:p>
          <a:p>
            <a:r>
              <a:rPr lang="en-US" sz="1200" dirty="0">
                <a:solidFill>
                  <a:srgbClr val="000000"/>
                </a:solidFill>
                <a:latin typeface="Comic Sans MS"/>
              </a:rPr>
              <a:t>HOOPS</a:t>
            </a:r>
            <a:endParaRPr lang="en-US" dirty="0"/>
          </a:p>
          <a:p>
            <a:r>
              <a:rPr lang="en-US" sz="1200" dirty="0">
                <a:solidFill>
                  <a:srgbClr val="000000"/>
                </a:solidFill>
                <a:latin typeface="Comic Sans MS"/>
              </a:rPr>
              <a:t>DRAIN PIPES</a:t>
            </a:r>
            <a:endParaRPr lang="en-US" dirty="0"/>
          </a:p>
          <a:p>
            <a:r>
              <a:rPr lang="en-US" sz="1200" dirty="0">
                <a:solidFill>
                  <a:srgbClr val="000000"/>
                </a:solidFill>
                <a:latin typeface="Comic Sans MS"/>
              </a:rPr>
              <a:t>DRAWING</a:t>
            </a:r>
            <a:endParaRPr lang="en-US" dirty="0"/>
          </a:p>
          <a:p>
            <a:endParaRPr lang="en-US" sz="1200" dirty="0">
              <a:solidFill>
                <a:srgbClr val="000000"/>
              </a:solidFill>
              <a:latin typeface="Comic Sans MS"/>
            </a:endParaRPr>
          </a:p>
        </p:txBody>
      </p:sp>
      <p:sp>
        <p:nvSpPr>
          <p:cNvPr id="3" name="Text Placeholder 2">
            <a:extLst>
              <a:ext uri="{FF2B5EF4-FFF2-40B4-BE49-F238E27FC236}">
                <a16:creationId xmlns:a16="http://schemas.microsoft.com/office/drawing/2014/main" id="{95779459-1147-430D-5AB6-40CE9507E585}"/>
              </a:ext>
            </a:extLst>
          </p:cNvPr>
          <p:cNvSpPr>
            <a:spLocks noGrp="1"/>
          </p:cNvSpPr>
          <p:nvPr>
            <p:ph type="body" sz="quarter" idx="39"/>
          </p:nvPr>
        </p:nvSpPr>
        <p:spPr>
          <a:xfrm>
            <a:off x="325706" y="-8655"/>
            <a:ext cx="3229508" cy="850832"/>
          </a:xfrm>
        </p:spPr>
        <p:txBody>
          <a:bodyPr lIns="180000" tIns="45720" rIns="91440" bIns="45720" anchor="ctr" anchorCtr="0">
            <a:noAutofit/>
          </a:bodyPr>
          <a:lstStyle/>
          <a:p>
            <a:pPr algn="ctr"/>
            <a:r>
              <a:rPr lang="en-US" sz="1600" dirty="0">
                <a:latin typeface="Comic Sans MS"/>
              </a:rPr>
              <a:t>HOW? –Year 7</a:t>
            </a:r>
            <a:endParaRPr lang="en-US" dirty="0"/>
          </a:p>
          <a:p>
            <a:pPr algn="ctr"/>
            <a:r>
              <a:rPr lang="en-US" sz="1200" dirty="0">
                <a:latin typeface="Comic Sans MS"/>
              </a:rPr>
              <a:t>Problem solving, team building and bouldering.</a:t>
            </a:r>
            <a:endParaRPr lang="en-US" dirty="0"/>
          </a:p>
        </p:txBody>
      </p:sp>
      <p:sp>
        <p:nvSpPr>
          <p:cNvPr id="4" name="Text Placeholder 3">
            <a:extLst>
              <a:ext uri="{FF2B5EF4-FFF2-40B4-BE49-F238E27FC236}">
                <a16:creationId xmlns:a16="http://schemas.microsoft.com/office/drawing/2014/main" id="{BCE84E13-C639-4734-DA05-15208BAE2218}"/>
              </a:ext>
            </a:extLst>
          </p:cNvPr>
          <p:cNvSpPr>
            <a:spLocks noGrp="1"/>
          </p:cNvSpPr>
          <p:nvPr>
            <p:ph type="body" sz="quarter" idx="40"/>
          </p:nvPr>
        </p:nvSpPr>
        <p:spPr/>
        <p:txBody>
          <a:bodyPr lIns="180000" tIns="180000" rIns="180000" bIns="180000" anchor="t">
            <a:normAutofit/>
          </a:bodyPr>
          <a:lstStyle/>
          <a:p>
            <a:r>
              <a:rPr lang="en-US" sz="1200" b="1">
                <a:solidFill>
                  <a:srgbClr val="000000"/>
                </a:solidFill>
                <a:latin typeface="Comic Sans MS"/>
              </a:rPr>
              <a:t>Examples of activities</a:t>
            </a:r>
            <a:endParaRPr lang="en-US"/>
          </a:p>
          <a:p>
            <a:r>
              <a:rPr lang="en-US" sz="1200">
                <a:solidFill>
                  <a:srgbClr val="000000"/>
                </a:solidFill>
                <a:latin typeface="Comic Sans MS"/>
              </a:rPr>
              <a:t>BENCH</a:t>
            </a:r>
            <a:endParaRPr lang="en-US"/>
          </a:p>
          <a:p>
            <a:r>
              <a:rPr lang="en-US" sz="1200">
                <a:solidFill>
                  <a:srgbClr val="000000"/>
                </a:solidFill>
                <a:latin typeface="Comic Sans MS"/>
              </a:rPr>
              <a:t>BLINDFOLD MINESWEEPER</a:t>
            </a:r>
            <a:endParaRPr lang="en-US"/>
          </a:p>
          <a:p>
            <a:r>
              <a:rPr lang="en-US" sz="1200">
                <a:solidFill>
                  <a:srgbClr val="000000"/>
                </a:solidFill>
                <a:latin typeface="Comic Sans MS"/>
              </a:rPr>
              <a:t>DRAWING</a:t>
            </a:r>
            <a:endParaRPr lang="en-US"/>
          </a:p>
          <a:p>
            <a:r>
              <a:rPr lang="en-US" sz="1200">
                <a:solidFill>
                  <a:srgbClr val="000000"/>
                </a:solidFill>
                <a:latin typeface="Comic Sans MS"/>
              </a:rPr>
              <a:t>HUMAN KNOT</a:t>
            </a:r>
            <a:endParaRPr lang="en-US"/>
          </a:p>
          <a:p>
            <a:r>
              <a:rPr lang="en-US" sz="1200">
                <a:solidFill>
                  <a:srgbClr val="000000"/>
                </a:solidFill>
                <a:latin typeface="Comic Sans MS"/>
              </a:rPr>
              <a:t>DRAINPIPES</a:t>
            </a:r>
            <a:endParaRPr lang="en-US"/>
          </a:p>
          <a:p>
            <a:r>
              <a:rPr lang="en-US" sz="1200">
                <a:solidFill>
                  <a:srgbClr val="000000"/>
                </a:solidFill>
                <a:latin typeface="Comic Sans MS"/>
              </a:rPr>
              <a:t>CLIMBING WALL CHALLENGE</a:t>
            </a:r>
            <a:endParaRPr lang="en-US"/>
          </a:p>
          <a:p>
            <a:r>
              <a:rPr lang="en-US" sz="1200" dirty="0">
                <a:solidFill>
                  <a:srgbClr val="000000"/>
                </a:solidFill>
                <a:latin typeface="Comic Sans MS"/>
              </a:rPr>
              <a:t>se their depth of knowledge and transfer learning from the previous year. Increase resilience to overcome failure</a:t>
            </a:r>
            <a:endParaRPr lang="en-US"/>
          </a:p>
          <a:p>
            <a:endParaRPr lang="en-US" sz="1200" dirty="0">
              <a:solidFill>
                <a:srgbClr val="000000"/>
              </a:solidFill>
              <a:latin typeface="Comic Sans MS"/>
            </a:endParaRPr>
          </a:p>
        </p:txBody>
      </p:sp>
      <p:sp>
        <p:nvSpPr>
          <p:cNvPr id="5" name="Text Placeholder 4">
            <a:extLst>
              <a:ext uri="{FF2B5EF4-FFF2-40B4-BE49-F238E27FC236}">
                <a16:creationId xmlns:a16="http://schemas.microsoft.com/office/drawing/2014/main" id="{E6CC5C41-C2B7-700F-A94B-74503D8D4ECB}"/>
              </a:ext>
            </a:extLst>
          </p:cNvPr>
          <p:cNvSpPr>
            <a:spLocks noGrp="1"/>
          </p:cNvSpPr>
          <p:nvPr>
            <p:ph type="body" sz="quarter" idx="41"/>
          </p:nvPr>
        </p:nvSpPr>
        <p:spPr>
          <a:xfrm>
            <a:off x="3741259" y="-2082"/>
            <a:ext cx="3229508" cy="831112"/>
          </a:xfrm>
        </p:spPr>
        <p:txBody>
          <a:bodyPr lIns="180000" tIns="45720" rIns="91440" bIns="45720" anchor="ctr" anchorCtr="0">
            <a:noAutofit/>
          </a:bodyPr>
          <a:lstStyle/>
          <a:p>
            <a:pPr algn="ctr"/>
            <a:r>
              <a:rPr lang="en-US" sz="1100" dirty="0">
                <a:latin typeface="Comic Sans MS"/>
              </a:rPr>
              <a:t>HOW? –Year 8</a:t>
            </a:r>
            <a:endParaRPr lang="en-US" sz="1100"/>
          </a:p>
          <a:p>
            <a:pPr algn="ctr"/>
            <a:r>
              <a:rPr lang="en-US" sz="1200">
                <a:latin typeface="Comic Sans MS"/>
              </a:rPr>
              <a:t>Problem solving, team building and bouldering.</a:t>
            </a:r>
            <a:endParaRPr lang="en-US"/>
          </a:p>
        </p:txBody>
      </p:sp>
      <p:sp>
        <p:nvSpPr>
          <p:cNvPr id="6" name="Text Placeholder 5">
            <a:extLst>
              <a:ext uri="{FF2B5EF4-FFF2-40B4-BE49-F238E27FC236}">
                <a16:creationId xmlns:a16="http://schemas.microsoft.com/office/drawing/2014/main" id="{86CFA36A-452D-A580-2168-4548CEA6D64F}"/>
              </a:ext>
            </a:extLst>
          </p:cNvPr>
          <p:cNvSpPr>
            <a:spLocks noGrp="1"/>
          </p:cNvSpPr>
          <p:nvPr>
            <p:ph type="body" sz="quarter" idx="42"/>
          </p:nvPr>
        </p:nvSpPr>
        <p:spPr/>
        <p:txBody>
          <a:bodyPr lIns="180000" tIns="180000" rIns="180000" bIns="180000" anchor="t">
            <a:normAutofit/>
          </a:bodyPr>
          <a:lstStyle/>
          <a:p>
            <a:r>
              <a:rPr lang="en-US" sz="1200">
                <a:solidFill>
                  <a:srgbClr val="000000"/>
                </a:solidFill>
                <a:latin typeface="Comic Sans MS"/>
              </a:rPr>
              <a:t>Team building exercise.</a:t>
            </a:r>
            <a:endParaRPr lang="en-US"/>
          </a:p>
          <a:p>
            <a:r>
              <a:rPr lang="en-US" sz="1200" dirty="0">
                <a:solidFill>
                  <a:srgbClr val="000000"/>
                </a:solidFill>
                <a:latin typeface="Comic Sans MS"/>
              </a:rPr>
              <a:t>2-7. Each week the learners take their roles for that week.  The skills/drills coach communicates with the teacher who demonstrates the drill.  The warm up coach sets up and carries out a warm up.</a:t>
            </a:r>
            <a:endParaRPr lang="en-US" dirty="0"/>
          </a:p>
          <a:p>
            <a:r>
              <a:rPr lang="en-US" sz="1200" dirty="0">
                <a:solidFill>
                  <a:srgbClr val="000000"/>
                </a:solidFill>
                <a:latin typeface="Comic Sans MS"/>
              </a:rPr>
              <a:t>The equipment manager chooses and supplies the correct equipment for the group. The manager ensures all activities are taking place and is responsible for discipline and time. They also talk to the teacher at the end about how the session has gone, positives, things to work on, discipline and match result.</a:t>
            </a:r>
            <a:endParaRPr lang="en-US" dirty="0"/>
          </a:p>
          <a:p>
            <a:r>
              <a:rPr lang="en-US" sz="1200" dirty="0">
                <a:solidFill>
                  <a:srgbClr val="000000"/>
                </a:solidFill>
                <a:latin typeface="Comic Sans MS"/>
              </a:rPr>
              <a:t>EACH session has a warm up, a skill/drill element and game.</a:t>
            </a:r>
            <a:endParaRPr lang="en-US" dirty="0"/>
          </a:p>
          <a:p>
            <a:endParaRPr lang="en-US"/>
          </a:p>
          <a:p>
            <a:r>
              <a:rPr lang="en-US" sz="1200" b="1" dirty="0">
                <a:solidFill>
                  <a:srgbClr val="000000"/>
                </a:solidFill>
                <a:latin typeface="Comic Sans MS"/>
              </a:rPr>
              <a:t>No PIT STOP.  On-going feedback from learners to teachers and vice-versa. Feed forward comes from the teacher after each sessions feedback from learners.</a:t>
            </a:r>
            <a:endParaRPr lang="en-US" b="1" dirty="0"/>
          </a:p>
          <a:p>
            <a:endParaRPr lang="en-US" sz="1200" dirty="0">
              <a:solidFill>
                <a:srgbClr val="000000"/>
              </a:solidFill>
              <a:latin typeface="Comic Sans MS"/>
            </a:endParaRPr>
          </a:p>
        </p:txBody>
      </p:sp>
      <p:sp>
        <p:nvSpPr>
          <p:cNvPr id="7" name="Text Placeholder 6">
            <a:extLst>
              <a:ext uri="{FF2B5EF4-FFF2-40B4-BE49-F238E27FC236}">
                <a16:creationId xmlns:a16="http://schemas.microsoft.com/office/drawing/2014/main" id="{F0D7A13C-B31F-6937-26F6-E3DAAAB8E7D6}"/>
              </a:ext>
            </a:extLst>
          </p:cNvPr>
          <p:cNvSpPr>
            <a:spLocks noGrp="1"/>
          </p:cNvSpPr>
          <p:nvPr>
            <p:ph type="body" sz="quarter" idx="43"/>
          </p:nvPr>
        </p:nvSpPr>
        <p:spPr>
          <a:xfrm>
            <a:off x="7138882" y="4492"/>
            <a:ext cx="3229508" cy="817964"/>
          </a:xfrm>
        </p:spPr>
        <p:txBody>
          <a:bodyPr lIns="180000" tIns="45720" rIns="91440" bIns="45720" anchor="ctr" anchorCtr="0">
            <a:noAutofit/>
          </a:bodyPr>
          <a:lstStyle/>
          <a:p>
            <a:pPr algn="ctr"/>
            <a:r>
              <a:rPr lang="en-US" sz="1100" dirty="0">
                <a:latin typeface="Comic Sans MS"/>
              </a:rPr>
              <a:t>HOW? –Year 9</a:t>
            </a:r>
            <a:endParaRPr lang="en-US" sz="1100"/>
          </a:p>
          <a:p>
            <a:pPr algn="ctr"/>
            <a:r>
              <a:rPr lang="en-US" sz="900" dirty="0">
                <a:latin typeface="Comic Sans MS"/>
              </a:rPr>
              <a:t>Developing team skills – communication, leadership, relationships and decision making. SPORT ED’</a:t>
            </a:r>
            <a:endParaRPr lang="en-US" sz="900" dirty="0"/>
          </a:p>
          <a:p>
            <a:pPr algn="ctr"/>
            <a:endParaRPr lang="en-US" sz="800" dirty="0">
              <a:latin typeface="Comic Sans MS"/>
            </a:endParaRPr>
          </a:p>
        </p:txBody>
      </p:sp>
    </p:spTree>
    <p:extLst>
      <p:ext uri="{BB962C8B-B14F-4D97-AF65-F5344CB8AC3E}">
        <p14:creationId xmlns:p14="http://schemas.microsoft.com/office/powerpoint/2010/main" val="2102311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34B93DB-1C31-BB6B-7AC7-FD7DCBE359F8}"/>
              </a:ext>
            </a:extLst>
          </p:cNvPr>
          <p:cNvSpPr>
            <a:spLocks noGrp="1"/>
          </p:cNvSpPr>
          <p:nvPr>
            <p:ph type="body" sz="quarter" idx="26"/>
          </p:nvPr>
        </p:nvSpPr>
        <p:spPr>
          <a:xfrm>
            <a:off x="325706" y="935046"/>
            <a:ext cx="10040400" cy="6281546"/>
          </a:xfrm>
        </p:spPr>
        <p:txBody>
          <a:bodyPr/>
          <a:lstStyle/>
          <a:p>
            <a:endParaRPr lang="en-US"/>
          </a:p>
        </p:txBody>
      </p:sp>
      <p:sp>
        <p:nvSpPr>
          <p:cNvPr id="4" name="Text Placeholder 3">
            <a:extLst>
              <a:ext uri="{FF2B5EF4-FFF2-40B4-BE49-F238E27FC236}">
                <a16:creationId xmlns:a16="http://schemas.microsoft.com/office/drawing/2014/main" id="{0F0028FB-8FB4-F838-C22F-C93F47D03E2E}"/>
              </a:ext>
            </a:extLst>
          </p:cNvPr>
          <p:cNvSpPr>
            <a:spLocks noGrp="1"/>
          </p:cNvSpPr>
          <p:nvPr>
            <p:ph type="body" sz="quarter" idx="55"/>
          </p:nvPr>
        </p:nvSpPr>
        <p:spPr/>
        <p:txBody>
          <a:bodyPr lIns="91440" tIns="45720" rIns="91440" bIns="45720" anchor="t">
            <a:normAutofit/>
          </a:bodyPr>
          <a:lstStyle/>
          <a:p>
            <a:r>
              <a:rPr lang="en-US" dirty="0">
                <a:latin typeface="MASSILIA VF"/>
              </a:rPr>
              <a:t>Progression Steps</a:t>
            </a:r>
            <a:endParaRPr lang="en-US" dirty="0"/>
          </a:p>
        </p:txBody>
      </p:sp>
      <p:pic>
        <p:nvPicPr>
          <p:cNvPr id="3" name="Picture 2" descr="A white rectangular grid with black text&#10;&#10;Description automatically generated">
            <a:extLst>
              <a:ext uri="{FF2B5EF4-FFF2-40B4-BE49-F238E27FC236}">
                <a16:creationId xmlns:a16="http://schemas.microsoft.com/office/drawing/2014/main" id="{2498FFD1-6483-8DC9-58FC-C0191F758BB6}"/>
              </a:ext>
            </a:extLst>
          </p:cNvPr>
          <p:cNvPicPr>
            <a:picLocks noChangeAspect="1"/>
          </p:cNvPicPr>
          <p:nvPr/>
        </p:nvPicPr>
        <p:blipFill>
          <a:blip r:embed="rId2"/>
          <a:stretch>
            <a:fillRect/>
          </a:stretch>
        </p:blipFill>
        <p:spPr>
          <a:xfrm>
            <a:off x="236375" y="1064884"/>
            <a:ext cx="10046134" cy="6027537"/>
          </a:xfrm>
          <a:prstGeom prst="rect">
            <a:avLst/>
          </a:prstGeom>
        </p:spPr>
      </p:pic>
    </p:spTree>
    <p:extLst>
      <p:ext uri="{BB962C8B-B14F-4D97-AF65-F5344CB8AC3E}">
        <p14:creationId xmlns:p14="http://schemas.microsoft.com/office/powerpoint/2010/main" val="2177867447"/>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Props1.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A5B19871-5CF5-4751-917E-048756547829}">
  <ds:schemaRefs>
    <ds:schemaRef ds:uri="http://purl.org/dc/terms/"/>
    <ds:schemaRef ds:uri="http://schemas.microsoft.com/office/2006/documentManagement/types"/>
    <ds:schemaRef ds:uri="dd53f9ed-aba7-4473-9642-666960874982"/>
    <ds:schemaRef ds:uri="http://purl.org/dc/dcmitype/"/>
    <ds:schemaRef ds:uri="http://schemas.microsoft.com/office/2006/metadata/properties"/>
    <ds:schemaRef ds:uri="http://purl.org/dc/elements/1.1/"/>
    <ds:schemaRef ds:uri="http://schemas.openxmlformats.org/package/2006/metadata/core-properties"/>
    <ds:schemaRef ds:uri="http://schemas.microsoft.com/office/infopath/2007/PartnerControls"/>
    <ds:schemaRef ds:uri="c9827502-ad03-49b1-85da-f0239239a6b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4785</TotalTime>
  <Words>2231</Words>
  <Application>Microsoft Office PowerPoint</Application>
  <PresentationFormat>Custom</PresentationFormat>
  <Paragraphs>175</Paragraphs>
  <Slides>11</Slides>
  <Notes>0</Notes>
  <HiddenSlides>0</HiddenSlides>
  <MMClips>0</MMClips>
  <ScaleCrop>false</ScaleCrop>
  <HeadingPairs>
    <vt:vector size="4" baseType="variant">
      <vt:variant>
        <vt:lpstr>Theme</vt:lpstr>
      </vt:variant>
      <vt:variant>
        <vt:i4>3</vt:i4>
      </vt:variant>
      <vt:variant>
        <vt:lpstr>Slide Titles</vt:lpstr>
      </vt:variant>
      <vt:variant>
        <vt:i4>11</vt:i4>
      </vt:variant>
    </vt:vector>
  </HeadingPairs>
  <TitlesOfParts>
    <vt:vector size="14"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David Morris</cp:lastModifiedBy>
  <cp:revision>167</cp:revision>
  <dcterms:created xsi:type="dcterms:W3CDTF">2024-02-26T09:08:58Z</dcterms:created>
  <dcterms:modified xsi:type="dcterms:W3CDTF">2024-07-02T10:07:51Z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