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9"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9F53"/>
    <a:srgbClr val="3A93A9"/>
    <a:srgbClr val="006758"/>
    <a:srgbClr val="ECECEC"/>
    <a:srgbClr val="6EAF82"/>
    <a:srgbClr val="ED5A3E"/>
    <a:srgbClr val="FFD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A3AB7C-EF83-E074-401B-5CAC67A20B46}" v="600" dt="2024-06-30T19:02:21.237"/>
    <p1510:client id="{15F0FF17-7CB8-67FD-CC02-71AAD26F4631}" v="1" dt="2024-07-01T09:53:01.736"/>
    <p1510:client id="{34D13384-16E0-7B6F-81F5-0AD9FB97BD85}" v="105" dt="2024-06-30T07:08:26.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an Jones" userId="S::sian.jones@connahsquayhs.org.uk::ae2e2cae-f200-4be9-a87a-da5be58fa2f9" providerId="AD" clId="Web-{15F0FF17-7CB8-67FD-CC02-71AAD26F4631}"/>
    <pc:docChg chg="modSld">
      <pc:chgData name="Sian Jones" userId="S::sian.jones@connahsquayhs.org.uk::ae2e2cae-f200-4be9-a87a-da5be58fa2f9" providerId="AD" clId="Web-{15F0FF17-7CB8-67FD-CC02-71AAD26F4631}" dt="2024-07-01T09:53:01.736" v="0" actId="20577"/>
      <pc:docMkLst>
        <pc:docMk/>
      </pc:docMkLst>
      <pc:sldChg chg="modSp">
        <pc:chgData name="Sian Jones" userId="S::sian.jones@connahsquayhs.org.uk::ae2e2cae-f200-4be9-a87a-da5be58fa2f9" providerId="AD" clId="Web-{15F0FF17-7CB8-67FD-CC02-71AAD26F4631}" dt="2024-07-01T09:53:01.736" v="0" actId="20577"/>
        <pc:sldMkLst>
          <pc:docMk/>
          <pc:sldMk cId="1981651252" sldId="278"/>
        </pc:sldMkLst>
        <pc:spChg chg="mod">
          <ac:chgData name="Sian Jones" userId="S::sian.jones@connahsquayhs.org.uk::ae2e2cae-f200-4be9-a87a-da5be58fa2f9" providerId="AD" clId="Web-{15F0FF17-7CB8-67FD-CC02-71AAD26F4631}" dt="2024-07-01T09:53:01.736" v="0" actId="20577"/>
          <ac:spMkLst>
            <pc:docMk/>
            <pc:sldMk cId="1981651252" sldId="278"/>
            <ac:spMk id="7" creationId="{2E5624FB-155B-4395-46B6-A4D8F5D58C9A}"/>
          </ac:spMkLst>
        </pc:spChg>
      </pc:sldChg>
    </pc:docChg>
  </pc:docChgLst>
  <pc:docChgLst>
    <pc:chgData name="Utilisateur invité" userId="S::urn:spo:anon#2c880f1b80d0c6ad982760d5b948efe940b28af049a5f963ed1715439baf893e::" providerId="AD" clId="Web-{34D13384-16E0-7B6F-81F5-0AD9FB97BD85}"/>
    <pc:docChg chg="modSld">
      <pc:chgData name="Utilisateur invité" userId="S::urn:spo:anon#2c880f1b80d0c6ad982760d5b948efe940b28af049a5f963ed1715439baf893e::" providerId="AD" clId="Web-{34D13384-16E0-7B6F-81F5-0AD9FB97BD85}" dt="2024-06-30T07:08:26.740" v="103" actId="20577"/>
      <pc:docMkLst>
        <pc:docMk/>
      </pc:docMkLst>
      <pc:sldChg chg="modSp">
        <pc:chgData name="Utilisateur invité" userId="S::urn:spo:anon#2c880f1b80d0c6ad982760d5b948efe940b28af049a5f963ed1715439baf893e::" providerId="AD" clId="Web-{34D13384-16E0-7B6F-81F5-0AD9FB97BD85}" dt="2024-06-30T07:08:26.740" v="103" actId="20577"/>
        <pc:sldMkLst>
          <pc:docMk/>
          <pc:sldMk cId="2744657230" sldId="279"/>
        </pc:sldMkLst>
        <pc:spChg chg="mod">
          <ac:chgData name="Utilisateur invité" userId="S::urn:spo:anon#2c880f1b80d0c6ad982760d5b948efe940b28af049a5f963ed1715439baf893e::" providerId="AD" clId="Web-{34D13384-16E0-7B6F-81F5-0AD9FB97BD85}" dt="2024-06-30T06:57:50.981" v="100" actId="20577"/>
          <ac:spMkLst>
            <pc:docMk/>
            <pc:sldMk cId="2744657230" sldId="279"/>
            <ac:spMk id="2" creationId="{C65EE8F8-148F-B99E-40FA-43CE497387F7}"/>
          </ac:spMkLst>
        </pc:spChg>
        <pc:spChg chg="mod">
          <ac:chgData name="Utilisateur invité" userId="S::urn:spo:anon#2c880f1b80d0c6ad982760d5b948efe940b28af049a5f963ed1715439baf893e::" providerId="AD" clId="Web-{34D13384-16E0-7B6F-81F5-0AD9FB97BD85}" dt="2024-06-30T06:58:19.560" v="101" actId="20577"/>
          <ac:spMkLst>
            <pc:docMk/>
            <pc:sldMk cId="2744657230" sldId="279"/>
            <ac:spMk id="4" creationId="{74C831F6-864D-BABA-AF92-E2DAAB3A976C}"/>
          </ac:spMkLst>
        </pc:spChg>
        <pc:spChg chg="mod">
          <ac:chgData name="Utilisateur invité" userId="S::urn:spo:anon#2c880f1b80d0c6ad982760d5b948efe940b28af049a5f963ed1715439baf893e::" providerId="AD" clId="Web-{34D13384-16E0-7B6F-81F5-0AD9FB97BD85}" dt="2024-06-30T06:58:56.217" v="102" actId="20577"/>
          <ac:spMkLst>
            <pc:docMk/>
            <pc:sldMk cId="2744657230" sldId="279"/>
            <ac:spMk id="6" creationId="{BBFAC2B0-088A-A742-E984-08816EB2A534}"/>
          </ac:spMkLst>
        </pc:spChg>
        <pc:spChg chg="mod">
          <ac:chgData name="Utilisateur invité" userId="S::urn:spo:anon#2c880f1b80d0c6ad982760d5b948efe940b28af049a5f963ed1715439baf893e::" providerId="AD" clId="Web-{34D13384-16E0-7B6F-81F5-0AD9FB97BD85}" dt="2024-06-30T07:08:26.740" v="103" actId="20577"/>
          <ac:spMkLst>
            <pc:docMk/>
            <pc:sldMk cId="2744657230" sldId="279"/>
            <ac:spMk id="9" creationId="{FAC0EE1F-6170-8836-2429-E17EDAC6A750}"/>
          </ac:spMkLst>
        </pc:spChg>
      </pc:sldChg>
      <pc:sldChg chg="modSp">
        <pc:chgData name="Utilisateur invité" userId="S::urn:spo:anon#2c880f1b80d0c6ad982760d5b948efe940b28af049a5f963ed1715439baf893e::" providerId="AD" clId="Web-{34D13384-16E0-7B6F-81F5-0AD9FB97BD85}" dt="2024-06-30T06:03:26.721" v="0" actId="20577"/>
        <pc:sldMkLst>
          <pc:docMk/>
          <pc:sldMk cId="2311717746" sldId="289"/>
        </pc:sldMkLst>
        <pc:spChg chg="mod">
          <ac:chgData name="Utilisateur invité" userId="S::urn:spo:anon#2c880f1b80d0c6ad982760d5b948efe940b28af049a5f963ed1715439baf893e::" providerId="AD" clId="Web-{34D13384-16E0-7B6F-81F5-0AD9FB97BD85}" dt="2024-06-30T06:03:26.721" v="0" actId="20577"/>
          <ac:spMkLst>
            <pc:docMk/>
            <pc:sldMk cId="2311717746" sldId="289"/>
            <ac:spMk id="2" creationId="{00000000-0000-0000-0000-000000000000}"/>
          </ac:spMkLst>
        </pc:spChg>
      </pc:sldChg>
    </pc:docChg>
  </pc:docChgLst>
  <pc:docChgLst>
    <pc:chgData name="Utilisateur invité" userId="S::urn:spo:anon#2c880f1b80d0c6ad982760d5b948efe940b28af049a5f963ed1715439baf893e::" providerId="AD" clId="Web-{13A3AB7C-EF83-E074-401B-5CAC67A20B46}"/>
    <pc:docChg chg="modSld">
      <pc:chgData name="Utilisateur invité" userId="S::urn:spo:anon#2c880f1b80d0c6ad982760d5b948efe940b28af049a5f963ed1715439baf893e::" providerId="AD" clId="Web-{13A3AB7C-EF83-E074-401B-5CAC67A20B46}" dt="2024-06-30T19:02:21.237" v="622" actId="20577"/>
      <pc:docMkLst>
        <pc:docMk/>
      </pc:docMkLst>
      <pc:sldChg chg="modSp">
        <pc:chgData name="Utilisateur invité" userId="S::urn:spo:anon#2c880f1b80d0c6ad982760d5b948efe940b28af049a5f963ed1715439baf893e::" providerId="AD" clId="Web-{13A3AB7C-EF83-E074-401B-5CAC67A20B46}" dt="2024-06-30T16:07:34.875" v="166" actId="20577"/>
        <pc:sldMkLst>
          <pc:docMk/>
          <pc:sldMk cId="1981651252" sldId="278"/>
        </pc:sldMkLst>
        <pc:spChg chg="mod">
          <ac:chgData name="Utilisateur invité" userId="S::urn:spo:anon#2c880f1b80d0c6ad982760d5b948efe940b28af049a5f963ed1715439baf893e::" providerId="AD" clId="Web-{13A3AB7C-EF83-E074-401B-5CAC67A20B46}" dt="2024-06-30T15:56:09.603" v="95" actId="20577"/>
          <ac:spMkLst>
            <pc:docMk/>
            <pc:sldMk cId="1981651252" sldId="278"/>
            <ac:spMk id="2" creationId="{B77F1C2E-7359-4E67-E2F1-060331D23AB7}"/>
          </ac:spMkLst>
        </pc:spChg>
        <pc:spChg chg="mod">
          <ac:chgData name="Utilisateur invité" userId="S::urn:spo:anon#2c880f1b80d0c6ad982760d5b948efe940b28af049a5f963ed1715439baf893e::" providerId="AD" clId="Web-{13A3AB7C-EF83-E074-401B-5CAC67A20B46}" dt="2024-06-30T16:04:07.979" v="101" actId="20577"/>
          <ac:spMkLst>
            <pc:docMk/>
            <pc:sldMk cId="1981651252" sldId="278"/>
            <ac:spMk id="4" creationId="{DF4B6647-26ED-AE4F-C7C6-F118FCC94D72}"/>
          </ac:spMkLst>
        </pc:spChg>
        <pc:spChg chg="mod">
          <ac:chgData name="Utilisateur invité" userId="S::urn:spo:anon#2c880f1b80d0c6ad982760d5b948efe940b28af049a5f963ed1715439baf893e::" providerId="AD" clId="Web-{13A3AB7C-EF83-E074-401B-5CAC67A20B46}" dt="2024-06-30T15:56:12.665" v="98" actId="20577"/>
          <ac:spMkLst>
            <pc:docMk/>
            <pc:sldMk cId="1981651252" sldId="278"/>
            <ac:spMk id="7" creationId="{2E5624FB-155B-4395-46B6-A4D8F5D58C9A}"/>
          </ac:spMkLst>
        </pc:spChg>
        <pc:spChg chg="mod">
          <ac:chgData name="Utilisateur invité" userId="S::urn:spo:anon#2c880f1b80d0c6ad982760d5b948efe940b28af049a5f963ed1715439baf893e::" providerId="AD" clId="Web-{13A3AB7C-EF83-E074-401B-5CAC67A20B46}" dt="2024-06-30T16:07:34.875" v="166" actId="20577"/>
          <ac:spMkLst>
            <pc:docMk/>
            <pc:sldMk cId="1981651252" sldId="278"/>
            <ac:spMk id="8" creationId="{D9F63377-DD1C-4BBD-5D28-6BF14622536D}"/>
          </ac:spMkLst>
        </pc:spChg>
      </pc:sldChg>
      <pc:sldChg chg="modSp">
        <pc:chgData name="Utilisateur invité" userId="S::urn:spo:anon#2c880f1b80d0c6ad982760d5b948efe940b28af049a5f963ed1715439baf893e::" providerId="AD" clId="Web-{13A3AB7C-EF83-E074-401B-5CAC67A20B46}" dt="2024-06-30T16:32:11.834" v="272" actId="20577"/>
        <pc:sldMkLst>
          <pc:docMk/>
          <pc:sldMk cId="2744657230" sldId="279"/>
        </pc:sldMkLst>
        <pc:spChg chg="mod">
          <ac:chgData name="Utilisateur invité" userId="S::urn:spo:anon#2c880f1b80d0c6ad982760d5b948efe940b28af049a5f963ed1715439baf893e::" providerId="AD" clId="Web-{13A3AB7C-EF83-E074-401B-5CAC67A20B46}" dt="2024-06-30T16:11:30.288" v="232" actId="20577"/>
          <ac:spMkLst>
            <pc:docMk/>
            <pc:sldMk cId="2744657230" sldId="279"/>
            <ac:spMk id="2" creationId="{C65EE8F8-148F-B99E-40FA-43CE497387F7}"/>
          </ac:spMkLst>
        </pc:spChg>
        <pc:spChg chg="mod">
          <ac:chgData name="Utilisateur invité" userId="S::urn:spo:anon#2c880f1b80d0c6ad982760d5b948efe940b28af049a5f963ed1715439baf893e::" providerId="AD" clId="Web-{13A3AB7C-EF83-E074-401B-5CAC67A20B46}" dt="2024-06-30T16:11:00.396" v="229" actId="20577"/>
          <ac:spMkLst>
            <pc:docMk/>
            <pc:sldMk cId="2744657230" sldId="279"/>
            <ac:spMk id="4" creationId="{74C831F6-864D-BABA-AF92-E2DAAB3A976C}"/>
          </ac:spMkLst>
        </pc:spChg>
        <pc:spChg chg="mod">
          <ac:chgData name="Utilisateur invité" userId="S::urn:spo:anon#2c880f1b80d0c6ad982760d5b948efe940b28af049a5f963ed1715439baf893e::" providerId="AD" clId="Web-{13A3AB7C-EF83-E074-401B-5CAC67A20B46}" dt="2024-06-30T16:31:07.114" v="260" actId="20577"/>
          <ac:spMkLst>
            <pc:docMk/>
            <pc:sldMk cId="2744657230" sldId="279"/>
            <ac:spMk id="6" creationId="{BBFAC2B0-088A-A742-E984-08816EB2A534}"/>
          </ac:spMkLst>
        </pc:spChg>
        <pc:spChg chg="mod">
          <ac:chgData name="Utilisateur invité" userId="S::urn:spo:anon#2c880f1b80d0c6ad982760d5b948efe940b28af049a5f963ed1715439baf893e::" providerId="AD" clId="Web-{13A3AB7C-EF83-E074-401B-5CAC67A20B46}" dt="2024-06-30T16:11:59.210" v="239" actId="20577"/>
          <ac:spMkLst>
            <pc:docMk/>
            <pc:sldMk cId="2744657230" sldId="279"/>
            <ac:spMk id="9" creationId="{FAC0EE1F-6170-8836-2429-E17EDAC6A750}"/>
          </ac:spMkLst>
        </pc:spChg>
        <pc:spChg chg="mod">
          <ac:chgData name="Utilisateur invité" userId="S::urn:spo:anon#2c880f1b80d0c6ad982760d5b948efe940b28af049a5f963ed1715439baf893e::" providerId="AD" clId="Web-{13A3AB7C-EF83-E074-401B-5CAC67A20B46}" dt="2024-06-30T16:32:11.834" v="272" actId="20577"/>
          <ac:spMkLst>
            <pc:docMk/>
            <pc:sldMk cId="2744657230" sldId="279"/>
            <ac:spMk id="11" creationId="{BE434E36-C7AA-5216-328F-AB4594226D84}"/>
          </ac:spMkLst>
        </pc:spChg>
      </pc:sldChg>
      <pc:sldChg chg="modSp">
        <pc:chgData name="Utilisateur invité" userId="S::urn:spo:anon#2c880f1b80d0c6ad982760d5b948efe940b28af049a5f963ed1715439baf893e::" providerId="AD" clId="Web-{13A3AB7C-EF83-E074-401B-5CAC67A20B46}" dt="2024-06-30T15:40:16.561" v="75" actId="20577"/>
        <pc:sldMkLst>
          <pc:docMk/>
          <pc:sldMk cId="2458432041" sldId="280"/>
        </pc:sldMkLst>
        <pc:spChg chg="mod">
          <ac:chgData name="Utilisateur invité" userId="S::urn:spo:anon#2c880f1b80d0c6ad982760d5b948efe940b28af049a5f963ed1715439baf893e::" providerId="AD" clId="Web-{13A3AB7C-EF83-E074-401B-5CAC67A20B46}" dt="2024-06-30T15:31:09.979" v="49" actId="20577"/>
          <ac:spMkLst>
            <pc:docMk/>
            <pc:sldMk cId="2458432041" sldId="280"/>
            <ac:spMk id="2" creationId="{92C753A5-51E1-7A44-E9A0-95DE87F723AA}"/>
          </ac:spMkLst>
        </pc:spChg>
        <pc:spChg chg="mod">
          <ac:chgData name="Utilisateur invité" userId="S::urn:spo:anon#2c880f1b80d0c6ad982760d5b948efe940b28af049a5f963ed1715439baf893e::" providerId="AD" clId="Web-{13A3AB7C-EF83-E074-401B-5CAC67A20B46}" dt="2024-06-30T15:24:27.110" v="30" actId="20577"/>
          <ac:spMkLst>
            <pc:docMk/>
            <pc:sldMk cId="2458432041" sldId="280"/>
            <ac:spMk id="3" creationId="{4DCACD9D-747D-8730-D752-62E05D93C009}"/>
          </ac:spMkLst>
        </pc:spChg>
        <pc:spChg chg="mod">
          <ac:chgData name="Utilisateur invité" userId="S::urn:spo:anon#2c880f1b80d0c6ad982760d5b948efe940b28af049a5f963ed1715439baf893e::" providerId="AD" clId="Web-{13A3AB7C-EF83-E074-401B-5CAC67A20B46}" dt="2024-06-30T15:28:02.052" v="37" actId="20577"/>
          <ac:spMkLst>
            <pc:docMk/>
            <pc:sldMk cId="2458432041" sldId="280"/>
            <ac:spMk id="4" creationId="{66E28811-6CF4-4835-F7D4-91B453BC0A64}"/>
          </ac:spMkLst>
        </pc:spChg>
        <pc:spChg chg="mod">
          <ac:chgData name="Utilisateur invité" userId="S::urn:spo:anon#2c880f1b80d0c6ad982760d5b948efe940b28af049a5f963ed1715439baf893e::" providerId="AD" clId="Web-{13A3AB7C-EF83-E074-401B-5CAC67A20B46}" dt="2024-06-30T15:27:51.739" v="35" actId="20577"/>
          <ac:spMkLst>
            <pc:docMk/>
            <pc:sldMk cId="2458432041" sldId="280"/>
            <ac:spMk id="5" creationId="{B21294D3-126A-E4A2-9988-FAF78C7B7328}"/>
          </ac:spMkLst>
        </pc:spChg>
        <pc:spChg chg="mod">
          <ac:chgData name="Utilisateur invité" userId="S::urn:spo:anon#2c880f1b80d0c6ad982760d5b948efe940b28af049a5f963ed1715439baf893e::" providerId="AD" clId="Web-{13A3AB7C-EF83-E074-401B-5CAC67A20B46}" dt="2024-06-30T15:34:48.064" v="65" actId="20577"/>
          <ac:spMkLst>
            <pc:docMk/>
            <pc:sldMk cId="2458432041" sldId="280"/>
            <ac:spMk id="6" creationId="{25C07CEA-84F6-8C26-6F95-D4919D0C9E00}"/>
          </ac:spMkLst>
        </pc:spChg>
        <pc:spChg chg="mod">
          <ac:chgData name="Utilisateur invité" userId="S::urn:spo:anon#2c880f1b80d0c6ad982760d5b948efe940b28af049a5f963ed1715439baf893e::" providerId="AD" clId="Web-{13A3AB7C-EF83-E074-401B-5CAC67A20B46}" dt="2024-06-30T15:28:03.771" v="39" actId="20577"/>
          <ac:spMkLst>
            <pc:docMk/>
            <pc:sldMk cId="2458432041" sldId="280"/>
            <ac:spMk id="7" creationId="{BDD7FD74-35A3-EF60-F452-855DE37DE23F}"/>
          </ac:spMkLst>
        </pc:spChg>
        <pc:spChg chg="mod">
          <ac:chgData name="Utilisateur invité" userId="S::urn:spo:anon#2c880f1b80d0c6ad982760d5b948efe940b28af049a5f963ed1715439baf893e::" providerId="AD" clId="Web-{13A3AB7C-EF83-E074-401B-5CAC67A20B46}" dt="2024-06-30T15:36:18.473" v="70" actId="20577"/>
          <ac:spMkLst>
            <pc:docMk/>
            <pc:sldMk cId="2458432041" sldId="280"/>
            <ac:spMk id="8" creationId="{97EB6683-88F8-01FA-20AA-E88062DEF1CC}"/>
          </ac:spMkLst>
        </pc:spChg>
        <pc:spChg chg="mod">
          <ac:chgData name="Utilisateur invité" userId="S::urn:spo:anon#2c880f1b80d0c6ad982760d5b948efe940b28af049a5f963ed1715439baf893e::" providerId="AD" clId="Web-{13A3AB7C-EF83-E074-401B-5CAC67A20B46}" dt="2024-06-30T15:40:16.561" v="75" actId="20577"/>
          <ac:spMkLst>
            <pc:docMk/>
            <pc:sldMk cId="2458432041" sldId="280"/>
            <ac:spMk id="9" creationId="{EB471203-1AAC-9AB9-5F39-2F8AA3FA98B7}"/>
          </ac:spMkLst>
        </pc:spChg>
      </pc:sldChg>
      <pc:sldChg chg="modSp">
        <pc:chgData name="Utilisateur invité" userId="S::urn:spo:anon#2c880f1b80d0c6ad982760d5b948efe940b28af049a5f963ed1715439baf893e::" providerId="AD" clId="Web-{13A3AB7C-EF83-E074-401B-5CAC67A20B46}" dt="2024-06-30T17:02:23.447" v="418" actId="20577"/>
        <pc:sldMkLst>
          <pc:docMk/>
          <pc:sldMk cId="3785915959" sldId="282"/>
        </pc:sldMkLst>
        <pc:spChg chg="mod">
          <ac:chgData name="Utilisateur invité" userId="S::urn:spo:anon#2c880f1b80d0c6ad982760d5b948efe940b28af049a5f963ed1715439baf893e::" providerId="AD" clId="Web-{13A3AB7C-EF83-E074-401B-5CAC67A20B46}" dt="2024-06-30T16:33:34.195" v="279" actId="20577"/>
          <ac:spMkLst>
            <pc:docMk/>
            <pc:sldMk cId="3785915959" sldId="282"/>
            <ac:spMk id="2" creationId="{FF1F1BCE-76F1-3B00-C414-643188F0671E}"/>
          </ac:spMkLst>
        </pc:spChg>
        <pc:spChg chg="mod">
          <ac:chgData name="Utilisateur invité" userId="S::urn:spo:anon#2c880f1b80d0c6ad982760d5b948efe940b28af049a5f963ed1715439baf893e::" providerId="AD" clId="Web-{13A3AB7C-EF83-E074-401B-5CAC67A20B46}" dt="2024-06-30T16:53:20.497" v="355" actId="20577"/>
          <ac:spMkLst>
            <pc:docMk/>
            <pc:sldMk cId="3785915959" sldId="282"/>
            <ac:spMk id="4" creationId="{F5F439B9-3B25-1165-7EFF-B0C4845E1093}"/>
          </ac:spMkLst>
        </pc:spChg>
        <pc:spChg chg="mod">
          <ac:chgData name="Utilisateur invité" userId="S::urn:spo:anon#2c880f1b80d0c6ad982760d5b948efe940b28af049a5f963ed1715439baf893e::" providerId="AD" clId="Web-{13A3AB7C-EF83-E074-401B-5CAC67A20B46}" dt="2024-06-30T17:02:23.447" v="418" actId="20577"/>
          <ac:spMkLst>
            <pc:docMk/>
            <pc:sldMk cId="3785915959" sldId="282"/>
            <ac:spMk id="6" creationId="{D4E2F972-71C4-0D1E-4E4D-CE4124B29869}"/>
          </ac:spMkLst>
        </pc:spChg>
      </pc:sldChg>
      <pc:sldChg chg="addSp delSp modSp">
        <pc:chgData name="Utilisateur invité" userId="S::urn:spo:anon#2c880f1b80d0c6ad982760d5b948efe940b28af049a5f963ed1715439baf893e::" providerId="AD" clId="Web-{13A3AB7C-EF83-E074-401B-5CAC67A20B46}" dt="2024-06-30T19:02:21.237" v="622" actId="20577"/>
        <pc:sldMkLst>
          <pc:docMk/>
          <pc:sldMk cId="632769890" sldId="284"/>
        </pc:sldMkLst>
        <pc:spChg chg="mod">
          <ac:chgData name="Utilisateur invité" userId="S::urn:spo:anon#2c880f1b80d0c6ad982760d5b948efe940b28af049a5f963ed1715439baf893e::" providerId="AD" clId="Web-{13A3AB7C-EF83-E074-401B-5CAC67A20B46}" dt="2024-06-30T18:53:36.236" v="481" actId="20577"/>
          <ac:spMkLst>
            <pc:docMk/>
            <pc:sldMk cId="632769890" sldId="284"/>
            <ac:spMk id="2" creationId="{7E6C883F-1227-F311-38A5-B4E17D09B7AB}"/>
          </ac:spMkLst>
        </pc:spChg>
        <pc:spChg chg="mod">
          <ac:chgData name="Utilisateur invité" userId="S::urn:spo:anon#2c880f1b80d0c6ad982760d5b948efe940b28af049a5f963ed1715439baf893e::" providerId="AD" clId="Web-{13A3AB7C-EF83-E074-401B-5CAC67A20B46}" dt="2024-06-30T18:55:13.458" v="483" actId="20577"/>
          <ac:spMkLst>
            <pc:docMk/>
            <pc:sldMk cId="632769890" sldId="284"/>
            <ac:spMk id="4" creationId="{235860F6-C416-1E2E-120E-314D539F4A7E}"/>
          </ac:spMkLst>
        </pc:spChg>
        <pc:spChg chg="mod">
          <ac:chgData name="Utilisateur invité" userId="S::urn:spo:anon#2c880f1b80d0c6ad982760d5b948efe940b28af049a5f963ed1715439baf893e::" providerId="AD" clId="Web-{13A3AB7C-EF83-E074-401B-5CAC67A20B46}" dt="2024-06-30T19:02:21.237" v="622" actId="20577"/>
          <ac:spMkLst>
            <pc:docMk/>
            <pc:sldMk cId="632769890" sldId="284"/>
            <ac:spMk id="9" creationId="{E5C5155A-67AA-9F8F-5734-B567AC294D97}"/>
          </ac:spMkLst>
        </pc:spChg>
        <pc:spChg chg="mod">
          <ac:chgData name="Utilisateur invité" userId="S::urn:spo:anon#2c880f1b80d0c6ad982760d5b948efe940b28af049a5f963ed1715439baf893e::" providerId="AD" clId="Web-{13A3AB7C-EF83-E074-401B-5CAC67A20B46}" dt="2024-06-30T18:55:15.755" v="485" actId="20577"/>
          <ac:spMkLst>
            <pc:docMk/>
            <pc:sldMk cId="632769890" sldId="284"/>
            <ac:spMk id="11" creationId="{73CA8E55-50A9-4198-412B-A239F349004B}"/>
          </ac:spMkLst>
        </pc:spChg>
        <pc:graphicFrameChg chg="add del mod modGraphic">
          <ac:chgData name="Utilisateur invité" userId="S::urn:spo:anon#2c880f1b80d0c6ad982760d5b948efe940b28af049a5f963ed1715439baf893e::" providerId="AD" clId="Web-{13A3AB7C-EF83-E074-401B-5CAC67A20B46}" dt="2024-06-30T15:08:34.954" v="8"/>
          <ac:graphicFrameMkLst>
            <pc:docMk/>
            <pc:sldMk cId="632769890" sldId="284"/>
            <ac:graphicFrameMk id="13" creationId="{957807CE-2AB8-604E-BF62-EF8C8BC14050}"/>
          </ac:graphicFrameMkLst>
        </pc:graphicFrameChg>
        <pc:graphicFrameChg chg="add del mod">
          <ac:chgData name="Utilisateur invité" userId="S::urn:spo:anon#2c880f1b80d0c6ad982760d5b948efe940b28af049a5f963ed1715439baf893e::" providerId="AD" clId="Web-{13A3AB7C-EF83-E074-401B-5CAC67A20B46}" dt="2024-06-30T15:10:11.879" v="16"/>
          <ac:graphicFrameMkLst>
            <pc:docMk/>
            <pc:sldMk cId="632769890" sldId="284"/>
            <ac:graphicFrameMk id="15" creationId="{7528F8D4-D963-F02E-DFCE-2958E0EBF992}"/>
          </ac:graphicFrameMkLst>
        </pc:graphicFrameChg>
      </pc:sldChg>
      <pc:sldChg chg="modSp">
        <pc:chgData name="Utilisateur invité" userId="S::urn:spo:anon#2c880f1b80d0c6ad982760d5b948efe940b28af049a5f963ed1715439baf893e::" providerId="AD" clId="Web-{13A3AB7C-EF83-E074-401B-5CAC67A20B46}" dt="2024-06-30T15:46:31.946" v="90" actId="14100"/>
        <pc:sldMkLst>
          <pc:docMk/>
          <pc:sldMk cId="2311717746" sldId="289"/>
        </pc:sldMkLst>
        <pc:spChg chg="mod">
          <ac:chgData name="Utilisateur invité" userId="S::urn:spo:anon#2c880f1b80d0c6ad982760d5b948efe940b28af049a5f963ed1715439baf893e::" providerId="AD" clId="Web-{13A3AB7C-EF83-E074-401B-5CAC67A20B46}" dt="2024-06-30T15:46:31.946" v="90" actId="14100"/>
          <ac:spMkLst>
            <pc:docMk/>
            <pc:sldMk cId="2311717746" sldId="289"/>
            <ac:spMk id="4" creationId="{00000000-0000-0000-0000-000000000000}"/>
          </ac:spMkLst>
        </pc:spChg>
      </pc:sldChg>
    </pc:docChg>
  </pc:docChgLst>
  <pc:docChgLst>
    <pc:chgData name="Kelly Davis" userId="S::kelly.davis@connahsquayhs.org.uk::096ba659-84af-4938-bb69-cbee8d6cfa26" providerId="AD" clId="Web-{14BA3AB8-C5A3-64C9-9D47-F2774DBB3669}"/>
    <pc:docChg chg="modSld">
      <pc:chgData name="Kelly Davis" userId="S::kelly.davis@connahsquayhs.org.uk::096ba659-84af-4938-bb69-cbee8d6cfa26" providerId="AD" clId="Web-{14BA3AB8-C5A3-64C9-9D47-F2774DBB3669}" dt="2024-04-05T19:06:15.175" v="2" actId="1076"/>
      <pc:docMkLst>
        <pc:docMk/>
      </pc:docMkLst>
      <pc:sldChg chg="modSp">
        <pc:chgData name="Kelly Davis" userId="S::kelly.davis@connahsquayhs.org.uk::096ba659-84af-4938-bb69-cbee8d6cfa26" providerId="AD" clId="Web-{14BA3AB8-C5A3-64C9-9D47-F2774DBB3669}" dt="2024-04-05T19:06:15.175" v="2" actId="1076"/>
        <pc:sldMkLst>
          <pc:docMk/>
          <pc:sldMk cId="2311717746" sldId="289"/>
        </pc:sldMkLst>
        <pc:picChg chg="mod">
          <ac:chgData name="Kelly Davis" userId="S::kelly.davis@connahsquayhs.org.uk::096ba659-84af-4938-bb69-cbee8d6cfa26" providerId="AD" clId="Web-{14BA3AB8-C5A3-64C9-9D47-F2774DBB3669}" dt="2024-04-05T19:06:10.612" v="0" actId="1076"/>
          <ac:picMkLst>
            <pc:docMk/>
            <pc:sldMk cId="2311717746" sldId="289"/>
            <ac:picMk id="10" creationId="{6CC4190B-D257-1A85-BF65-1FFC44DDB786}"/>
          </ac:picMkLst>
        </pc:picChg>
        <pc:picChg chg="mod">
          <ac:chgData name="Kelly Davis" userId="S::kelly.davis@connahsquayhs.org.uk::096ba659-84af-4938-bb69-cbee8d6cfa26" providerId="AD" clId="Web-{14BA3AB8-C5A3-64C9-9D47-F2774DBB3669}" dt="2024-04-05T19:06:15.175" v="2" actId="1076"/>
          <ac:picMkLst>
            <pc:docMk/>
            <pc:sldMk cId="2311717746" sldId="289"/>
            <ac:picMk id="11" creationId="{F317E444-1475-BBE2-60AB-B3C74D82E8C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a:xfrm>
            <a:off x="6505565" y="6603448"/>
            <a:ext cx="4039302" cy="578697"/>
          </a:xfrm>
        </p:spPr>
        <p:txBody>
          <a:bodyPr/>
          <a:lstStyle/>
          <a:p>
            <a:r>
              <a:rPr lang="en-GB">
                <a:latin typeface="MASSILIA VF"/>
              </a:rPr>
              <a:t>Myself and celebrations</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FB9F53"/>
                </a:solidFill>
              </a:rPr>
              <a:t>Curriculum for Wales Scheme of Learning:</a:t>
            </a:r>
            <a:br>
              <a:rPr lang="en-US">
                <a:solidFill>
                  <a:srgbClr val="FB9F53"/>
                </a:solidFill>
              </a:rPr>
            </a:br>
            <a:r>
              <a:rPr lang="en-US">
                <a:solidFill>
                  <a:srgbClr val="FB9F53"/>
                </a:solidFill>
              </a:rPr>
              <a:t>LLC- </a:t>
            </a:r>
            <a:r>
              <a:rPr lang="en-US">
                <a:solidFill>
                  <a:schemeClr val="tx1"/>
                </a:solidFill>
              </a:rPr>
              <a:t>Languages</a:t>
            </a:r>
          </a:p>
        </p:txBody>
      </p:sp>
      <p:pic>
        <p:nvPicPr>
          <p:cNvPr id="10" name="Picture 9" descr="A white outline of a dragon&#10;&#10;Description automatically generated">
            <a:extLst>
              <a:ext uri="{FF2B5EF4-FFF2-40B4-BE49-F238E27FC236}">
                <a16:creationId xmlns:a16="http://schemas.microsoft.com/office/drawing/2014/main" id="{6CC4190B-D257-1A85-BF65-1FFC44DDB786}"/>
              </a:ext>
            </a:extLst>
          </p:cNvPr>
          <p:cNvPicPr>
            <a:picLocks noChangeAspect="1"/>
          </p:cNvPicPr>
          <p:nvPr/>
        </p:nvPicPr>
        <p:blipFill>
          <a:blip r:embed="rId2"/>
          <a:stretch>
            <a:fillRect/>
          </a:stretch>
        </p:blipFill>
        <p:spPr>
          <a:xfrm>
            <a:off x="5978745" y="1108"/>
            <a:ext cx="2438849" cy="2438849"/>
          </a:xfrm>
          <a:prstGeom prst="rect">
            <a:avLst/>
          </a:prstGeom>
        </p:spPr>
      </p:pic>
      <p:pic>
        <p:nvPicPr>
          <p:cNvPr id="11" name="Picture 10" descr="A white line drawing of a globe with a speech bubble&#10;&#10;Description automatically generated">
            <a:extLst>
              <a:ext uri="{FF2B5EF4-FFF2-40B4-BE49-F238E27FC236}">
                <a16:creationId xmlns:a16="http://schemas.microsoft.com/office/drawing/2014/main" id="{F317E444-1475-BBE2-60AB-B3C74D82E8C6}"/>
              </a:ext>
            </a:extLst>
          </p:cNvPr>
          <p:cNvPicPr>
            <a:picLocks noChangeAspect="1"/>
          </p:cNvPicPr>
          <p:nvPr/>
        </p:nvPicPr>
        <p:blipFill>
          <a:blip r:embed="rId3"/>
          <a:stretch>
            <a:fillRect/>
          </a:stretch>
        </p:blipFill>
        <p:spPr>
          <a:xfrm>
            <a:off x="7446860" y="1255517"/>
            <a:ext cx="2845956" cy="2813287"/>
          </a:xfrm>
          <a:prstGeom prst="rect">
            <a:avLst/>
          </a:prstGeom>
        </p:spPr>
      </p:pic>
    </p:spTree>
    <p:extLst>
      <p:ext uri="{BB962C8B-B14F-4D97-AF65-F5344CB8AC3E}">
        <p14:creationId xmlns:p14="http://schemas.microsoft.com/office/powerpoint/2010/main" val="231171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lnSpcReduction="10000"/>
          </a:bodyPr>
          <a:lstStyle/>
          <a:p>
            <a:r>
              <a:rPr lang="en-GB" sz="1300" b="1">
                <a:latin typeface="MASSILIA VF"/>
                <a:ea typeface="Poppins"/>
                <a:cs typeface="Poppins"/>
              </a:rPr>
              <a:t>Languages connect us</a:t>
            </a:r>
            <a:r>
              <a:rPr lang="en-GB" sz="1300">
                <a:latin typeface="MASSILIA VF"/>
                <a:ea typeface="Poppins"/>
                <a:cs typeface="Poppins"/>
              </a:rPr>
              <a:t> with people, places, and communities by enabling communication and fostering understanding across cultural boundaries.</a:t>
            </a:r>
            <a:endParaRPr lang="en-US" sz="1200">
              <a:ea typeface="Poppins"/>
              <a:cs typeface="Poppins"/>
            </a:endParaRPr>
          </a:p>
          <a:p>
            <a:r>
              <a:rPr lang="en-US" sz="1200">
                <a:solidFill>
                  <a:srgbClr val="333333"/>
                </a:solidFill>
                <a:latin typeface="MASSILIA VF"/>
                <a:ea typeface="Poppins"/>
                <a:cs typeface="Poppins"/>
              </a:rPr>
              <a:t>Designing a birthday party invitation, discussing birthdays, and engaging in language-related activities in a French lesson connects learners with cultural identities and fosters pride and belonging to Wales and the global community through meaningful language learning experiences.</a:t>
            </a:r>
          </a:p>
          <a:p>
            <a:r>
              <a:rPr lang="en-US" sz="1300">
                <a:solidFill>
                  <a:srgbClr val="333333"/>
                </a:solidFill>
                <a:latin typeface="MASSILIA VF"/>
                <a:cs typeface="Poppins"/>
              </a:rPr>
              <a:t>Studying poetry demonstrates how languages connect us with people, places, and communities. This Area aims to equip learners to use languages in a plurilingual context, fostering pride in their cultural identity and promoting understanding of language diversity.</a:t>
            </a:r>
            <a:endParaRPr lang="en-US"/>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a:latin typeface="MASSILIA VF"/>
              </a:rPr>
              <a:t>Languages connect us</a:t>
            </a:r>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400">
                <a:latin typeface="MASSILIA VF"/>
              </a:rPr>
              <a:t>Expressing ourselves through language is key to communication</a:t>
            </a:r>
            <a:endParaRPr lang="en-US">
              <a:latin typeface="MASSILIA VF"/>
            </a:endParaRP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400">
                <a:latin typeface="MASSILIA VF"/>
              </a:rPr>
              <a:t>Understanding languages is key to understanding the world</a:t>
            </a:r>
            <a:endParaRPr lang="en-US"/>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fontScale="92500"/>
          </a:bodyPr>
          <a:lstStyle/>
          <a:p>
            <a:r>
              <a:rPr lang="en-US" sz="1400" baseline="0">
                <a:solidFill>
                  <a:srgbClr val="333333"/>
                </a:solidFill>
                <a:latin typeface="MASSILIA VF"/>
              </a:rPr>
              <a:t>Understanding languages and the world: </a:t>
            </a:r>
            <a:r>
              <a:rPr lang="en-US" sz="1400" baseline="0">
                <a:solidFill>
                  <a:srgbClr val="1F1F1F"/>
                </a:solidFill>
                <a:latin typeface="MASSILIA VF"/>
              </a:rPr>
              <a:t>Languages and </a:t>
            </a:r>
            <a:r>
              <a:rPr lang="en-US" sz="1400" i="1" baseline="0">
                <a:solidFill>
                  <a:srgbClr val="0360A6"/>
                </a:solidFill>
                <a:latin typeface="MASSILIA VF"/>
              </a:rPr>
              <a:t>literacy</a:t>
            </a:r>
            <a:r>
              <a:rPr lang="en-US" sz="1400" baseline="0">
                <a:solidFill>
                  <a:srgbClr val="1F1F1F"/>
                </a:solidFill>
                <a:latin typeface="MASSILIA VF"/>
              </a:rPr>
              <a:t> are fundamental to human communication.</a:t>
            </a:r>
          </a:p>
          <a:p>
            <a:r>
              <a:rPr lang="en-US" sz="1200">
                <a:solidFill>
                  <a:srgbClr val="333333"/>
                </a:solidFill>
                <a:latin typeface="MASSILIA VF"/>
              </a:rPr>
              <a:t>Incorporating activities such as designing a birthday party invitation, discussing recent birthdays, creating a birthday journal, reading poetry aligns with the Curriculum for Wales by providing learners with diverse language experiences. This nurtures creativity, critical thinking, and effective communication skills, essential for informed citizenship in a multilingual society.</a:t>
            </a:r>
          </a:p>
          <a:p>
            <a:r>
              <a:rPr lang="en-US">
                <a:solidFill>
                  <a:srgbClr val="333333"/>
                </a:solidFill>
                <a:latin typeface="MASSILIA VF"/>
              </a:rPr>
              <a:t>Languages and literacy are crucial for human communication, fostering empathy and understanding. This aids learners in becoming proficient, unbiased interpreters, capable global citizens.</a:t>
            </a:r>
            <a:endParaRPr lang="en-US"/>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400">
                <a:latin typeface="MASSILIA VF"/>
              </a:rPr>
              <a:t>Literature fires imagination and inspires creativity</a:t>
            </a:r>
            <a:endParaRPr lang="en-US">
              <a:latin typeface="MASSILIA VF"/>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r>
              <a:rPr lang="en-US">
                <a:latin typeface="MASSILIA VF"/>
              </a:rPr>
              <a:t>Languages and literacy are fundamental to human communication. They enable us to make sense of what is heard, read and seen, and thus to develop our understanding, empathy and our ability to respond and to mediate effectively.</a:t>
            </a:r>
          </a:p>
          <a:p>
            <a:r>
              <a:rPr lang="en-US">
                <a:solidFill>
                  <a:schemeClr val="tx1"/>
                </a:solidFill>
                <a:latin typeface="MASSILIA VF"/>
              </a:rPr>
              <a:t>Exploring festivals and celebrations aligns with the notion that 'Understanding languages is key to understanding the world around us'. Languages and literacy are fundamental for human communication, enhancing empathy and understanding. This aids learners in becoming adept, unbiased interpreters and capable global citizens.</a:t>
            </a:r>
            <a:endParaRPr lang="en-US">
              <a:solidFill>
                <a:schemeClr val="tx1"/>
              </a:solidFill>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pPr rtl="0"/>
            <a:r>
              <a:rPr lang="en-US" sz="1200" baseline="0">
                <a:solidFill>
                  <a:srgbClr val="333333"/>
                </a:solidFill>
                <a:latin typeface="MASSILIA VF"/>
                <a:ea typeface="Segoe UI"/>
                <a:cs typeface="Segoe UI"/>
              </a:rPr>
              <a:t>Studying festivals and celebrations through poetry in French literature ignites the imagination, fostering creativity and expanding horizons. Literature, in all its forms, inspires and motivates while enhancing language proficiency and communication skills. By engaging learners as listeners, readers, and creators, literary experiences promote cultural appreciation, empathy, and emotional well-being, nurturing a lifelong love for literature.</a:t>
            </a:r>
            <a:r>
              <a:rPr lang="en-US" sz="1200">
                <a:latin typeface="MASSILIA VF"/>
                <a:ea typeface="Segoe UI"/>
                <a:cs typeface="Segoe UI"/>
              </a:rPr>
              <a:t>​</a:t>
            </a:r>
          </a:p>
          <a:p>
            <a:r>
              <a:rPr lang="en-US" sz="1200">
                <a:latin typeface="MASSILIA VF"/>
                <a:ea typeface="Segoe UI"/>
                <a:cs typeface="Segoe UI"/>
              </a:rPr>
              <a:t>​Studying festivals and celebrations alongside birthday journal writing and bookmark design not only ignites imagination and nurtures creativity, but also expands horizons. Literature, in all its forms, serves as a source of inspiration, motivation, and language and communication enhancement.</a:t>
            </a:r>
            <a:endParaRPr lang="en-US" sz="1200">
              <a:ea typeface="Segoe UI"/>
              <a:cs typeface="Segoe UI"/>
            </a:endParaRPr>
          </a:p>
          <a:p>
            <a:endParaRPr lang="en-US" sz="900">
              <a:cs typeface="Segoe UI"/>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a:bodyPr>
          <a:lstStyle/>
          <a:p>
            <a:r>
              <a:rPr lang="en-GB" sz="900" b="1">
                <a:latin typeface="Segoe UI"/>
                <a:cs typeface="Segoe UI"/>
              </a:rPr>
              <a:t>Ambitious, Capable Learners</a:t>
            </a:r>
            <a:r>
              <a:rPr lang="en-GB" sz="900">
                <a:latin typeface="Segoe UI"/>
                <a:cs typeface="Segoe UI"/>
              </a:rPr>
              <a:t>:</a:t>
            </a:r>
            <a:endParaRPr lang="en-US" sz="900">
              <a:solidFill>
                <a:srgbClr val="000000"/>
              </a:solidFill>
              <a:latin typeface="Segoe UI"/>
              <a:cs typeface="Segoe UI"/>
            </a:endParaRPr>
          </a:p>
          <a:p>
            <a:r>
              <a:rPr lang="en-GB" sz="900">
                <a:latin typeface="Segoe UI"/>
                <a:cs typeface="Segoe UI"/>
              </a:rPr>
              <a:t>Encouraging learners to understand and respond to spoken and written language, which supports effective communication and deepens their understanding of different festivals and traditions.</a:t>
            </a:r>
            <a:endParaRPr lang="en-US" sz="900">
              <a:solidFill>
                <a:srgbClr val="000000"/>
              </a:solidFill>
              <a:latin typeface="Segoe UI"/>
              <a:cs typeface="Segoe UI"/>
            </a:endParaRPr>
          </a:p>
          <a:p>
            <a:r>
              <a:rPr lang="en-GB" sz="900" b="1">
                <a:latin typeface="Segoe UI"/>
                <a:cs typeface="Segoe UI"/>
              </a:rPr>
              <a:t>Enterprising, Creative Contributors</a:t>
            </a:r>
            <a:r>
              <a:rPr lang="en-GB" sz="900">
                <a:latin typeface="Segoe UI"/>
                <a:cs typeface="Segoe UI"/>
              </a:rPr>
              <a:t>:</a:t>
            </a:r>
            <a:endParaRPr lang="en-US" sz="900">
              <a:solidFill>
                <a:srgbClr val="000000"/>
              </a:solidFill>
              <a:latin typeface="Segoe UI"/>
              <a:cs typeface="Segoe UI"/>
            </a:endParaRPr>
          </a:p>
          <a:p>
            <a:r>
              <a:rPr lang="en-GB" sz="900">
                <a:latin typeface="Segoe UI"/>
                <a:cs typeface="Segoe UI"/>
              </a:rPr>
              <a:t>Including tasks such as group speaking, authentic text reading comprehension tasks, and the writing of extended pieces of writing such as blogs, which foster creativity and practical application of knowledge.</a:t>
            </a:r>
            <a:endParaRPr lang="en-US" sz="900">
              <a:solidFill>
                <a:srgbClr val="000000"/>
              </a:solidFill>
              <a:latin typeface="Segoe UI"/>
              <a:cs typeface="Segoe UI"/>
            </a:endParaRPr>
          </a:p>
          <a:p>
            <a:r>
              <a:rPr lang="en-GB" sz="900" b="1">
                <a:latin typeface="Segoe UI"/>
                <a:cs typeface="Segoe UI"/>
              </a:rPr>
              <a:t>Ethical, Informed Citizens</a:t>
            </a:r>
            <a:r>
              <a:rPr lang="en-GB" sz="900">
                <a:latin typeface="Segoe UI"/>
                <a:cs typeface="Segoe UI"/>
              </a:rPr>
              <a:t>:</a:t>
            </a:r>
            <a:endParaRPr lang="en-US" sz="900">
              <a:solidFill>
                <a:srgbClr val="000000"/>
              </a:solidFill>
              <a:latin typeface="Segoe UI"/>
              <a:cs typeface="Segoe UI"/>
            </a:endParaRPr>
          </a:p>
          <a:p>
            <a:r>
              <a:rPr lang="en-GB" sz="900">
                <a:latin typeface="Segoe UI"/>
                <a:cs typeface="Segoe UI"/>
              </a:rPr>
              <a:t>Promoting understanding of cultural and linguistic diversity by engaging with different languages and contexts, which helps learners become more aware of and responsive to the global community.</a:t>
            </a:r>
            <a:endParaRPr lang="en-US" sz="900">
              <a:solidFill>
                <a:srgbClr val="000000"/>
              </a:solidFill>
              <a:latin typeface="Segoe UI"/>
              <a:cs typeface="Segoe UI"/>
            </a:endParaRPr>
          </a:p>
          <a:p>
            <a:r>
              <a:rPr lang="en-GB" sz="900" b="1">
                <a:latin typeface="Segoe UI"/>
                <a:cs typeface="Segoe UI"/>
              </a:rPr>
              <a:t>Healthy, Confident Individuals</a:t>
            </a:r>
            <a:r>
              <a:rPr lang="en-GB" sz="900">
                <a:latin typeface="Segoe UI"/>
                <a:cs typeface="Segoe UI"/>
              </a:rPr>
              <a:t>:</a:t>
            </a:r>
            <a:endParaRPr lang="en-US" sz="900">
              <a:solidFill>
                <a:srgbClr val="000000"/>
              </a:solidFill>
              <a:latin typeface="Segoe UI"/>
              <a:cs typeface="Segoe UI"/>
            </a:endParaRPr>
          </a:p>
          <a:p>
            <a:r>
              <a:rPr lang="en-GB" sz="900">
                <a:latin typeface="Segoe UI"/>
                <a:cs typeface="Segoe UI"/>
              </a:rPr>
              <a:t>Developing confidence in communication and expression through speaking and writing tasks, helping learners build self-assurance in their abilities.</a:t>
            </a:r>
            <a:endParaRPr lang="en-GB"/>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lnSpcReduction="10000"/>
          </a:bodyPr>
          <a:lstStyle/>
          <a:p>
            <a:r>
              <a:rPr lang="en-US" b="1">
                <a:latin typeface="Segoe UI"/>
                <a:cs typeface="Segoe UI"/>
              </a:rPr>
              <a:t>Skills Developed</a:t>
            </a:r>
            <a:r>
              <a:rPr lang="en-US">
                <a:latin typeface="Segoe UI"/>
                <a:cs typeface="Segoe UI"/>
              </a:rPr>
              <a:t>: Enhanced listening comprehension, attention to detail, and the ability to follow spoken instructions.</a:t>
            </a:r>
            <a:endParaRPr lang="en-US">
              <a:solidFill>
                <a:srgbClr val="000000"/>
              </a:solidFill>
              <a:latin typeface="Segoe UI"/>
              <a:cs typeface="Segoe UI"/>
            </a:endParaRPr>
          </a:p>
          <a:p>
            <a:r>
              <a:rPr lang="en-US" b="1">
                <a:latin typeface="Segoe UI"/>
                <a:cs typeface="Segoe UI"/>
              </a:rPr>
              <a:t>Skills Developed</a:t>
            </a:r>
            <a:r>
              <a:rPr lang="en-US">
                <a:latin typeface="Segoe UI"/>
                <a:cs typeface="Segoe UI"/>
              </a:rPr>
              <a:t>: Improved reading comprehension, critical thinking, and the ability to articulate thoughts about the literature they have read.</a:t>
            </a:r>
            <a:endParaRPr lang="en-US">
              <a:solidFill>
                <a:srgbClr val="000000"/>
              </a:solidFill>
              <a:latin typeface="Segoe UI"/>
              <a:cs typeface="Segoe UI"/>
            </a:endParaRPr>
          </a:p>
          <a:p>
            <a:r>
              <a:rPr lang="en-US" b="1">
                <a:latin typeface="Segoe UI"/>
                <a:cs typeface="Segoe UI"/>
              </a:rPr>
              <a:t>Skills Developed</a:t>
            </a:r>
            <a:r>
              <a:rPr lang="en-US">
                <a:latin typeface="Segoe UI"/>
                <a:cs typeface="Segoe UI"/>
              </a:rPr>
              <a:t>: Enhanced writing abilities, including vocabulary usage, sentence structure, and the ability to communicate ideas effectively in written form.</a:t>
            </a:r>
            <a:endParaRPr lang="en-US">
              <a:solidFill>
                <a:srgbClr val="000000"/>
              </a:solidFill>
              <a:latin typeface="Segoe UI"/>
              <a:cs typeface="Segoe UI"/>
            </a:endParaRPr>
          </a:p>
          <a:p>
            <a:r>
              <a:rPr lang="en-US" b="1">
                <a:latin typeface="Segoe UI"/>
                <a:cs typeface="Segoe UI"/>
              </a:rPr>
              <a:t>Skills Developed</a:t>
            </a:r>
            <a:r>
              <a:rPr lang="en-US">
                <a:latin typeface="Segoe UI"/>
                <a:cs typeface="Segoe UI"/>
              </a:rPr>
              <a:t>: Improved oral communication skills, including pronunciation,</a:t>
            </a:r>
            <a:r>
              <a:rPr lang="en-US" sz="1000">
                <a:latin typeface="Segoe UI"/>
                <a:cs typeface="Segoe UI"/>
              </a:rPr>
              <a:t> </a:t>
            </a:r>
            <a:r>
              <a:rPr lang="en-US">
                <a:latin typeface="Segoe UI"/>
                <a:cs typeface="Segoe UI"/>
              </a:rPr>
              <a:t>fluency, and the ability to construct and present logical arguments.</a:t>
            </a:r>
            <a:endParaRPr lang="en-US"/>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10000"/>
          </a:bodyPr>
          <a:lstStyle/>
          <a:p>
            <a:r>
              <a:rPr lang="en-GB" sz="900" dirty="0">
                <a:latin typeface="MASSILIA VF"/>
              </a:rPr>
              <a:t>. </a:t>
            </a:r>
            <a:r>
              <a:rPr lang="en-GB" sz="1100" b="1" dirty="0">
                <a:latin typeface="Segoe UI"/>
                <a:cs typeface="Segoe UI"/>
              </a:rPr>
              <a:t>Creativity and innovation</a:t>
            </a:r>
            <a:endParaRPr lang="en-GB" sz="1100" dirty="0">
              <a:solidFill>
                <a:srgbClr val="000000"/>
              </a:solidFill>
              <a:latin typeface="Segoe UI"/>
              <a:cs typeface="Segoe UI"/>
            </a:endParaRPr>
          </a:p>
          <a:p>
            <a:r>
              <a:rPr lang="en-US" sz="1100" dirty="0">
                <a:latin typeface="Segoe UI"/>
                <a:cs typeface="Segoe UI"/>
              </a:rPr>
              <a:t>Exploring festivals, blogging, and poetry cultivates creativity, encouraging learners to experiment with language, express ideas confidently, and generate innovative outcomes through literature creation and performance.</a:t>
            </a:r>
            <a:endParaRPr lang="en-GB" sz="1100" dirty="0">
              <a:solidFill>
                <a:srgbClr val="000000"/>
              </a:solidFill>
              <a:latin typeface="Segoe UI"/>
              <a:cs typeface="Segoe UI"/>
            </a:endParaRPr>
          </a:p>
          <a:p>
            <a:r>
              <a:rPr lang="en-US" sz="1100" b="1" dirty="0">
                <a:latin typeface="Segoe UI"/>
                <a:cs typeface="Segoe UI"/>
              </a:rPr>
              <a:t>Critical thinking and problem-solving skills</a:t>
            </a:r>
            <a:r>
              <a:rPr lang="en-US" sz="1100" dirty="0">
                <a:latin typeface="Segoe UI"/>
                <a:cs typeface="Segoe UI"/>
              </a:rPr>
              <a:t> are enhanced through listening, reading, speaking, and writing activities, fostering communication for understanding and idea articulation.</a:t>
            </a:r>
            <a:endParaRPr lang="en-US" sz="1100" dirty="0">
              <a:solidFill>
                <a:srgbClr val="000000"/>
              </a:solidFill>
              <a:latin typeface="Segoe UI"/>
              <a:cs typeface="Segoe UI"/>
            </a:endParaRPr>
          </a:p>
          <a:p>
            <a:r>
              <a:rPr lang="en-US" sz="1100" b="1" dirty="0">
                <a:latin typeface="Segoe UI"/>
                <a:cs typeface="Segoe UI"/>
              </a:rPr>
              <a:t>Personal effectiveness</a:t>
            </a:r>
            <a:endParaRPr lang="en-US" sz="1100" dirty="0">
              <a:solidFill>
                <a:srgbClr val="000000"/>
              </a:solidFill>
              <a:latin typeface="Segoe UI"/>
              <a:cs typeface="Segoe UI"/>
            </a:endParaRPr>
          </a:p>
          <a:p>
            <a:r>
              <a:rPr lang="en-US" sz="1100" dirty="0">
                <a:latin typeface="Segoe UI"/>
                <a:cs typeface="Segoe UI"/>
              </a:rPr>
              <a:t>Activities like blog writing, group speaking, and opinion giving nurtures self-awareness, aiding language proficiency and overall academic achievement.</a:t>
            </a:r>
            <a:endParaRPr lang="en-US" sz="1100" dirty="0">
              <a:solidFill>
                <a:srgbClr val="000000"/>
              </a:solidFill>
              <a:latin typeface="Segoe UI"/>
              <a:cs typeface="Segoe UI"/>
            </a:endParaRPr>
          </a:p>
          <a:p>
            <a:r>
              <a:rPr lang="en-US" sz="1100" b="1" dirty="0">
                <a:latin typeface="Segoe UI"/>
                <a:cs typeface="Segoe UI"/>
              </a:rPr>
              <a:t>Planning and </a:t>
            </a:r>
            <a:r>
              <a:rPr lang="en-US" sz="1100" b="1" dirty="0" err="1">
                <a:latin typeface="Segoe UI"/>
                <a:cs typeface="Segoe UI"/>
              </a:rPr>
              <a:t>organising</a:t>
            </a:r>
            <a:r>
              <a:rPr lang="en-US" sz="1100" b="1" dirty="0">
                <a:latin typeface="Segoe UI"/>
                <a:cs typeface="Segoe UI"/>
              </a:rPr>
              <a:t> </a:t>
            </a:r>
            <a:r>
              <a:rPr lang="en-US" sz="1100" dirty="0">
                <a:solidFill>
                  <a:srgbClr val="333333"/>
                </a:solidFill>
                <a:latin typeface="Segoe UI"/>
                <a:cs typeface="Segoe UI"/>
              </a:rPr>
              <a:t>learners learn to select and </a:t>
            </a:r>
            <a:r>
              <a:rPr lang="en-US" sz="1100" dirty="0" err="1">
                <a:solidFill>
                  <a:srgbClr val="333333"/>
                </a:solidFill>
                <a:latin typeface="Segoe UI"/>
                <a:cs typeface="Segoe UI"/>
              </a:rPr>
              <a:t>utilise</a:t>
            </a:r>
            <a:r>
              <a:rPr lang="en-US" sz="1100" dirty="0">
                <a:solidFill>
                  <a:srgbClr val="333333"/>
                </a:solidFill>
                <a:latin typeface="Segoe UI"/>
                <a:cs typeface="Segoe UI"/>
              </a:rPr>
              <a:t> suitable sources, organise ideas, devise effective plans, and create innovative works. Literacy skills enable presenting and implementing solutions with clarity for reflection and continuous improvement.</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Autofit/>
          </a:bodyPr>
          <a:lstStyle/>
          <a:p>
            <a:r>
              <a:rPr lang="en-US" sz="900" b="1">
                <a:latin typeface="MASSILIA VF"/>
              </a:rPr>
              <a:t>Reading comprehension tasks </a:t>
            </a:r>
            <a:r>
              <a:rPr lang="en-US" sz="900">
                <a:latin typeface="MASSILIA VF"/>
              </a:rPr>
              <a:t>provide students with exposure to comprehensible input, enhancing their language acquisition.</a:t>
            </a:r>
          </a:p>
          <a:p>
            <a:r>
              <a:rPr lang="en-US" sz="900">
                <a:latin typeface="MASSILIA VF"/>
              </a:rPr>
              <a:t>Journal writing and party invitation making </a:t>
            </a:r>
            <a:r>
              <a:rPr lang="en-US" sz="1100">
                <a:latin typeface="MASSILIA VF"/>
              </a:rPr>
              <a:t>encourages students to use French in real-world contexts, expressing their thoughts, opinions, and experiences in a coherent and meaningful way.</a:t>
            </a:r>
            <a:endParaRPr lang="en-US" sz="1100">
              <a:solidFill>
                <a:srgbClr val="000000"/>
              </a:solidFill>
              <a:latin typeface="MASSILIA VF"/>
            </a:endParaRPr>
          </a:p>
          <a:p>
            <a:r>
              <a:rPr lang="en-US" sz="900" b="1">
                <a:latin typeface="MASSILIA VF"/>
                <a:cs typeface="Segoe UI"/>
              </a:rPr>
              <a:t>Role playing:</a:t>
            </a:r>
            <a:r>
              <a:rPr lang="en-US" sz="900">
                <a:latin typeface="MASSILIA VF"/>
                <a:cs typeface="Segoe UI"/>
              </a:rPr>
              <a:t> The communicative approach enhances verbal skills and fluency. Regular practice in role playing for real life scenarios improves students’ ability to produce spoken language in a structured manner.</a:t>
            </a:r>
            <a:endParaRPr lang="en-US" sz="900">
              <a:solidFill>
                <a:srgbClr val="000000"/>
              </a:solidFill>
              <a:latin typeface="MASSILIA VF"/>
              <a:cs typeface="Segoe UI"/>
            </a:endParaRPr>
          </a:p>
          <a:p>
            <a:r>
              <a:rPr lang="en-US" sz="900" b="1" dirty="0">
                <a:latin typeface="MASSILIA VF"/>
                <a:cs typeface="Segoe UI"/>
              </a:rPr>
              <a:t>Translation tasks: Cognitive Code Learning </a:t>
            </a:r>
            <a:r>
              <a:rPr lang="en-US" sz="900" dirty="0">
                <a:latin typeface="MASSILIA VF"/>
                <a:cs typeface="Segoe UI"/>
              </a:rPr>
              <a:t>require students to think deeply about language structures and meaning, promoting a better understanding of grammar and syntax in both languages.</a:t>
            </a:r>
            <a:endParaRPr lang="en-US" sz="900" dirty="0">
              <a:solidFill>
                <a:srgbClr val="000000"/>
              </a:solidFill>
              <a:latin typeface="MASSILIA VF"/>
              <a:cs typeface="Segoe UI"/>
            </a:endParaRPr>
          </a:p>
          <a:p>
            <a:r>
              <a:rPr lang="en-US" sz="900" b="1" dirty="0">
                <a:latin typeface="MASSILIA VF"/>
                <a:cs typeface="Segoe UI"/>
              </a:rPr>
              <a:t>Poetry studying: Intercultural Competence:</a:t>
            </a:r>
            <a:r>
              <a:rPr lang="en-US" sz="900" dirty="0">
                <a:latin typeface="MASSILIA VF"/>
                <a:cs typeface="Segoe UI"/>
              </a:rPr>
              <a:t> Studying French poetry exposes students to the rich literary traditions and cultural heritage of the Francophone world, deepening their cultural understanding and appreciation.</a:t>
            </a:r>
            <a:endParaRPr lang="en-US" sz="900" dirty="0">
              <a:latin typeface="MASSILIA VF"/>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600">
                <a:solidFill>
                  <a:srgbClr val="333333"/>
                </a:solidFill>
                <a:latin typeface="MASSILIA VF"/>
              </a:rPr>
              <a:t>LJ2 includes activities which progress from vocabulary practice to group speaking to group speaking in a variety of tenses, text analysis to poetry study, and translation tasks to journal writing and bookmark making. These activities foster learner responsibility and efficacy.</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600">
                <a:latin typeface="MASSILIA VF"/>
              </a:rPr>
              <a:t>By covering a range of topics including celebrations, festivals and traditions, opinions, the curriculum ensures that learners acquire a broad and deep understanding of different areas. This comprehensive approach helps learners build a strong knowledge base.</a:t>
            </a:r>
            <a:endParaRPr lang="en-US"/>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600" dirty="0">
                <a:latin typeface="MASSILIA VF"/>
              </a:rPr>
              <a:t>The curriculum integrates literacy skills within different contexts, helping learners deepen their understanding of these fundamental disciplines. For example, text analysis, journal and party invitation writing, poetry studying and discussing literature enhances their grasp of  literacy.</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a:xfrm>
            <a:off x="277725" y="4693793"/>
            <a:ext cx="3445115" cy="2545055"/>
          </a:xfrm>
        </p:spPr>
        <p:txBody>
          <a:bodyPr lIns="180000" tIns="180000" rIns="180000" bIns="180000" anchor="t">
            <a:noAutofit/>
          </a:bodyPr>
          <a:lstStyle/>
          <a:p>
            <a:r>
              <a:rPr lang="en-US" sz="1600">
                <a:latin typeface="MASSILIA VF"/>
              </a:rPr>
              <a:t>The progression from identifying the future tense to justifying opinions to blog writing and photocard speaking tasks demonstrates a clear path of skill refinement. Learners start with basic tasks and gradually move to more complex and sophisticated applications of their skills.</a:t>
            </a:r>
            <a:endParaRPr lang="en-US"/>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600" dirty="0">
                <a:latin typeface="MASSILIA VF"/>
              </a:rPr>
              <a:t>Activities such as journal and party invitation writing, group speaking, using time expressions as well as various tenses enable learners to transfer their learning to new and varied contexts. This approach helps them see the relevance of their knowledge and skills in real-world situations.</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b="1" err="1">
                <a:latin typeface="MASSILIA VF"/>
                <a:cs typeface="Segoe UI"/>
              </a:rPr>
              <a:t>Recognising</a:t>
            </a:r>
            <a:r>
              <a:rPr lang="en-US" sz="1200" b="1" dirty="0">
                <a:latin typeface="MASSILIA VF"/>
                <a:cs typeface="Segoe UI"/>
              </a:rPr>
              <a:t> festivals and celebrations vocabulary: </a:t>
            </a:r>
            <a:r>
              <a:rPr lang="en-US" sz="1200" dirty="0">
                <a:latin typeface="MASSILIA VF"/>
                <a:cs typeface="Segoe UI"/>
              </a:rPr>
              <a:t>Building a strong vocabulary base is crucial at this stage. Learning words and phrases related to festivals helps students describe events, traditions, and activities. Regular vocabulary exercises reinforce learning and aid in retention.</a:t>
            </a:r>
            <a:endParaRPr lang="en-US" sz="1200">
              <a:solidFill>
                <a:srgbClr val="000000"/>
              </a:solidFill>
              <a:latin typeface="MASSILIA VF"/>
              <a:cs typeface="Segoe UI"/>
            </a:endParaRPr>
          </a:p>
          <a:p>
            <a:r>
              <a:rPr lang="en-US" sz="1200" b="1" dirty="0">
                <a:latin typeface="MASSILIA VF"/>
                <a:cs typeface="Segoe UI"/>
              </a:rPr>
              <a:t>Reading comprehension activities</a:t>
            </a:r>
            <a:r>
              <a:rPr lang="en-US" sz="1200" dirty="0">
                <a:latin typeface="MASSILIA VF"/>
                <a:cs typeface="Segoe UI"/>
              </a:rPr>
              <a:t> provide exposure to the target language in context, enhancing understanding of new words and phrases related to festivals. These tasks develop students’ abilities to extract meaning from texts, identify main ideas, and recognize details.</a:t>
            </a:r>
            <a:endParaRPr lang="en-US" sz="1200">
              <a:solidFill>
                <a:srgbClr val="000000"/>
              </a:solidFill>
              <a:latin typeface="MASSILIA VF"/>
              <a:cs typeface="Segoe UI"/>
            </a:endParaRPr>
          </a:p>
          <a:p>
            <a:r>
              <a:rPr lang="en-US" sz="1200" b="1" dirty="0">
                <a:latin typeface="MASSILIA VF"/>
                <a:cs typeface="Segoe UI"/>
              </a:rPr>
              <a:t>Translation tasks: </a:t>
            </a:r>
            <a:r>
              <a:rPr lang="en-US" sz="1200" dirty="0">
                <a:latin typeface="MASSILIA VF"/>
                <a:cs typeface="Segoe UI"/>
              </a:rPr>
              <a:t>students are building basic language skills. Translation tasks involving simple sentences about festivals and celebrations help reinforce vocabulary and grammar structures. Translating short, simple texts about festivals promotes cognitive engagement with the language, helping students understand how different linguistic elements fit together.</a:t>
            </a:r>
            <a:endParaRPr lang="en-US" sz="1200">
              <a:solidFill>
                <a:srgbClr val="000000"/>
              </a:solidFill>
              <a:latin typeface="MASSILIA VF"/>
              <a:cs typeface="Segoe UI"/>
            </a:endParaRPr>
          </a:p>
          <a:p>
            <a:r>
              <a:rPr lang="en-US" sz="1200" b="1" dirty="0">
                <a:latin typeface="MASSILIA VF"/>
                <a:cs typeface="Segoe UI"/>
              </a:rPr>
              <a:t>Group Speaking tasks:</a:t>
            </a:r>
            <a:r>
              <a:rPr lang="en-US" sz="1200" dirty="0">
                <a:latin typeface="MASSILIA VF"/>
                <a:cs typeface="Segoe UI"/>
              </a:rPr>
              <a:t>  activities allow students to practice speaking and listening in a low-pressure setting, improving their ability to communicate about familiar topics.</a:t>
            </a:r>
            <a:endParaRPr lang="en-US" sz="1200" dirty="0">
              <a:latin typeface="MASSILIA VF"/>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r>
              <a:rPr lang="en-US" sz="900" b="1" dirty="0">
                <a:latin typeface="MASSILIA VF"/>
              </a:rPr>
              <a:t>Party invitation writing: Present and Future Tenses:</a:t>
            </a:r>
            <a:r>
              <a:rPr lang="en-US" sz="900" dirty="0">
                <a:latin typeface="MASSILIA VF"/>
              </a:rPr>
              <a:t> Using these tenses accurately is a key communication skill, allowing students to describe current details and future plans effectively.</a:t>
            </a:r>
            <a:endParaRPr lang="en-US" dirty="0">
              <a:latin typeface="MASSILIA VF"/>
            </a:endParaRPr>
          </a:p>
          <a:p>
            <a:r>
              <a:rPr lang="en-US" sz="900" b="1" dirty="0">
                <a:latin typeface="MASSILIA VF"/>
              </a:rPr>
              <a:t>Structured Writing:</a:t>
            </a:r>
            <a:r>
              <a:rPr lang="en-US" sz="900" dirty="0">
                <a:latin typeface="MASSILIA VF"/>
              </a:rPr>
              <a:t> Writing an invitation requires students to structure their writing logically and clearly, a crucial component of effective communication.</a:t>
            </a:r>
            <a:endParaRPr lang="en-US" dirty="0">
              <a:latin typeface="MASSILIA VF"/>
            </a:endParaRPr>
          </a:p>
          <a:p>
            <a:r>
              <a:rPr lang="en-US" sz="900" b="1" dirty="0">
                <a:latin typeface="MASSILIA VF"/>
              </a:rPr>
              <a:t>Cultural Etiquette:</a:t>
            </a:r>
            <a:r>
              <a:rPr lang="en-US" sz="900" dirty="0">
                <a:latin typeface="MASSILIA VF"/>
              </a:rPr>
              <a:t> Understanding how to write invitations in French introduces students to cultural norms and etiquette, fostering greater cultural awareness and sensitivity.</a:t>
            </a:r>
            <a:endParaRPr lang="en-US" dirty="0">
              <a:latin typeface="MASSILIA VF"/>
            </a:endParaRPr>
          </a:p>
          <a:p>
            <a:r>
              <a:rPr lang="en-US" sz="900" b="1" dirty="0">
                <a:latin typeface="MASSILIA VF"/>
              </a:rPr>
              <a:t>Relevance and Engagement:</a:t>
            </a:r>
            <a:r>
              <a:rPr lang="en-US" sz="900" dirty="0">
                <a:latin typeface="MASSILIA VF"/>
              </a:rPr>
              <a:t> By writing about a personal event like a birthday, students are more likely to engage with the task and express themselves creatively.</a:t>
            </a:r>
            <a:endParaRPr lang="en-US" dirty="0">
              <a:latin typeface="MASSILIA VF"/>
            </a:endParaRPr>
          </a:p>
          <a:p>
            <a:r>
              <a:rPr lang="en-US" sz="900" b="1" dirty="0">
                <a:latin typeface="MASSILIA VF"/>
              </a:rPr>
              <a:t>Planning and Organization:</a:t>
            </a:r>
            <a:r>
              <a:rPr lang="en-US" sz="900" dirty="0">
                <a:latin typeface="MASSILIA VF"/>
              </a:rPr>
              <a:t> Students must think critically about what information to include, how to structure their invitation, and how to use language </a:t>
            </a:r>
            <a:r>
              <a:rPr lang="en-US" sz="900">
                <a:latin typeface="MASSILIA VF"/>
              </a:rPr>
              <a:t>effectively.</a:t>
            </a:r>
            <a:endParaRPr lang="en-US" dirty="0">
              <a:latin typeface="MASSILIA VF"/>
            </a:endParaRPr>
          </a:p>
          <a:p>
            <a:r>
              <a:rPr lang="en-US" sz="900" b="1" dirty="0">
                <a:latin typeface="MASSILIA VF"/>
              </a:rPr>
              <a:t>Journal writing:</a:t>
            </a:r>
            <a:r>
              <a:rPr lang="en-US" sz="900" dirty="0">
                <a:latin typeface="MASSILIA VF"/>
              </a:rPr>
              <a:t> Enhances the ability to write detailed and coherent narratives, using appropriate structures and language.</a:t>
            </a:r>
            <a:endParaRPr lang="en-US" dirty="0">
              <a:latin typeface="MASSILIA VF"/>
            </a:endParaRPr>
          </a:p>
          <a:p>
            <a:r>
              <a:rPr lang="en-US" sz="900" b="1" dirty="0">
                <a:latin typeface="MASSILIA VF"/>
              </a:rPr>
              <a:t>Past Tense Proficiency:</a:t>
            </a:r>
            <a:r>
              <a:rPr lang="en-US" sz="900" dirty="0">
                <a:latin typeface="MASSILIA VF"/>
              </a:rPr>
              <a:t> Mastery of passé </a:t>
            </a:r>
            <a:r>
              <a:rPr lang="en-US" sz="900" err="1">
                <a:latin typeface="MASSILIA VF"/>
              </a:rPr>
              <a:t>composé</a:t>
            </a:r>
            <a:r>
              <a:rPr lang="en-US" sz="900" dirty="0">
                <a:latin typeface="MASSILIA VF"/>
              </a:rPr>
              <a:t> and </a:t>
            </a:r>
            <a:r>
              <a:rPr lang="en-US" sz="900" err="1">
                <a:latin typeface="MASSILIA VF"/>
              </a:rPr>
              <a:t>imparfait</a:t>
            </a:r>
            <a:r>
              <a:rPr lang="en-US" sz="900" dirty="0">
                <a:latin typeface="MASSILIA VF"/>
              </a:rPr>
              <a:t> is essential for describing past events </a:t>
            </a:r>
            <a:r>
              <a:rPr lang="en-US" sz="900">
                <a:latin typeface="MASSILIA VF"/>
              </a:rPr>
              <a:t>accurately.</a:t>
            </a:r>
            <a:endParaRPr lang="en-US"/>
          </a:p>
          <a:p>
            <a:r>
              <a:rPr lang="en-US" sz="900" b="1" dirty="0">
                <a:latin typeface="MASSILIA VF"/>
              </a:rPr>
              <a:t>Cultural Traditions:</a:t>
            </a:r>
            <a:r>
              <a:rPr lang="en-US" sz="900" dirty="0">
                <a:latin typeface="MASSILIA VF"/>
              </a:rPr>
              <a:t> Learning about and reflecting on different cultural celebrations deepens students' understanding and appreciation of cultural diversity.</a:t>
            </a:r>
            <a:endParaRPr lang="en-US" dirty="0"/>
          </a:p>
          <a:p>
            <a:r>
              <a:rPr lang="en-US" sz="900" b="1" dirty="0">
                <a:latin typeface="MASSILIA VF"/>
              </a:rPr>
              <a:t>Cultural Expression:</a:t>
            </a:r>
            <a:r>
              <a:rPr lang="en-US" sz="900" dirty="0">
                <a:latin typeface="MASSILIA VF"/>
              </a:rPr>
              <a:t> Using culturally appropriate language and practices in their writing.</a:t>
            </a:r>
            <a:endParaRPr lang="en-US" dirty="0"/>
          </a:p>
          <a:p>
            <a:r>
              <a:rPr lang="en-US" sz="900" b="1" dirty="0">
                <a:latin typeface="MASSILIA VF"/>
              </a:rPr>
              <a:t>Relevance and Engagement:</a:t>
            </a:r>
            <a:r>
              <a:rPr lang="en-US" sz="900" dirty="0">
                <a:latin typeface="MASSILIA VF"/>
              </a:rPr>
              <a:t> Writing about personal experiences makes the task more engaging and meaningful, fostering a deeper connection to the language.</a:t>
            </a:r>
            <a:endParaRPr lang="en-US" dirty="0"/>
          </a:p>
          <a:p>
            <a:r>
              <a:rPr lang="en-US" sz="900" b="1" dirty="0">
                <a:latin typeface="MASSILIA VF"/>
              </a:rPr>
              <a:t>Creative Writing:</a:t>
            </a:r>
            <a:r>
              <a:rPr lang="en-US" sz="900" dirty="0">
                <a:latin typeface="MASSILIA VF"/>
              </a:rPr>
              <a:t> Allows for creative expression and personal storytelling, enhancing enjoyment and engagement.</a:t>
            </a:r>
            <a:endParaRPr lang="en-US" dirty="0"/>
          </a:p>
          <a:p>
            <a:r>
              <a:rPr lang="en-US" sz="900" b="1" dirty="0">
                <a:latin typeface="MASSILIA VF"/>
              </a:rPr>
              <a:t>Reflective Writing:</a:t>
            </a:r>
            <a:r>
              <a:rPr lang="en-US" sz="900" dirty="0">
                <a:latin typeface="MASSILIA VF"/>
              </a:rPr>
              <a:t> Reflecting on past experiences and describing them in detail requires critical thinking and attention to detail.</a:t>
            </a:r>
            <a:endParaRPr lang="en-US" dirty="0">
              <a:latin typeface="MASSILIA VF"/>
            </a:endParaRPr>
          </a:p>
          <a:p>
            <a:endParaRPr lang="en-US" sz="900" dirty="0"/>
          </a:p>
          <a:p>
            <a:endParaRPr lang="en-US" sz="900" b="1" dirty="0"/>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lnSpcReduction="10000"/>
          </a:bodyPr>
          <a:lstStyle/>
          <a:p>
            <a:r>
              <a:rPr lang="en-US" sz="900" b="1" dirty="0">
                <a:latin typeface="MASSILIA VF"/>
              </a:rPr>
              <a:t>Party invitation writing: Advanced Grammar:</a:t>
            </a:r>
            <a:r>
              <a:rPr lang="en-US" sz="900" dirty="0">
                <a:latin typeface="MASSILIA VF"/>
              </a:rPr>
              <a:t> Using both present and future tenses accurately and appropriately in a single text.</a:t>
            </a:r>
            <a:endParaRPr lang="en-US" sz="900"/>
          </a:p>
          <a:p>
            <a:r>
              <a:rPr lang="en-US" sz="900" b="1" dirty="0">
                <a:latin typeface="MASSILIA VF"/>
              </a:rPr>
              <a:t>Complex Sentence Structures:</a:t>
            </a:r>
            <a:r>
              <a:rPr lang="en-US" sz="900" dirty="0">
                <a:latin typeface="MASSILIA VF"/>
              </a:rPr>
              <a:t> Enhancing fluency through the use of conjunctions and more complex sentences.</a:t>
            </a:r>
            <a:endParaRPr lang="en-US" dirty="0">
              <a:latin typeface="MASSILIA VF"/>
            </a:endParaRPr>
          </a:p>
          <a:p>
            <a:r>
              <a:rPr lang="en-US" sz="900" b="1" dirty="0">
                <a:latin typeface="MASSILIA VF"/>
              </a:rPr>
              <a:t>Cultural Nuances:</a:t>
            </a:r>
            <a:r>
              <a:rPr lang="en-US" sz="900" dirty="0">
                <a:latin typeface="MASSILIA VF"/>
              </a:rPr>
              <a:t> Understanding and applying cultural etiquette in writing invitations, recognizing the differences between formal and informal contexts.</a:t>
            </a:r>
            <a:endParaRPr lang="en-US" dirty="0">
              <a:latin typeface="MASSILIA VF"/>
            </a:endParaRPr>
          </a:p>
          <a:p>
            <a:r>
              <a:rPr lang="en-US" sz="900" b="1" dirty="0">
                <a:latin typeface="MASSILIA VF"/>
              </a:rPr>
              <a:t>Cultural Comparison:</a:t>
            </a:r>
            <a:r>
              <a:rPr lang="en-US" sz="900" dirty="0">
                <a:latin typeface="MASSILIA VF"/>
              </a:rPr>
              <a:t> Encouraging students to compare and reflect on the differences in birthday invitation practices across cultures.</a:t>
            </a:r>
            <a:endParaRPr lang="en-US">
              <a:latin typeface="MASSILIA VF"/>
            </a:endParaRPr>
          </a:p>
          <a:p>
            <a:r>
              <a:rPr lang="en-US" sz="900" b="1" dirty="0">
                <a:latin typeface="MASSILIA VF"/>
              </a:rPr>
              <a:t>Relevance and Engagement:</a:t>
            </a:r>
            <a:r>
              <a:rPr lang="en-US" sz="900" dirty="0">
                <a:latin typeface="MASSILIA VF"/>
              </a:rPr>
              <a:t> Writing about a personal event like a birthday makes the task engaging and relevant, fostering a deeper connection to the language.</a:t>
            </a:r>
          </a:p>
          <a:p>
            <a:r>
              <a:rPr lang="en-US" sz="900" b="1" dirty="0">
                <a:latin typeface="MASSILIA VF"/>
              </a:rPr>
              <a:t>Creative Writing:</a:t>
            </a:r>
            <a:r>
              <a:rPr lang="en-US" sz="900" dirty="0">
                <a:latin typeface="MASSILIA VF"/>
              </a:rPr>
              <a:t> Allowing for personal and creative expression in designing and writing the invitation.</a:t>
            </a:r>
            <a:endParaRPr lang="en-US" dirty="0">
              <a:latin typeface="MASSILIA VF"/>
            </a:endParaRPr>
          </a:p>
          <a:p>
            <a:r>
              <a:rPr lang="en-US" sz="900" b="1" dirty="0">
                <a:latin typeface="MASSILIA VF"/>
              </a:rPr>
              <a:t>Detailed Planning:</a:t>
            </a:r>
            <a:r>
              <a:rPr lang="en-US" sz="900" dirty="0">
                <a:latin typeface="MASSILIA VF"/>
              </a:rPr>
              <a:t> Planning the content of the invitation requires critical thinking about what information is essential and how to present it logically.</a:t>
            </a:r>
          </a:p>
          <a:p>
            <a:r>
              <a:rPr lang="en-US" sz="900" b="1" dirty="0">
                <a:latin typeface="MASSILIA VF"/>
              </a:rPr>
              <a:t>Reflective Analysis:</a:t>
            </a:r>
            <a:r>
              <a:rPr lang="en-US" sz="900" dirty="0">
                <a:latin typeface="MASSILIA VF"/>
              </a:rPr>
              <a:t> Analyzing example invitations and considering cultural differences enhances critical thinking and cultural awareness.</a:t>
            </a:r>
            <a:endParaRPr lang="en-US" dirty="0">
              <a:latin typeface="MASSILIA VF"/>
            </a:endParaRPr>
          </a:p>
          <a:p>
            <a:r>
              <a:rPr lang="en-US" sz="900" b="1" dirty="0">
                <a:latin typeface="MASSILIA VF"/>
              </a:rPr>
              <a:t>Writing a journal in the past tense:</a:t>
            </a:r>
            <a:endParaRPr lang="en-US" sz="900" b="1" dirty="0"/>
          </a:p>
          <a:p>
            <a:r>
              <a:rPr lang="en-US" sz="900" b="1" dirty="0">
                <a:latin typeface="MASSILIA VF"/>
              </a:rPr>
              <a:t>Advanced Grammar:</a:t>
            </a:r>
            <a:r>
              <a:rPr lang="en-US" sz="900" dirty="0">
                <a:latin typeface="MASSILIA VF"/>
              </a:rPr>
              <a:t> Mastery of passé </a:t>
            </a:r>
            <a:r>
              <a:rPr lang="en-US" sz="900" err="1">
                <a:latin typeface="MASSILIA VF"/>
              </a:rPr>
              <a:t>composé</a:t>
            </a:r>
            <a:r>
              <a:rPr lang="en-US" sz="900" dirty="0">
                <a:latin typeface="MASSILIA VF"/>
              </a:rPr>
              <a:t> and </a:t>
            </a:r>
            <a:r>
              <a:rPr lang="en-US" sz="900" err="1">
                <a:latin typeface="MASSILIA VF"/>
              </a:rPr>
              <a:t>imparfait</a:t>
            </a:r>
            <a:r>
              <a:rPr lang="en-US" sz="900" dirty="0">
                <a:latin typeface="MASSILIA VF"/>
              </a:rPr>
              <a:t> is crucial for describing past events accurately and expressively.</a:t>
            </a:r>
            <a:endParaRPr lang="en-US" dirty="0">
              <a:latin typeface="MASSILIA VF"/>
            </a:endParaRPr>
          </a:p>
          <a:p>
            <a:r>
              <a:rPr lang="en-US" sz="900" b="1" dirty="0">
                <a:latin typeface="MASSILIA VF"/>
              </a:rPr>
              <a:t>Complex Sentence Structures:</a:t>
            </a:r>
            <a:r>
              <a:rPr lang="en-US" sz="900" dirty="0">
                <a:latin typeface="MASSILIA VF"/>
              </a:rPr>
              <a:t> Enhances fluency and accuracy through the use of varied sentence structures and conjunctions.</a:t>
            </a:r>
            <a:endParaRPr lang="en-US" dirty="0">
              <a:latin typeface="MASSILIA VF"/>
            </a:endParaRPr>
          </a:p>
          <a:p>
            <a:r>
              <a:rPr lang="en-US" sz="900" b="1" dirty="0">
                <a:latin typeface="MASSILIA VF"/>
              </a:rPr>
              <a:t>Reflective Writing:</a:t>
            </a:r>
            <a:r>
              <a:rPr lang="en-US" sz="900" dirty="0">
                <a:latin typeface="MASSILIA VF"/>
              </a:rPr>
              <a:t> Reflecting on past experiences and describing them in detail requires critical thinking and attention to detail.</a:t>
            </a:r>
            <a:endParaRPr lang="en-US" dirty="0">
              <a:latin typeface="MASSILIA VF"/>
            </a:endParaRPr>
          </a:p>
          <a:p>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fontScale="92500"/>
          </a:bodyPr>
          <a:lstStyle/>
          <a:p>
            <a:pPr>
              <a:buFont typeface=""/>
              <a:buChar char="•"/>
            </a:pPr>
            <a:r>
              <a:rPr lang="en-US" sz="900" b="1">
                <a:latin typeface="MASSILIA VF"/>
              </a:rPr>
              <a:t>Greetings and Salutations:</a:t>
            </a:r>
            <a:r>
              <a:rPr lang="en-US" sz="900">
                <a:latin typeface="MASSILIA VF"/>
              </a:rPr>
              <a:t> Basic greetings like "Bonjour," "Salut," "Cher/Chère," and closing phrases such as "</a:t>
            </a:r>
            <a:r>
              <a:rPr lang="en-US" sz="900" err="1">
                <a:latin typeface="MASSILIA VF"/>
              </a:rPr>
              <a:t>Cordialement</a:t>
            </a:r>
            <a:r>
              <a:rPr lang="en-US" sz="900">
                <a:latin typeface="MASSILIA VF"/>
              </a:rPr>
              <a:t>," "</a:t>
            </a:r>
            <a:r>
              <a:rPr lang="en-US" sz="900" err="1">
                <a:latin typeface="MASSILIA VF"/>
              </a:rPr>
              <a:t>Amicalement</a:t>
            </a:r>
            <a:r>
              <a:rPr lang="en-US" sz="900">
                <a:latin typeface="MASSILIA VF"/>
              </a:rPr>
              <a:t>."</a:t>
            </a:r>
            <a:endParaRPr lang="en-US" sz="900" dirty="0">
              <a:latin typeface="MASSILIA VF"/>
            </a:endParaRPr>
          </a:p>
          <a:p>
            <a:pPr>
              <a:buFont typeface=""/>
              <a:buChar char="•"/>
            </a:pPr>
            <a:r>
              <a:rPr lang="en-US" sz="900" b="1">
                <a:latin typeface="MASSILIA VF"/>
              </a:rPr>
              <a:t>Common Verbs:</a:t>
            </a:r>
            <a:r>
              <a:rPr lang="en-US" sz="900">
                <a:latin typeface="MASSILIA VF"/>
              </a:rPr>
              <a:t> Knowledge of common verbs such as "inviter" (to invite), "</a:t>
            </a:r>
            <a:r>
              <a:rPr lang="en-US" sz="900" err="1">
                <a:latin typeface="MASSILIA VF"/>
              </a:rPr>
              <a:t>venir</a:t>
            </a:r>
            <a:r>
              <a:rPr lang="en-US" sz="900">
                <a:latin typeface="MASSILIA VF"/>
              </a:rPr>
              <a:t>" (to come), "manger" (to eat), "</a:t>
            </a:r>
            <a:r>
              <a:rPr lang="en-US" sz="900" err="1">
                <a:latin typeface="MASSILIA VF"/>
              </a:rPr>
              <a:t>danser</a:t>
            </a:r>
            <a:r>
              <a:rPr lang="en-US" sz="900">
                <a:latin typeface="MASSILIA VF"/>
              </a:rPr>
              <a:t>" (to dance).</a:t>
            </a:r>
            <a:endParaRPr lang="en-US" sz="900" dirty="0">
              <a:latin typeface="MASSILIA VF"/>
            </a:endParaRPr>
          </a:p>
          <a:p>
            <a:pPr>
              <a:buFont typeface=""/>
              <a:buChar char="•"/>
            </a:pPr>
            <a:r>
              <a:rPr lang="en-US" sz="900" b="1" dirty="0">
                <a:latin typeface="MASSILIA VF"/>
              </a:rPr>
              <a:t>Celebration Vocabulary:</a:t>
            </a:r>
            <a:r>
              <a:rPr lang="en-US" sz="900" dirty="0">
                <a:latin typeface="MASSILIA VF"/>
              </a:rPr>
              <a:t> Words and phrases related to celebrations and parties, such as "</a:t>
            </a:r>
            <a:r>
              <a:rPr lang="en-US" sz="900" err="1">
                <a:latin typeface="MASSILIA VF"/>
              </a:rPr>
              <a:t>anniversaire</a:t>
            </a:r>
            <a:r>
              <a:rPr lang="en-US" sz="900" dirty="0">
                <a:latin typeface="MASSILIA VF"/>
              </a:rPr>
              <a:t>" (birthday), "fête" (party), "</a:t>
            </a:r>
            <a:r>
              <a:rPr lang="en-US" sz="900" err="1">
                <a:latin typeface="MASSILIA VF"/>
              </a:rPr>
              <a:t>cadeau</a:t>
            </a:r>
            <a:r>
              <a:rPr lang="en-US" sz="900" dirty="0">
                <a:latin typeface="MASSILIA VF"/>
              </a:rPr>
              <a:t>" (gift), "gâteau" (cake), "jeux" (games).</a:t>
            </a:r>
          </a:p>
          <a:p>
            <a:pPr>
              <a:buFont typeface="Arial"/>
              <a:buChar char="•"/>
            </a:pPr>
            <a:r>
              <a:rPr lang="en-US" sz="900" b="1" dirty="0">
                <a:latin typeface="MASSILIA VF"/>
                <a:cs typeface="Arial"/>
              </a:rPr>
              <a:t>Regular Verbs:</a:t>
            </a:r>
            <a:r>
              <a:rPr lang="en-US" sz="900" dirty="0">
                <a:latin typeface="MASSILIA VF"/>
                <a:cs typeface="Arial"/>
              </a:rPr>
              <a:t> Conjugation of regular -er, -</a:t>
            </a:r>
            <a:r>
              <a:rPr lang="en-US" sz="900" dirty="0" err="1">
                <a:latin typeface="MASSILIA VF"/>
                <a:cs typeface="Arial"/>
              </a:rPr>
              <a:t>ir</a:t>
            </a:r>
            <a:r>
              <a:rPr lang="en-US" sz="900" dirty="0">
                <a:latin typeface="MASSILIA VF"/>
                <a:cs typeface="Arial"/>
              </a:rPr>
              <a:t>, and -re verbs in the present tense (e.g., "je mange.</a:t>
            </a:r>
          </a:p>
          <a:p>
            <a:pPr>
              <a:buFont typeface="Arial"/>
              <a:buChar char="•"/>
            </a:pPr>
            <a:r>
              <a:rPr lang="en-US" sz="900" b="1" dirty="0">
                <a:latin typeface="MASSILIA VF"/>
                <a:cs typeface="Arial"/>
              </a:rPr>
              <a:t>Irregular Verbs:</a:t>
            </a:r>
            <a:r>
              <a:rPr lang="en-US" sz="900" dirty="0">
                <a:latin typeface="MASSILIA VF"/>
                <a:cs typeface="Arial"/>
              </a:rPr>
              <a:t> Conjugation of common irregular verbs in the present tense (e.g., "</a:t>
            </a:r>
            <a:r>
              <a:rPr lang="en-US" sz="900" dirty="0" err="1">
                <a:latin typeface="MASSILIA VF"/>
                <a:cs typeface="Arial"/>
              </a:rPr>
              <a:t>être</a:t>
            </a:r>
            <a:r>
              <a:rPr lang="en-US" sz="900" dirty="0">
                <a:latin typeface="MASSILIA VF"/>
                <a:cs typeface="Arial"/>
              </a:rPr>
              <a:t>" - "je suis," "</a:t>
            </a:r>
            <a:r>
              <a:rPr lang="en-US" sz="900" dirty="0" err="1">
                <a:latin typeface="MASSILIA VF"/>
                <a:cs typeface="Arial"/>
              </a:rPr>
              <a:t>avoir</a:t>
            </a:r>
            <a:r>
              <a:rPr lang="en-US" sz="900" dirty="0">
                <a:latin typeface="MASSILIA VF"/>
                <a:cs typeface="Arial"/>
              </a:rPr>
              <a:t>" - "</a:t>
            </a:r>
            <a:r>
              <a:rPr lang="en-US" sz="900" dirty="0" err="1">
                <a:latin typeface="MASSILIA VF"/>
                <a:cs typeface="Arial"/>
              </a:rPr>
              <a:t>j'ai</a:t>
            </a:r>
            <a:r>
              <a:rPr lang="en-US" sz="900" dirty="0">
                <a:latin typeface="MASSILIA VF"/>
                <a:cs typeface="Arial"/>
              </a:rPr>
              <a:t>," "</a:t>
            </a:r>
            <a:r>
              <a:rPr lang="en-US" sz="900" dirty="0" err="1">
                <a:latin typeface="MASSILIA VF"/>
                <a:cs typeface="Arial"/>
              </a:rPr>
              <a:t>aller</a:t>
            </a:r>
            <a:r>
              <a:rPr lang="en-US" sz="900" dirty="0">
                <a:latin typeface="MASSILIA VF"/>
                <a:cs typeface="Arial"/>
              </a:rPr>
              <a:t>" - "je </a:t>
            </a:r>
            <a:r>
              <a:rPr lang="en-US" sz="900" dirty="0" err="1">
                <a:latin typeface="MASSILIA VF"/>
                <a:cs typeface="Arial"/>
              </a:rPr>
              <a:t>vais</a:t>
            </a:r>
            <a:r>
              <a:rPr lang="en-US" sz="900" dirty="0">
                <a:latin typeface="MASSILIA VF"/>
                <a:cs typeface="Arial"/>
              </a:rPr>
              <a:t>," "faire" - "je </a:t>
            </a:r>
            <a:r>
              <a:rPr lang="en-US" sz="900" dirty="0" err="1">
                <a:latin typeface="MASSILIA VF"/>
                <a:cs typeface="Arial"/>
              </a:rPr>
              <a:t>fais</a:t>
            </a:r>
            <a:r>
              <a:rPr lang="en-US" sz="900" dirty="0">
                <a:latin typeface="MASSILIA VF"/>
                <a:cs typeface="Arial"/>
              </a:rPr>
              <a:t>").</a:t>
            </a:r>
            <a:endParaRPr lang="en-US" dirty="0"/>
          </a:p>
          <a:p>
            <a:pPr marL="171450" indent="-171450">
              <a:buFont typeface="Arial,Sans-Serif"/>
              <a:buChar char="•"/>
            </a:pPr>
            <a:r>
              <a:rPr lang="en-US" sz="800">
                <a:latin typeface="Arial"/>
                <a:cs typeface="Arial"/>
              </a:rPr>
              <a:t>Ability to write simple sentences as well as giving simple reasons with '</a:t>
            </a:r>
            <a:r>
              <a:rPr lang="en-US" sz="800" err="1">
                <a:latin typeface="Arial"/>
                <a:cs typeface="Arial"/>
              </a:rPr>
              <a:t>parce</a:t>
            </a:r>
            <a:r>
              <a:rPr lang="en-US" sz="800" dirty="0">
                <a:latin typeface="Arial"/>
                <a:cs typeface="Arial"/>
              </a:rPr>
              <a:t> que'</a:t>
            </a:r>
          </a:p>
          <a:p>
            <a:pPr marL="171450" indent="-171450">
              <a:buFont typeface="Arial,Sans-Serif"/>
              <a:buChar char="•"/>
            </a:pPr>
            <a:r>
              <a:rPr lang="en-US" sz="800">
                <a:latin typeface="Arial"/>
                <a:cs typeface="Arial"/>
              </a:rPr>
              <a:t>Basic grammar and punctuation knowledge.</a:t>
            </a:r>
            <a:endParaRPr lang="en-US" sz="800">
              <a:solidFill>
                <a:srgbClr val="000000"/>
              </a:solidFill>
              <a:latin typeface="Arial"/>
              <a:cs typeface="Arial"/>
            </a:endParaRPr>
          </a:p>
          <a:p>
            <a:pPr marL="171450" indent="-171450">
              <a:buFont typeface="Arial,Sans-Serif"/>
              <a:buChar char="•"/>
            </a:pPr>
            <a:r>
              <a:rPr lang="en-US" sz="800" dirty="0">
                <a:latin typeface="Arial"/>
                <a:cs typeface="Arial"/>
              </a:rPr>
              <a:t>Basic literacy skills (reading and writing:</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latin typeface="MASSILIA VF"/>
              </a:rPr>
              <a:t>Intentions:</a:t>
            </a:r>
            <a:r>
              <a:rPr lang="en-US" sz="900" dirty="0">
                <a:latin typeface="MASSILIA VF"/>
                <a:cs typeface="Calibri"/>
              </a:rPr>
              <a:t> </a:t>
            </a:r>
            <a:r>
              <a:rPr lang="en-US" sz="900" dirty="0">
                <a:solidFill>
                  <a:srgbClr val="000000"/>
                </a:solidFill>
                <a:latin typeface="MASSILIA VF"/>
                <a:cs typeface="Calibri"/>
              </a:rPr>
              <a:t>To understand how to talk about my birthday using the present and future tenses.</a:t>
            </a:r>
            <a:endParaRPr lang="en-US" sz="900" dirty="0">
              <a:latin typeface="MASSILIA VF"/>
            </a:endParaRPr>
          </a:p>
          <a:p>
            <a:r>
              <a:rPr lang="en-US" sz="1100" dirty="0">
                <a:solidFill>
                  <a:srgbClr val="242424"/>
                </a:solidFill>
                <a:latin typeface="MASSILIA VF"/>
              </a:rPr>
              <a:t>To write an account of a celebration using the past tense.</a:t>
            </a:r>
          </a:p>
          <a:p>
            <a:r>
              <a:rPr lang="en-US" sz="1100" dirty="0">
                <a:solidFill>
                  <a:srgbClr val="242424"/>
                </a:solidFill>
                <a:latin typeface="MASSILIA VF"/>
              </a:rPr>
              <a:t>To </a:t>
            </a:r>
            <a:r>
              <a:rPr lang="en-US" sz="1100" dirty="0" err="1">
                <a:solidFill>
                  <a:srgbClr val="242424"/>
                </a:solidFill>
                <a:latin typeface="MASSILIA VF"/>
              </a:rPr>
              <a:t>analyse</a:t>
            </a:r>
            <a:r>
              <a:rPr lang="en-US" sz="1100" dirty="0">
                <a:solidFill>
                  <a:srgbClr val="242424"/>
                </a:solidFill>
                <a:latin typeface="MASSILIA VF"/>
              </a:rPr>
              <a:t> a longer piece of text featuring 3 tenses. </a:t>
            </a:r>
            <a:endParaRPr lang="en-US" dirty="0"/>
          </a:p>
          <a:p>
            <a:r>
              <a:rPr lang="en-US" sz="1100" dirty="0">
                <a:solidFill>
                  <a:srgbClr val="242424"/>
                </a:solidFill>
                <a:latin typeface="MASSILIA VF"/>
              </a:rPr>
              <a:t>To apply knowledge and skills independently.</a:t>
            </a:r>
            <a:endParaRPr lang="en-US" dirty="0"/>
          </a:p>
          <a:p>
            <a:r>
              <a:rPr lang="en-US" sz="1100" dirty="0">
                <a:solidFill>
                  <a:srgbClr val="242424"/>
                </a:solidFill>
                <a:latin typeface="MASSILIA VF"/>
              </a:rPr>
              <a:t>To study poetry on the theme of festivals and celebrations.</a:t>
            </a:r>
            <a:endParaRPr lang="en-US" dirty="0">
              <a:latin typeface="MASSILIA VF"/>
            </a:endParaRPr>
          </a:p>
          <a:p>
            <a:endParaRPr lang="en-US" sz="1100">
              <a:solidFill>
                <a:srgbClr val="242424"/>
              </a:solidFill>
            </a:endParaRPr>
          </a:p>
          <a:p>
            <a:endParaRPr lang="en-US" sz="1100">
              <a:solidFill>
                <a:srgbClr val="242424"/>
              </a:solidFil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0"/>
            <a:ext cx="5688660" cy="1845193"/>
          </a:xfrm>
        </p:spPr>
        <p:txBody>
          <a:bodyPr lIns="180000" tIns="180000" rIns="180000" bIns="180000" numCol="2" anchor="t">
            <a:normAutofit fontScale="85000" lnSpcReduction="10000"/>
          </a:bodyPr>
          <a:lstStyle/>
          <a:p>
            <a:pPr marL="171450" indent="-171450">
              <a:buFont typeface="Arial,Sans-Serif" panose="020B0604020202020204" pitchFamily="34" charset="0"/>
              <a:buChar char="•"/>
            </a:pPr>
            <a:r>
              <a:rPr lang="en-US" sz="1200" b="1" dirty="0">
                <a:latin typeface="Arial"/>
                <a:cs typeface="Arial"/>
              </a:rPr>
              <a:t>Listening:</a:t>
            </a:r>
            <a:r>
              <a:rPr lang="en-US" sz="800" b="1" dirty="0">
                <a:latin typeface="MASSILIA VF"/>
                <a:cs typeface="Arial"/>
              </a:rPr>
              <a:t> Dictation:</a:t>
            </a:r>
            <a:r>
              <a:rPr lang="en-US" sz="800" dirty="0">
                <a:latin typeface="MASSILIA VF"/>
                <a:cs typeface="Arial"/>
              </a:rPr>
              <a:t> Read or play a short passage about a festival. Students write down what they hear to practice listening and writing simultaneously.</a:t>
            </a:r>
            <a:endParaRPr lang="en-US" sz="1200" dirty="0">
              <a:solidFill>
                <a:srgbClr val="000000"/>
              </a:solidFill>
              <a:latin typeface="Arial"/>
              <a:cs typeface="Arial"/>
            </a:endParaRPr>
          </a:p>
          <a:p>
            <a:pPr marL="171450" indent="-171450">
              <a:buFont typeface="Arial,Sans-Serif" panose="020B0604020202020204" pitchFamily="34" charset="0"/>
              <a:buChar char="•"/>
            </a:pPr>
            <a:r>
              <a:rPr lang="en-US" sz="1200" b="1" dirty="0">
                <a:latin typeface="Arial"/>
                <a:cs typeface="Arial"/>
              </a:rPr>
              <a:t>Speaking: </a:t>
            </a:r>
            <a:r>
              <a:rPr lang="en-US" sz="1200" dirty="0">
                <a:latin typeface="Arial"/>
                <a:cs typeface="Arial"/>
              </a:rPr>
              <a:t>Role-Playing;  focusing on using a variety of tenses and </a:t>
            </a:r>
            <a:r>
              <a:rPr lang="en-US" sz="1200">
                <a:latin typeface="Arial"/>
                <a:cs typeface="Arial"/>
              </a:rPr>
              <a:t>descriptive </a:t>
            </a:r>
            <a:r>
              <a:rPr lang="en-US" sz="1200" err="1">
                <a:latin typeface="Arial"/>
                <a:cs typeface="Arial"/>
              </a:rPr>
              <a:t>vocabulary.</a:t>
            </a:r>
            <a:r>
              <a:rPr lang="en-US" sz="1200" b="1" err="1">
                <a:latin typeface="Arial"/>
                <a:cs typeface="Arial"/>
              </a:rPr>
              <a:t>Pair</a:t>
            </a:r>
            <a:r>
              <a:rPr lang="en-US" sz="1200" b="1">
                <a:latin typeface="Arial"/>
                <a:cs typeface="Arial"/>
              </a:rPr>
              <a:t> and Group Discussions:</a:t>
            </a:r>
            <a:r>
              <a:rPr lang="en-US" sz="1200" dirty="0">
                <a:latin typeface="Arial"/>
                <a:cs typeface="Arial"/>
              </a:rPr>
              <a:t> In pairs or small groups, students discuss their favorite festivals, comparing them with French festivals they have learned about.</a:t>
            </a:r>
            <a:endParaRPr lang="en-US" sz="1200">
              <a:solidFill>
                <a:srgbClr val="000000"/>
              </a:solidFill>
              <a:latin typeface="Arial"/>
              <a:cs typeface="Arial"/>
            </a:endParaRPr>
          </a:p>
          <a:p>
            <a:pPr marL="171450" indent="-171450">
              <a:buFont typeface="Arial,Sans-Serif" panose="020B0604020202020204" pitchFamily="34" charset="0"/>
              <a:buChar char="•"/>
            </a:pPr>
            <a:r>
              <a:rPr lang="en-US" sz="1200" b="1" dirty="0">
                <a:latin typeface="Arial"/>
                <a:cs typeface="Arial"/>
              </a:rPr>
              <a:t>Reading</a:t>
            </a:r>
            <a:r>
              <a:rPr lang="en-US" sz="1200" dirty="0">
                <a:latin typeface="Arial"/>
                <a:cs typeface="Arial"/>
              </a:rPr>
              <a:t>: Text analysis and Reading comprehension activities.</a:t>
            </a:r>
            <a:endParaRPr lang="en-US" sz="1200" dirty="0">
              <a:solidFill>
                <a:srgbClr val="000000"/>
              </a:solidFill>
              <a:latin typeface="Arial"/>
              <a:cs typeface="Arial"/>
            </a:endParaRPr>
          </a:p>
          <a:p>
            <a:pPr marL="171450" indent="-171450">
              <a:buFont typeface="Arial,Sans-Serif" panose="020B0604020202020204" pitchFamily="34" charset="0"/>
              <a:buChar char="•"/>
            </a:pPr>
            <a:r>
              <a:rPr lang="en-US" sz="1200" b="1" dirty="0">
                <a:latin typeface="Arial"/>
                <a:cs typeface="Arial"/>
              </a:rPr>
              <a:t>Writing:</a:t>
            </a:r>
            <a:r>
              <a:rPr lang="en-US" sz="1200" dirty="0">
                <a:latin typeface="Arial"/>
                <a:cs typeface="Arial"/>
              </a:rPr>
              <a:t> Party invitation and journal w</a:t>
            </a:r>
            <a:r>
              <a:rPr lang="en-US" sz="1200" b="1" dirty="0">
                <a:latin typeface="Arial"/>
                <a:cs typeface="Arial"/>
              </a:rPr>
              <a:t>riting:</a:t>
            </a:r>
            <a:r>
              <a:rPr lang="en-US" sz="1200" dirty="0">
                <a:latin typeface="Arial"/>
                <a:cs typeface="Arial"/>
              </a:rPr>
              <a:t> Students write an invitation to their birthday party and an account of their celebrations in the form of a journal.. They should use a mix of tenses and incorporate descriptive details as well as narrate events.</a:t>
            </a:r>
            <a:endParaRPr lang="en-US" sz="1200" dirty="0">
              <a:solidFill>
                <a:srgbClr val="000000"/>
              </a:solidFill>
              <a:latin typeface="Arial"/>
              <a:cs typeface="Arial"/>
            </a:endParaRPr>
          </a:p>
          <a:p>
            <a:pPr marL="171450" indent="-171450">
              <a:buFont typeface="Arial,Sans-Serif" panose="020B0604020202020204" pitchFamily="34" charset="0"/>
              <a:buChar char="•"/>
            </a:pPr>
            <a:endParaRPr lang="en-US" sz="1200" dirty="0">
              <a:latin typeface="Arial"/>
              <a:cs typeface="Arial"/>
            </a:endParaRPr>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endParaRPr lang="en-US" sz="9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r>
              <a:rPr lang="en-US" sz="700" b="1">
                <a:latin typeface="Segoe UI"/>
                <a:cs typeface="Segoe UI"/>
              </a:rPr>
              <a:t>Opinions and Justifications</a:t>
            </a:r>
            <a:r>
              <a:rPr lang="en-US" sz="700">
                <a:latin typeface="Segoe UI"/>
                <a:cs typeface="Segoe UI"/>
              </a:rPr>
              <a:t>: learners often express their likes and dislikes in everyday conversations. This topic formalizes and structures those skills, making the learning process relatable.</a:t>
            </a:r>
            <a:endParaRPr lang="en-US" sz="700">
              <a:solidFill>
                <a:srgbClr val="000000"/>
              </a:solidFill>
              <a:latin typeface="Segoe UI"/>
              <a:cs typeface="Segoe UI"/>
            </a:endParaRPr>
          </a:p>
          <a:p>
            <a:r>
              <a:rPr lang="en-US" sz="700" b="1">
                <a:latin typeface="Segoe UI"/>
                <a:cs typeface="Segoe UI"/>
              </a:rPr>
              <a:t>Literacy Skills</a:t>
            </a:r>
            <a:r>
              <a:rPr lang="en-US" sz="700">
                <a:latin typeface="Segoe UI"/>
                <a:cs typeface="Segoe UI"/>
              </a:rPr>
              <a:t>: Activities such as reading, writing, and discussing literature help connect language learning with broader literacy skills.</a:t>
            </a:r>
            <a:endParaRPr lang="en-US" sz="700">
              <a:solidFill>
                <a:srgbClr val="000000"/>
              </a:solidFill>
              <a:latin typeface="Segoe UI"/>
              <a:cs typeface="Segoe UI"/>
            </a:endParaRPr>
          </a:p>
          <a:p>
            <a:r>
              <a:rPr lang="en-US" sz="700" b="1">
                <a:latin typeface="Segoe UI"/>
                <a:cs typeface="Segoe UI"/>
              </a:rPr>
              <a:t>Comparing Festivals:</a:t>
            </a:r>
            <a:r>
              <a:rPr lang="en-US" sz="700">
                <a:latin typeface="Segoe UI"/>
                <a:cs typeface="Segoe UI"/>
              </a:rPr>
              <a:t> Students can compare French festivals with festivals from their own culture or other cultures they have studied. This comparison allows them to identify similarities and differences in traditions, celebrations, and cultural practices.</a:t>
            </a:r>
            <a:endParaRPr lang="en-US" sz="700">
              <a:solidFill>
                <a:srgbClr val="000000"/>
              </a:solidFill>
              <a:latin typeface="Segoe UI"/>
              <a:cs typeface="Segoe UI"/>
            </a:endParaRPr>
          </a:p>
          <a:p>
            <a:r>
              <a:rPr lang="en-US" sz="700" b="1">
                <a:latin typeface="Segoe UI"/>
                <a:cs typeface="Segoe UI"/>
              </a:rPr>
              <a:t>Understanding Values:</a:t>
            </a:r>
            <a:r>
              <a:rPr lang="en-US" sz="700">
                <a:latin typeface="Segoe UI"/>
                <a:cs typeface="Segoe UI"/>
              </a:rPr>
              <a:t> Exploring festivals helps students understand cultural values and beliefs embedded in traditions. For example, the emphasis on community, heritage, or religious significance in different festivals.</a:t>
            </a:r>
            <a:endParaRPr lang="en-US" sz="700">
              <a:solidFill>
                <a:srgbClr val="000000"/>
              </a:solidFill>
              <a:latin typeface="Segoe UI"/>
              <a:cs typeface="Segoe UI"/>
            </a:endParaRPr>
          </a:p>
          <a:p>
            <a:r>
              <a:rPr lang="en-US" sz="700" b="1" dirty="0">
                <a:latin typeface="Segoe UI"/>
                <a:cs typeface="Segoe UI"/>
              </a:rPr>
              <a:t>Personal Connections:</a:t>
            </a:r>
            <a:r>
              <a:rPr lang="en-US" sz="700" dirty="0">
                <a:latin typeface="Segoe UI"/>
                <a:cs typeface="Segoe UI"/>
              </a:rPr>
              <a:t> Students may have personal experiences or family traditions related to festivals, providing a personal connection that enhances their engagement with the topic.</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139</cp:revision>
  <dcterms:created xsi:type="dcterms:W3CDTF">2024-02-26T09:08:58Z</dcterms:created>
  <dcterms:modified xsi:type="dcterms:W3CDTF">2024-07-01T09:53:02Z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