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8"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3A93A9"/>
    <a:srgbClr val="ECECEC"/>
    <a:srgbClr val="6EAF82"/>
    <a:srgbClr val="ED5A3E"/>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3DA3E7-C775-81E7-3043-45E2DB92C73F}" v="219" dt="2024-07-01T09:02:14.567"/>
    <p1510:client id="{3A48140E-DB88-0295-27B1-D19C404A01A3}" v="548" dt="2024-07-01T09:04:33.5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wyn Moller" userId="S::carwyn.moller@connahsquayhs.org.uk::6f00aff6-d581-4e2e-9048-f9f04f469276" providerId="AD" clId="Web-{233DA3E7-C775-81E7-3043-45E2DB92C73F}"/>
    <pc:docChg chg="modSld">
      <pc:chgData name="Carwyn Moller" userId="S::carwyn.moller@connahsquayhs.org.uk::6f00aff6-d581-4e2e-9048-f9f04f469276" providerId="AD" clId="Web-{233DA3E7-C775-81E7-3043-45E2DB92C73F}" dt="2024-07-01T09:02:14.567" v="215" actId="20577"/>
      <pc:docMkLst>
        <pc:docMk/>
      </pc:docMkLst>
      <pc:sldChg chg="modSp">
        <pc:chgData name="Carwyn Moller" userId="S::carwyn.moller@connahsquayhs.org.uk::6f00aff6-d581-4e2e-9048-f9f04f469276" providerId="AD" clId="Web-{233DA3E7-C775-81E7-3043-45E2DB92C73F}" dt="2024-07-01T08:25:19.205" v="101" actId="20577"/>
        <pc:sldMkLst>
          <pc:docMk/>
          <pc:sldMk cId="1981651252" sldId="278"/>
        </pc:sldMkLst>
        <pc:spChg chg="mod">
          <ac:chgData name="Carwyn Moller" userId="S::carwyn.moller@connahsquayhs.org.uk::6f00aff6-d581-4e2e-9048-f9f04f469276" providerId="AD" clId="Web-{233DA3E7-C775-81E7-3043-45E2DB92C73F}" dt="2024-07-01T08:07:24.191" v="21" actId="20577"/>
          <ac:spMkLst>
            <pc:docMk/>
            <pc:sldMk cId="1981651252" sldId="278"/>
            <ac:spMk id="2" creationId="{B77F1C2E-7359-4E67-E2F1-060331D23AB7}"/>
          </ac:spMkLst>
        </pc:spChg>
        <pc:spChg chg="mod">
          <ac:chgData name="Carwyn Moller" userId="S::carwyn.moller@connahsquayhs.org.uk::6f00aff6-d581-4e2e-9048-f9f04f469276" providerId="AD" clId="Web-{233DA3E7-C775-81E7-3043-45E2DB92C73F}" dt="2024-07-01T08:11:54.491" v="69" actId="20577"/>
          <ac:spMkLst>
            <pc:docMk/>
            <pc:sldMk cId="1981651252" sldId="278"/>
            <ac:spMk id="4" creationId="{DF4B6647-26ED-AE4F-C7C6-F118FCC94D72}"/>
          </ac:spMkLst>
        </pc:spChg>
        <pc:spChg chg="mod">
          <ac:chgData name="Carwyn Moller" userId="S::carwyn.moller@connahsquayhs.org.uk::6f00aff6-d581-4e2e-9048-f9f04f469276" providerId="AD" clId="Web-{233DA3E7-C775-81E7-3043-45E2DB92C73F}" dt="2024-07-01T08:10:19.016" v="35" actId="20577"/>
          <ac:spMkLst>
            <pc:docMk/>
            <pc:sldMk cId="1981651252" sldId="278"/>
            <ac:spMk id="7" creationId="{2E5624FB-155B-4395-46B6-A4D8F5D58C9A}"/>
          </ac:spMkLst>
        </pc:spChg>
        <pc:spChg chg="mod">
          <ac:chgData name="Carwyn Moller" userId="S::carwyn.moller@connahsquayhs.org.uk::6f00aff6-d581-4e2e-9048-f9f04f469276" providerId="AD" clId="Web-{233DA3E7-C775-81E7-3043-45E2DB92C73F}" dt="2024-07-01T08:25:19.205" v="101" actId="20577"/>
          <ac:spMkLst>
            <pc:docMk/>
            <pc:sldMk cId="1981651252" sldId="278"/>
            <ac:spMk id="8" creationId="{D9F63377-DD1C-4BBD-5D28-6BF14622536D}"/>
          </ac:spMkLst>
        </pc:spChg>
      </pc:sldChg>
      <pc:sldChg chg="modSp">
        <pc:chgData name="Carwyn Moller" userId="S::carwyn.moller@connahsquayhs.org.uk::6f00aff6-d581-4e2e-9048-f9f04f469276" providerId="AD" clId="Web-{233DA3E7-C775-81E7-3043-45E2DB92C73F}" dt="2024-07-01T08:30:12.476" v="180" actId="20577"/>
        <pc:sldMkLst>
          <pc:docMk/>
          <pc:sldMk cId="2744657230" sldId="279"/>
        </pc:sldMkLst>
        <pc:spChg chg="mod">
          <ac:chgData name="Carwyn Moller" userId="S::carwyn.moller@connahsquayhs.org.uk::6f00aff6-d581-4e2e-9048-f9f04f469276" providerId="AD" clId="Web-{233DA3E7-C775-81E7-3043-45E2DB92C73F}" dt="2024-07-01T08:25:57.927" v="103" actId="20577"/>
          <ac:spMkLst>
            <pc:docMk/>
            <pc:sldMk cId="2744657230" sldId="279"/>
            <ac:spMk id="2" creationId="{C65EE8F8-148F-B99E-40FA-43CE497387F7}"/>
          </ac:spMkLst>
        </pc:spChg>
        <pc:spChg chg="mod">
          <ac:chgData name="Carwyn Moller" userId="S::carwyn.moller@connahsquayhs.org.uk::6f00aff6-d581-4e2e-9048-f9f04f469276" providerId="AD" clId="Web-{233DA3E7-C775-81E7-3043-45E2DB92C73F}" dt="2024-07-01T08:26:12.193" v="105" actId="20577"/>
          <ac:spMkLst>
            <pc:docMk/>
            <pc:sldMk cId="2744657230" sldId="279"/>
            <ac:spMk id="4" creationId="{74C831F6-864D-BABA-AF92-E2DAAB3A976C}"/>
          </ac:spMkLst>
        </pc:spChg>
        <pc:spChg chg="mod">
          <ac:chgData name="Carwyn Moller" userId="S::carwyn.moller@connahsquayhs.org.uk::6f00aff6-d581-4e2e-9048-f9f04f469276" providerId="AD" clId="Web-{233DA3E7-C775-81E7-3043-45E2DB92C73F}" dt="2024-07-01T08:26:54.024" v="107" actId="20577"/>
          <ac:spMkLst>
            <pc:docMk/>
            <pc:sldMk cId="2744657230" sldId="279"/>
            <ac:spMk id="6" creationId="{BBFAC2B0-088A-A742-E984-08816EB2A534}"/>
          </ac:spMkLst>
        </pc:spChg>
        <pc:spChg chg="mod">
          <ac:chgData name="Carwyn Moller" userId="S::carwyn.moller@connahsquayhs.org.uk::6f00aff6-d581-4e2e-9048-f9f04f469276" providerId="AD" clId="Web-{233DA3E7-C775-81E7-3043-45E2DB92C73F}" dt="2024-07-01T08:28:27.187" v="163" actId="20577"/>
          <ac:spMkLst>
            <pc:docMk/>
            <pc:sldMk cId="2744657230" sldId="279"/>
            <ac:spMk id="9" creationId="{FAC0EE1F-6170-8836-2429-E17EDAC6A750}"/>
          </ac:spMkLst>
        </pc:spChg>
        <pc:spChg chg="mod">
          <ac:chgData name="Carwyn Moller" userId="S::carwyn.moller@connahsquayhs.org.uk::6f00aff6-d581-4e2e-9048-f9f04f469276" providerId="AD" clId="Web-{233DA3E7-C775-81E7-3043-45E2DB92C73F}" dt="2024-07-01T08:30:12.476" v="180" actId="20577"/>
          <ac:spMkLst>
            <pc:docMk/>
            <pc:sldMk cId="2744657230" sldId="279"/>
            <ac:spMk id="11" creationId="{BE434E36-C7AA-5216-328F-AB4594226D84}"/>
          </ac:spMkLst>
        </pc:spChg>
      </pc:sldChg>
      <pc:sldChg chg="modSp">
        <pc:chgData name="Carwyn Moller" userId="S::carwyn.moller@connahsquayhs.org.uk::6f00aff6-d581-4e2e-9048-f9f04f469276" providerId="AD" clId="Web-{233DA3E7-C775-81E7-3043-45E2DB92C73F}" dt="2024-07-01T08:07:09.471" v="18" actId="20577"/>
        <pc:sldMkLst>
          <pc:docMk/>
          <pc:sldMk cId="2458432041" sldId="280"/>
        </pc:sldMkLst>
        <pc:spChg chg="mod">
          <ac:chgData name="Carwyn Moller" userId="S::carwyn.moller@connahsquayhs.org.uk::6f00aff6-d581-4e2e-9048-f9f04f469276" providerId="AD" clId="Web-{233DA3E7-C775-81E7-3043-45E2DB92C73F}" dt="2024-07-01T08:06:40.312" v="15" actId="20577"/>
          <ac:spMkLst>
            <pc:docMk/>
            <pc:sldMk cId="2458432041" sldId="280"/>
            <ac:spMk id="2" creationId="{92C753A5-51E1-7A44-E9A0-95DE87F723AA}"/>
          </ac:spMkLst>
        </pc:spChg>
        <pc:spChg chg="mod">
          <ac:chgData name="Carwyn Moller" userId="S::carwyn.moller@connahsquayhs.org.uk::6f00aff6-d581-4e2e-9048-f9f04f469276" providerId="AD" clId="Web-{233DA3E7-C775-81E7-3043-45E2DB92C73F}" dt="2024-07-01T08:07:09.471" v="18" actId="20577"/>
          <ac:spMkLst>
            <pc:docMk/>
            <pc:sldMk cId="2458432041" sldId="280"/>
            <ac:spMk id="6" creationId="{25C07CEA-84F6-8C26-6F95-D4919D0C9E00}"/>
          </ac:spMkLst>
        </pc:spChg>
      </pc:sldChg>
      <pc:sldChg chg="modSp">
        <pc:chgData name="Carwyn Moller" userId="S::carwyn.moller@connahsquayhs.org.uk::6f00aff6-d581-4e2e-9048-f9f04f469276" providerId="AD" clId="Web-{233DA3E7-C775-81E7-3043-45E2DB92C73F}" dt="2024-07-01T09:02:14.567" v="215" actId="20577"/>
        <pc:sldMkLst>
          <pc:docMk/>
          <pc:sldMk cId="3785915959" sldId="282"/>
        </pc:sldMkLst>
        <pc:spChg chg="mod">
          <ac:chgData name="Carwyn Moller" userId="S::carwyn.moller@connahsquayhs.org.uk::6f00aff6-d581-4e2e-9048-f9f04f469276" providerId="AD" clId="Web-{233DA3E7-C775-81E7-3043-45E2DB92C73F}" dt="2024-07-01T08:32:58.504" v="193" actId="20577"/>
          <ac:spMkLst>
            <pc:docMk/>
            <pc:sldMk cId="3785915959" sldId="282"/>
            <ac:spMk id="2" creationId="{FF1F1BCE-76F1-3B00-C414-643188F0671E}"/>
          </ac:spMkLst>
        </pc:spChg>
        <pc:spChg chg="mod">
          <ac:chgData name="Carwyn Moller" userId="S::carwyn.moller@connahsquayhs.org.uk::6f00aff6-d581-4e2e-9048-f9f04f469276" providerId="AD" clId="Web-{233DA3E7-C775-81E7-3043-45E2DB92C73F}" dt="2024-07-01T08:33:10.379" v="201" actId="20577"/>
          <ac:spMkLst>
            <pc:docMk/>
            <pc:sldMk cId="3785915959" sldId="282"/>
            <ac:spMk id="4" creationId="{F5F439B9-3B25-1165-7EFF-B0C4845E1093}"/>
          </ac:spMkLst>
        </pc:spChg>
        <pc:spChg chg="mod">
          <ac:chgData name="Carwyn Moller" userId="S::carwyn.moller@connahsquayhs.org.uk::6f00aff6-d581-4e2e-9048-f9f04f469276" providerId="AD" clId="Web-{233DA3E7-C775-81E7-3043-45E2DB92C73F}" dt="2024-07-01T09:02:14.567" v="215" actId="20577"/>
          <ac:spMkLst>
            <pc:docMk/>
            <pc:sldMk cId="3785915959" sldId="282"/>
            <ac:spMk id="6" creationId="{D4E2F972-71C4-0D1E-4E4D-CE4124B29869}"/>
          </ac:spMkLst>
        </pc:spChg>
      </pc:sldChg>
      <pc:sldChg chg="modSp">
        <pc:chgData name="Carwyn Moller" userId="S::carwyn.moller@connahsquayhs.org.uk::6f00aff6-d581-4e2e-9048-f9f04f469276" providerId="AD" clId="Web-{233DA3E7-C775-81E7-3043-45E2DB92C73F}" dt="2024-07-01T08:06:07.435" v="12" actId="20577"/>
        <pc:sldMkLst>
          <pc:docMk/>
          <pc:sldMk cId="2784821086" sldId="288"/>
        </pc:sldMkLst>
        <pc:spChg chg="mod">
          <ac:chgData name="Carwyn Moller" userId="S::carwyn.moller@connahsquayhs.org.uk::6f00aff6-d581-4e2e-9048-f9f04f469276" providerId="AD" clId="Web-{233DA3E7-C775-81E7-3043-45E2DB92C73F}" dt="2024-07-01T08:05:28.182" v="0" actId="20577"/>
          <ac:spMkLst>
            <pc:docMk/>
            <pc:sldMk cId="2784821086" sldId="288"/>
            <ac:spMk id="2" creationId="{00000000-0000-0000-0000-000000000000}"/>
          </ac:spMkLst>
        </pc:spChg>
        <pc:spChg chg="mod">
          <ac:chgData name="Carwyn Moller" userId="S::carwyn.moller@connahsquayhs.org.uk::6f00aff6-d581-4e2e-9048-f9f04f469276" providerId="AD" clId="Web-{233DA3E7-C775-81E7-3043-45E2DB92C73F}" dt="2024-07-01T08:06:07.435" v="12" actId="20577"/>
          <ac:spMkLst>
            <pc:docMk/>
            <pc:sldMk cId="2784821086" sldId="288"/>
            <ac:spMk id="4" creationId="{00000000-0000-0000-0000-000000000000}"/>
          </ac:spMkLst>
        </pc:spChg>
      </pc:sldChg>
    </pc:docChg>
  </pc:docChgLst>
  <pc:docChgLst>
    <pc:chgData name="Victoria Brown" userId="S::victoria.brown@connahsquayhs.org.uk::8ff28a65-9a32-4a84-aeb5-cc49a2406858" providerId="AD" clId="Web-{3A48140E-DB88-0295-27B1-D19C404A01A3}"/>
    <pc:docChg chg="modSld">
      <pc:chgData name="Victoria Brown" userId="S::victoria.brown@connahsquayhs.org.uk::8ff28a65-9a32-4a84-aeb5-cc49a2406858" providerId="AD" clId="Web-{3A48140E-DB88-0295-27B1-D19C404A01A3}" dt="2024-07-01T09:04:33.551" v="541" actId="20577"/>
      <pc:docMkLst>
        <pc:docMk/>
      </pc:docMkLst>
      <pc:sldChg chg="modSp">
        <pc:chgData name="Victoria Brown" userId="S::victoria.brown@connahsquayhs.org.uk::8ff28a65-9a32-4a84-aeb5-cc49a2406858" providerId="AD" clId="Web-{3A48140E-DB88-0295-27B1-D19C404A01A3}" dt="2024-07-01T09:04:33.551" v="541" actId="20577"/>
        <pc:sldMkLst>
          <pc:docMk/>
          <pc:sldMk cId="632769890" sldId="284"/>
        </pc:sldMkLst>
        <pc:spChg chg="mod">
          <ac:chgData name="Victoria Brown" userId="S::victoria.brown@connahsquayhs.org.uk::8ff28a65-9a32-4a84-aeb5-cc49a2406858" providerId="AD" clId="Web-{3A48140E-DB88-0295-27B1-D19C404A01A3}" dt="2024-07-01T08:43:11.615" v="148" actId="20577"/>
          <ac:spMkLst>
            <pc:docMk/>
            <pc:sldMk cId="632769890" sldId="284"/>
            <ac:spMk id="2" creationId="{7E6C883F-1227-F311-38A5-B4E17D09B7AB}"/>
          </ac:spMkLst>
        </pc:spChg>
        <pc:spChg chg="mod">
          <ac:chgData name="Victoria Brown" userId="S::victoria.brown@connahsquayhs.org.uk::8ff28a65-9a32-4a84-aeb5-cc49a2406858" providerId="AD" clId="Web-{3A48140E-DB88-0295-27B1-D19C404A01A3}" dt="2024-07-01T08:58:12.115" v="451" actId="20577"/>
          <ac:spMkLst>
            <pc:docMk/>
            <pc:sldMk cId="632769890" sldId="284"/>
            <ac:spMk id="4" creationId="{235860F6-C416-1E2E-120E-314D539F4A7E}"/>
          </ac:spMkLst>
        </pc:spChg>
        <pc:spChg chg="mod">
          <ac:chgData name="Victoria Brown" userId="S::victoria.brown@connahsquayhs.org.uk::8ff28a65-9a32-4a84-aeb5-cc49a2406858" providerId="AD" clId="Web-{3A48140E-DB88-0295-27B1-D19C404A01A3}" dt="2024-07-01T09:04:13.941" v="538" actId="20577"/>
          <ac:spMkLst>
            <pc:docMk/>
            <pc:sldMk cId="632769890" sldId="284"/>
            <ac:spMk id="9" creationId="{E5C5155A-67AA-9F8F-5734-B567AC294D97}"/>
          </ac:spMkLst>
        </pc:spChg>
        <pc:spChg chg="mod">
          <ac:chgData name="Victoria Brown" userId="S::victoria.brown@connahsquayhs.org.uk::8ff28a65-9a32-4a84-aeb5-cc49a2406858" providerId="AD" clId="Web-{3A48140E-DB88-0295-27B1-D19C404A01A3}" dt="2024-07-01T09:04:33.551" v="541" actId="20577"/>
          <ac:spMkLst>
            <pc:docMk/>
            <pc:sldMk cId="632769890" sldId="284"/>
            <ac:spMk id="10" creationId="{59B49D29-3501-5F1D-BF03-49B083B72B1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hwb.gov.wales/curriculum-for-wales/humanities/statements-of-what-matters/"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9</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pPr algn="ctr"/>
            <a:r>
              <a:rPr lang="en-GB" sz="2000">
                <a:latin typeface="MASSILIA VF"/>
              </a:rPr>
              <a:t>WW1 and the Role of Women</a:t>
            </a:r>
            <a:endParaRPr lang="en-GB" sz="200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a:solidFill>
                  <a:srgbClr val="3A93A9"/>
                </a:solidFill>
              </a:rPr>
              <a:t>Curriculum for Wales Scheme of Learning:</a:t>
            </a:r>
            <a:br>
              <a:rPr lang="en-US">
                <a:solidFill>
                  <a:srgbClr val="3A93A9"/>
                </a:solidFill>
              </a:rPr>
            </a:br>
            <a:r>
              <a:rPr lang="en-US">
                <a:solidFill>
                  <a:srgbClr val="3A93A9"/>
                </a:solidFill>
              </a:rPr>
              <a:t>Humanities</a:t>
            </a:r>
          </a:p>
        </p:txBody>
      </p:sp>
      <p:pic>
        <p:nvPicPr>
          <p:cNvPr id="9" name="Picture 8" descr="A white line drawing of a globe&#10;&#10;Description automatically generated">
            <a:extLst>
              <a:ext uri="{FF2B5EF4-FFF2-40B4-BE49-F238E27FC236}">
                <a16:creationId xmlns:a16="http://schemas.microsoft.com/office/drawing/2014/main" id="{3D68A695-E621-5DC9-0A88-738A3DB803B7}"/>
              </a:ext>
            </a:extLst>
          </p:cNvPr>
          <p:cNvPicPr>
            <a:picLocks noChangeAspect="1"/>
          </p:cNvPicPr>
          <p:nvPr/>
        </p:nvPicPr>
        <p:blipFill>
          <a:blip r:embed="rId2"/>
          <a:stretch>
            <a:fillRect/>
          </a:stretch>
        </p:blipFill>
        <p:spPr>
          <a:xfrm>
            <a:off x="7815433" y="-134127"/>
            <a:ext cx="2474192" cy="2474192"/>
          </a:xfrm>
          <a:prstGeom prst="rect">
            <a:avLst/>
          </a:prstGeom>
        </p:spPr>
      </p:pic>
      <p:pic>
        <p:nvPicPr>
          <p:cNvPr id="11" name="Picture 10" descr="A white line art of a helmet and shield&#10;&#10;Description automatically generated">
            <a:extLst>
              <a:ext uri="{FF2B5EF4-FFF2-40B4-BE49-F238E27FC236}">
                <a16:creationId xmlns:a16="http://schemas.microsoft.com/office/drawing/2014/main" id="{E08DBC07-81AC-E00F-D5DE-4377ECC6D2BC}"/>
              </a:ext>
            </a:extLst>
          </p:cNvPr>
          <p:cNvPicPr>
            <a:picLocks noChangeAspect="1"/>
          </p:cNvPicPr>
          <p:nvPr/>
        </p:nvPicPr>
        <p:blipFill>
          <a:blip r:embed="rId3"/>
          <a:stretch>
            <a:fillRect/>
          </a:stretch>
        </p:blipFill>
        <p:spPr>
          <a:xfrm>
            <a:off x="5602154" y="-134551"/>
            <a:ext cx="2500879" cy="2501007"/>
          </a:xfrm>
          <a:prstGeom prst="rect">
            <a:avLst/>
          </a:prstGeom>
        </p:spPr>
      </p:pic>
      <p:pic>
        <p:nvPicPr>
          <p:cNvPr id="7" name="Picture 6" descr="A white outline of a book with symbols on it&#10;&#10;Description automatically generated">
            <a:extLst>
              <a:ext uri="{FF2B5EF4-FFF2-40B4-BE49-F238E27FC236}">
                <a16:creationId xmlns:a16="http://schemas.microsoft.com/office/drawing/2014/main" id="{45BD3D2E-3E88-24BA-01F1-CEF98DF09E5B}"/>
              </a:ext>
            </a:extLst>
          </p:cNvPr>
          <p:cNvPicPr>
            <a:picLocks noChangeAspect="1"/>
          </p:cNvPicPr>
          <p:nvPr/>
        </p:nvPicPr>
        <p:blipFill>
          <a:blip r:embed="rId4"/>
          <a:stretch>
            <a:fillRect/>
          </a:stretch>
        </p:blipFill>
        <p:spPr>
          <a:xfrm>
            <a:off x="7816690" y="1863073"/>
            <a:ext cx="2075774" cy="2066925"/>
          </a:xfrm>
          <a:prstGeom prst="rect">
            <a:avLst/>
          </a:prstGeom>
        </p:spPr>
      </p:pic>
    </p:spTree>
    <p:extLst>
      <p:ext uri="{BB962C8B-B14F-4D97-AF65-F5344CB8AC3E}">
        <p14:creationId xmlns:p14="http://schemas.microsoft.com/office/powerpoint/2010/main" val="278482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fontScale="92500" lnSpcReduction="10000"/>
          </a:bodyPr>
          <a:lstStyle/>
          <a:p>
            <a:endParaRPr lang="en-US" sz="900"/>
          </a:p>
          <a:p>
            <a:r>
              <a:rPr lang="en-US" sz="1300" b="1">
                <a:solidFill>
                  <a:srgbClr val="000000"/>
                </a:solidFill>
                <a:latin typeface="Segoe UI"/>
                <a:cs typeface="Segoe UI"/>
                <a:hlinkClick r:id="rId2"/>
              </a:rPr>
              <a:t>What matters statement 1: Enquiry, exploration and investigation inspire curiosity about the world, its past, present and future.</a:t>
            </a:r>
            <a:r>
              <a:rPr lang="en-US" sz="1300" b="1">
                <a:latin typeface="Segoe UI"/>
                <a:cs typeface="Segoe UI"/>
              </a:rPr>
              <a:t> </a:t>
            </a:r>
            <a:endParaRPr lang="en-US" sz="1300">
              <a:solidFill>
                <a:srgbClr val="000000"/>
              </a:solidFill>
              <a:latin typeface="Segoe UI"/>
              <a:cs typeface="Segoe UI"/>
            </a:endParaRPr>
          </a:p>
          <a:p>
            <a:r>
              <a:rPr lang="en-US" sz="1300">
                <a:latin typeface="Segoe UI"/>
                <a:cs typeface="Segoe UI"/>
              </a:rPr>
              <a:t>The learners’ journey through this Area will encourage enquiry and discovery, as they are challenged to be curious and to question, to think critically and to reflect upon evidence. An enquiring mind stimulates new and creative thinking, through which learners can gain a deeper understanding of the concepts underpinning humanities, and their application in local, national and global contexts. Such thinking can help learners to understand human experiences and the natural world better.</a:t>
            </a:r>
            <a:endParaRPr lang="en-US"/>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lnSpcReduction="10000"/>
          </a:bodyPr>
          <a:lstStyle/>
          <a:p>
            <a:endParaRPr lang="en-US" sz="900"/>
          </a:p>
          <a:p>
            <a:r>
              <a:rPr lang="en-US" sz="1300" b="1">
                <a:solidFill>
                  <a:srgbClr val="000000"/>
                </a:solidFill>
                <a:latin typeface="Segoe UI"/>
                <a:cs typeface="Segoe UI"/>
                <a:hlinkClick r:id="rId2"/>
              </a:rPr>
              <a:t>What matters statement 4: Human societies are complex and diverse, and shaped by human actions and beliefs.</a:t>
            </a:r>
            <a:r>
              <a:rPr lang="en-US" sz="1300">
                <a:latin typeface="Segoe UI"/>
                <a:cs typeface="Segoe UI"/>
              </a:rPr>
              <a:t> </a:t>
            </a:r>
            <a:endParaRPr lang="en-US" sz="1300">
              <a:solidFill>
                <a:srgbClr val="000000"/>
              </a:solidFill>
              <a:latin typeface="Segoe UI"/>
              <a:cs typeface="Segoe UI"/>
            </a:endParaRPr>
          </a:p>
          <a:p>
            <a:r>
              <a:rPr lang="en-US" sz="1300">
                <a:latin typeface="Segoe UI"/>
                <a:cs typeface="Segoe UI"/>
              </a:rPr>
              <a:t>An appreciation of identity, heritage and </a:t>
            </a:r>
            <a:r>
              <a:rPr lang="en-US" sz="1300" err="1">
                <a:latin typeface="Segoe UI"/>
                <a:cs typeface="Segoe UI"/>
              </a:rPr>
              <a:t>cynefin</a:t>
            </a:r>
            <a:r>
              <a:rPr lang="en-US" sz="1300">
                <a:latin typeface="Segoe UI"/>
                <a:cs typeface="Segoe UI"/>
              </a:rPr>
              <a:t> can influence learners emotionally and spiritually, and help build their sense of self and of belonging. Through an understanding of themselves, learners develop their own identity and an awareness of how they, as individuals, can shape the communities in which they live. Consequently, learners will come to </a:t>
            </a:r>
            <a:r>
              <a:rPr lang="en-US" sz="1300" err="1">
                <a:latin typeface="Segoe UI"/>
                <a:cs typeface="Segoe UI"/>
              </a:rPr>
              <a:t>realise</a:t>
            </a:r>
            <a:r>
              <a:rPr lang="en-US" sz="1300">
                <a:latin typeface="Segoe UI"/>
                <a:cs typeface="Segoe UI"/>
              </a:rPr>
              <a:t> that the choices we all make, individually and collectively, can have major impacts on society.</a:t>
            </a:r>
            <a:endParaRPr lang="en-US"/>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a:p>
          <a:p>
            <a:endParaRPr lang="en-US" sz="90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lnSpcReduction="10000"/>
          </a:bodyPr>
          <a:lstStyle/>
          <a:p>
            <a:r>
              <a:rPr lang="en-GB" b="1">
                <a:latin typeface="Segoe UI"/>
                <a:cs typeface="Segoe UI"/>
              </a:rPr>
              <a:t>Ambitious, capable learners who: </a:t>
            </a:r>
            <a:r>
              <a:rPr lang="en-GB">
                <a:latin typeface="Segoe UI"/>
                <a:cs typeface="Segoe UI"/>
              </a:rPr>
              <a:t>set themselves high standards and seek and enjoy challenge and  are building up a body of knowledge with skills to connect and apply that knowledge in different contexts  </a:t>
            </a:r>
            <a:r>
              <a:rPr lang="en-US">
                <a:latin typeface="Segoe UI"/>
                <a:cs typeface="Segoe UI"/>
              </a:rPr>
              <a:t> </a:t>
            </a:r>
            <a:endParaRPr lang="en-US">
              <a:solidFill>
                <a:srgbClr val="000000"/>
              </a:solidFill>
              <a:latin typeface="Segoe UI"/>
              <a:cs typeface="Segoe UI"/>
            </a:endParaRPr>
          </a:p>
          <a:p>
            <a:r>
              <a:rPr lang="en-GB">
                <a:latin typeface="Segoe UI"/>
                <a:cs typeface="Segoe UI"/>
              </a:rPr>
              <a:t>   </a:t>
            </a:r>
            <a:endParaRPr lang="en-US">
              <a:solidFill>
                <a:srgbClr val="000000"/>
              </a:solidFill>
              <a:latin typeface="Segoe UI"/>
              <a:cs typeface="Segoe UI"/>
            </a:endParaRPr>
          </a:p>
          <a:p>
            <a:r>
              <a:rPr lang="en-GB" b="1">
                <a:latin typeface="Segoe UI"/>
                <a:cs typeface="Segoe UI"/>
              </a:rPr>
              <a:t>Ethical, informed citizens who</a:t>
            </a:r>
            <a:r>
              <a:rPr lang="en-GB">
                <a:latin typeface="Segoe UI"/>
                <a:cs typeface="Segoe UI"/>
              </a:rPr>
              <a:t>:  </a:t>
            </a:r>
            <a:endParaRPr lang="en-US">
              <a:solidFill>
                <a:srgbClr val="000000"/>
              </a:solidFill>
              <a:latin typeface="Segoe UI"/>
              <a:cs typeface="Segoe UI"/>
            </a:endParaRPr>
          </a:p>
          <a:p>
            <a:r>
              <a:rPr lang="en-GB">
                <a:latin typeface="Segoe UI"/>
                <a:cs typeface="Segoe UI"/>
              </a:rPr>
              <a:t>find, evaluate and use evidence in forming views and engage with contemporary issues based upon their knowledge and values and are knowledgeable about their culture, community, society and the world, now and in the past</a:t>
            </a:r>
            <a:endParaRPr lang="en-GB"/>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r>
              <a:rPr lang="en-US">
                <a:latin typeface="Segoe UI"/>
                <a:cs typeface="Segoe UI"/>
              </a:rPr>
              <a:t>Local, national and international contexts WW1 theme </a:t>
            </a:r>
            <a:endParaRPr lang="en-US">
              <a:solidFill>
                <a:srgbClr val="000000"/>
              </a:solidFill>
              <a:latin typeface="Segoe UI"/>
              <a:cs typeface="Segoe UI"/>
            </a:endParaRPr>
          </a:p>
          <a:p>
            <a:r>
              <a:rPr lang="en-US">
                <a:latin typeface="Segoe UI"/>
                <a:cs typeface="Segoe UI"/>
              </a:rPr>
              <a:t>Authentic context – Local Industry (munition girls) and suffragette actions locally. </a:t>
            </a:r>
            <a:endParaRPr lang="en-US">
              <a:solidFill>
                <a:srgbClr val="000000"/>
              </a:solidFill>
              <a:latin typeface="Segoe UI"/>
              <a:cs typeface="Segoe UI"/>
            </a:endParaRPr>
          </a:p>
          <a:p>
            <a:r>
              <a:rPr lang="en-US">
                <a:latin typeface="Segoe UI"/>
                <a:cs typeface="Segoe UI"/>
              </a:rPr>
              <a:t>Link to English and R.S PEEL </a:t>
            </a:r>
            <a:r>
              <a:rPr lang="en-US" err="1">
                <a:latin typeface="Segoe UI"/>
                <a:cs typeface="Segoe UI"/>
              </a:rPr>
              <a:t>prargraphs</a:t>
            </a:r>
            <a:r>
              <a:rPr lang="en-US">
                <a:latin typeface="Segoe UI"/>
                <a:cs typeface="Segoe UI"/>
              </a:rPr>
              <a:t>.</a:t>
            </a:r>
            <a:endParaRPr lang="en-US"/>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fontScale="92500" lnSpcReduction="10000"/>
          </a:bodyPr>
          <a:lstStyle/>
          <a:p>
            <a:r>
              <a:rPr lang="en-US" sz="1200" b="1">
                <a:latin typeface="Segoe UI"/>
                <a:cs typeface="Segoe UI"/>
              </a:rPr>
              <a:t>Personal effectiveness</a:t>
            </a:r>
            <a:r>
              <a:rPr lang="en-US" sz="1200">
                <a:latin typeface="Segoe UI"/>
                <a:cs typeface="Segoe UI"/>
              </a:rPr>
              <a:t> Encouraging teamwork and being a reliable contributor by </a:t>
            </a:r>
            <a:r>
              <a:rPr lang="en-US" sz="1200" err="1">
                <a:latin typeface="Segoe UI"/>
                <a:cs typeface="Segoe UI"/>
              </a:rPr>
              <a:t>organising</a:t>
            </a:r>
            <a:r>
              <a:rPr lang="en-US" sz="1200">
                <a:latin typeface="Segoe UI"/>
                <a:cs typeface="Segoe UI"/>
              </a:rPr>
              <a:t> and carrying out enquiries. </a:t>
            </a:r>
            <a:endParaRPr lang="en-US" sz="1200">
              <a:solidFill>
                <a:srgbClr val="000000"/>
              </a:solidFill>
              <a:latin typeface="Segoe UI"/>
              <a:cs typeface="Segoe UI"/>
            </a:endParaRPr>
          </a:p>
          <a:p>
            <a:r>
              <a:rPr lang="en-US" sz="1200">
                <a:latin typeface="Segoe UI"/>
                <a:cs typeface="Segoe UI"/>
              </a:rPr>
              <a:t>Evaluating, justifying and expressing considered responses in a variety of ways </a:t>
            </a:r>
            <a:endParaRPr lang="en-US" sz="1200">
              <a:solidFill>
                <a:srgbClr val="000000"/>
              </a:solidFill>
              <a:latin typeface="Segoe UI"/>
              <a:cs typeface="Segoe UI"/>
            </a:endParaRPr>
          </a:p>
          <a:p>
            <a:r>
              <a:rPr lang="en-US" sz="1200" b="1">
                <a:latin typeface="Segoe UI"/>
                <a:cs typeface="Segoe UI"/>
              </a:rPr>
              <a:t>Creativity and innovation</a:t>
            </a:r>
            <a:r>
              <a:rPr lang="en-US" sz="1200">
                <a:latin typeface="Segoe UI"/>
                <a:cs typeface="Segoe UI"/>
              </a:rPr>
              <a:t> Encouraging the presentation of information and findings in creative and innovative ways, and imagining possible futures based on the evidence. </a:t>
            </a:r>
            <a:endParaRPr lang="en-US" sz="1200">
              <a:solidFill>
                <a:srgbClr val="000000"/>
              </a:solidFill>
              <a:latin typeface="Segoe UI"/>
              <a:cs typeface="Segoe UI"/>
            </a:endParaRPr>
          </a:p>
          <a:p>
            <a:r>
              <a:rPr lang="en-US" sz="1200" b="1">
                <a:latin typeface="Segoe UI"/>
                <a:cs typeface="Segoe UI"/>
              </a:rPr>
              <a:t>Planning and </a:t>
            </a:r>
            <a:r>
              <a:rPr lang="en-US" sz="1200" b="1" err="1">
                <a:latin typeface="Segoe UI"/>
                <a:cs typeface="Segoe UI"/>
              </a:rPr>
              <a:t>organising</a:t>
            </a:r>
            <a:r>
              <a:rPr lang="en-US" sz="1200">
                <a:latin typeface="Segoe UI"/>
                <a:cs typeface="Segoe UI"/>
              </a:rPr>
              <a:t> Encouraging the planning and </a:t>
            </a:r>
            <a:r>
              <a:rPr lang="en-US" sz="1200" err="1">
                <a:latin typeface="Segoe UI"/>
                <a:cs typeface="Segoe UI"/>
              </a:rPr>
              <a:t>organising</a:t>
            </a:r>
            <a:r>
              <a:rPr lang="en-US" sz="1200">
                <a:latin typeface="Segoe UI"/>
                <a:cs typeface="Segoe UI"/>
              </a:rPr>
              <a:t> of investigations, setting aims, objectives and success criteria, gathering and </a:t>
            </a:r>
            <a:r>
              <a:rPr lang="en-US" sz="1200" err="1">
                <a:latin typeface="Segoe UI"/>
                <a:cs typeface="Segoe UI"/>
              </a:rPr>
              <a:t>utilising</a:t>
            </a:r>
            <a:r>
              <a:rPr lang="en-US" sz="1200">
                <a:latin typeface="Segoe UI"/>
                <a:cs typeface="Segoe UI"/>
              </a:rPr>
              <a:t> a range of evidence, and reflecting on methods. </a:t>
            </a:r>
            <a:endParaRPr lang="en-US" sz="1200">
              <a:solidFill>
                <a:srgbClr val="000000"/>
              </a:solidFill>
              <a:latin typeface="Segoe UI"/>
              <a:cs typeface="Segoe UI"/>
            </a:endParaRPr>
          </a:p>
          <a:p>
            <a:r>
              <a:rPr lang="en-US" sz="1200" b="1">
                <a:latin typeface="Segoe UI"/>
                <a:cs typeface="Segoe UI"/>
              </a:rPr>
              <a:t>Critical thinking and problem-solving</a:t>
            </a:r>
            <a:r>
              <a:rPr lang="en-US" sz="1200">
                <a:latin typeface="Segoe UI"/>
                <a:cs typeface="Segoe UI"/>
              </a:rPr>
              <a:t> Developing the ability to think analytically and understand the past and present as well as to imagine possible futures.</a:t>
            </a:r>
            <a:endParaRPr lang="en-GB"/>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lnSpcReduction="10000"/>
          </a:bodyPr>
          <a:lstStyle/>
          <a:p>
            <a:r>
              <a:rPr lang="en-US" sz="1300">
                <a:latin typeface="Segoe UI"/>
                <a:cs typeface="Segoe UI"/>
              </a:rPr>
              <a:t>Promote critical thinking: learners will work collaboratively to investigate the role of women and how it has changed through time.</a:t>
            </a:r>
          </a:p>
          <a:p>
            <a:r>
              <a:rPr lang="en-US" sz="1300">
                <a:latin typeface="Segoe UI"/>
                <a:cs typeface="Segoe UI"/>
              </a:rPr>
              <a:t>Use A4L to accelerate progress: learners will have the opportunity to engage with the evidence and apply what they have found and present their findings by applying their understanding through extended writing opportunities. </a:t>
            </a:r>
            <a:endParaRPr lang="en-US" sz="1300">
              <a:solidFill>
                <a:srgbClr val="000000"/>
              </a:solidFill>
              <a:latin typeface="Segoe UI"/>
              <a:cs typeface="Segoe UI"/>
            </a:endParaRPr>
          </a:p>
          <a:p>
            <a:r>
              <a:rPr lang="en-US" sz="1300">
                <a:latin typeface="Segoe UI"/>
                <a:cs typeface="Segoe UI"/>
              </a:rPr>
              <a:t>Make connections: learners should be able to make links between other subject areas and draw on knowledge to inform and improve their own work.  </a:t>
            </a:r>
            <a:endParaRPr lang="en-US" sz="1300">
              <a:solidFill>
                <a:srgbClr val="000000"/>
              </a:solidFill>
              <a:latin typeface="Segoe UI"/>
              <a:cs typeface="Segoe UI"/>
            </a:endParaRPr>
          </a:p>
          <a:p>
            <a:r>
              <a:rPr lang="en-US" sz="1300">
                <a:latin typeface="Segoe UI"/>
                <a:cs typeface="Segoe UI"/>
              </a:rPr>
              <a:t>Build on previous knowledge: use their knowledge of Britain and WW1 around 1900 learnt in year 8 industrial revolution/slave trade</a:t>
            </a:r>
            <a:endParaRPr lang="en-US"/>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a:latin typeface="MASSILIA VF"/>
              </a:rPr>
              <a:t>They will show a greater independence in finding suitable information, making informed predictions and hypotheses, and making judgments including about reliability and utility.</a:t>
            </a: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a:latin typeface="MASSILIA VF"/>
              </a:rPr>
              <a:t>Learners increasingly develop the capacity to </a:t>
            </a:r>
            <a:r>
              <a:rPr lang="en-US" err="1">
                <a:latin typeface="MASSILIA VF"/>
              </a:rPr>
              <a:t>organise</a:t>
            </a:r>
            <a:r>
              <a:rPr lang="en-US">
                <a:latin typeface="MASSILIA VF"/>
              </a:rPr>
              <a:t> and make links across propositional knowledge, to identify and develop more powerful concepts related to the area of study, and to make supported judgements in more complex contexts</a:t>
            </a: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100">
                <a:latin typeface="Segoe UI"/>
                <a:cs typeface="Segoe UI"/>
              </a:rPr>
              <a:t>As they move through the continuum of learning, learners have an increased understanding of the defining features of history and geography and how these can be brought together to provide different lenses through which to view issues and address questions or problems. </a:t>
            </a:r>
            <a:endParaRPr lang="en-US" sz="1100">
              <a:solidFill>
                <a:srgbClr val="000000"/>
              </a:solidFill>
              <a:latin typeface="Segoe UI"/>
              <a:cs typeface="Segoe UI"/>
            </a:endParaRPr>
          </a:p>
          <a:p>
            <a:r>
              <a:rPr lang="en-US" sz="1100">
                <a:latin typeface="Segoe UI"/>
                <a:cs typeface="Segoe UI"/>
              </a:rPr>
              <a:t>Looking at different types of evidence primary and secondary </a:t>
            </a:r>
            <a:endParaRPr lang="en-US" sz="1100">
              <a:solidFill>
                <a:srgbClr val="000000"/>
              </a:solidFill>
              <a:latin typeface="Segoe UI"/>
              <a:cs typeface="Segoe UI"/>
            </a:endParaRPr>
          </a:p>
          <a:p>
            <a:r>
              <a:rPr lang="en-US" sz="1100">
                <a:latin typeface="Segoe UI"/>
                <a:cs typeface="Segoe UI"/>
              </a:rPr>
              <a:t>Looking at chronology  </a:t>
            </a:r>
            <a:endParaRPr lang="en-US" sz="1100">
              <a:solidFill>
                <a:srgbClr val="000000"/>
              </a:solidFill>
              <a:latin typeface="Segoe UI"/>
              <a:cs typeface="Segoe UI"/>
            </a:endParaRPr>
          </a:p>
          <a:p>
            <a:r>
              <a:rPr lang="en-US">
                <a:latin typeface="Segoe UI"/>
                <a:cs typeface="Segoe UI"/>
              </a:rPr>
              <a:t>Looking at change and continuity.</a:t>
            </a:r>
            <a:endParaRPr lang="en-US"/>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a:latin typeface="MASSILIA VF"/>
              </a:rPr>
              <a:t>As they progress, learners will be continually refining and developing a growing sophistication of key disciplinary skills, such as extended writing and evaluating evidence on how the role of women changed through the late 19th and early 20th century.</a:t>
            </a: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100">
                <a:latin typeface="MASSILIA VF"/>
              </a:rPr>
              <a:t>As learners progress, they will be able to make links within and between periods and places, identifying similarities and differences, changes and continuities, and use the understanding of concepts to identify connections between new and previous learning. For example year 8 units on ''Industrial Revolution' and year 7 </a:t>
            </a:r>
            <a:r>
              <a:rPr lang="en-US" sz="1100" err="1">
                <a:latin typeface="MASSILIA VF"/>
              </a:rPr>
              <a:t>victorians</a:t>
            </a:r>
            <a:r>
              <a:rPr lang="en-US" sz="1100">
                <a:latin typeface="MASSILIA VF"/>
              </a:rPr>
              <a:t> topic in the 'Timeline Challenge'.  Learners will also continue to develop their extended writing and source handling skills.</a:t>
            </a:r>
            <a:endParaRPr lang="en-US">
              <a:latin typeface="MASSILIA VF"/>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a:p>
          <a:p>
            <a:endParaRPr lang="en-US" sz="800"/>
          </a:p>
          <a:p>
            <a:endParaRPr lang="en-US" sz="800"/>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200">
                <a:solidFill>
                  <a:srgbClr val="1F1F1F"/>
                </a:solidFill>
                <a:latin typeface="Calibri"/>
                <a:ea typeface="Calibri"/>
                <a:cs typeface="Calibri"/>
              </a:rPr>
              <a:t>I have been curious and made suggestions for possible enquiries and have asked and responded to a range of questions during an enquiry.</a:t>
            </a:r>
            <a:endParaRPr lang="en-US" sz="1200">
              <a:solidFill>
                <a:srgbClr val="000000"/>
              </a:solidFill>
              <a:latin typeface="Calibri"/>
              <a:ea typeface="Calibri"/>
              <a:cs typeface="Calibri"/>
            </a:endParaRPr>
          </a:p>
          <a:p>
            <a:r>
              <a:rPr lang="en-US" sz="1200">
                <a:solidFill>
                  <a:srgbClr val="1F1F1F"/>
                </a:solidFill>
                <a:latin typeface="Calibri"/>
                <a:ea typeface="Calibri"/>
                <a:cs typeface="Calibri"/>
              </a:rPr>
              <a:t>I have experienced a range of stimuli, and had opportunities to participate in enquiries, both collaboratively and with growing independence.</a:t>
            </a:r>
            <a:endParaRPr lang="en-US" sz="1200">
              <a:solidFill>
                <a:srgbClr val="000000"/>
              </a:solidFill>
              <a:latin typeface="Calibri"/>
              <a:ea typeface="Calibri"/>
              <a:cs typeface="Calibri"/>
            </a:endParaRPr>
          </a:p>
          <a:p>
            <a:r>
              <a:rPr lang="en-US" sz="1200">
                <a:solidFill>
                  <a:srgbClr val="000000"/>
                </a:solidFill>
                <a:latin typeface="Calibri"/>
                <a:ea typeface="Calibri"/>
                <a:cs typeface="Calibri"/>
              </a:rPr>
              <a:t>I can collect and record information and data from given sources. I can then sort and group my findings using different criteria.</a:t>
            </a:r>
          </a:p>
          <a:p>
            <a:endParaRPr lang="en-US" sz="1200">
              <a:solidFill>
                <a:srgbClr val="000000"/>
              </a:solidFill>
              <a:latin typeface="Calibri"/>
              <a:ea typeface="Calibri"/>
              <a:cs typeface="Calibri"/>
            </a:endParaRPr>
          </a:p>
          <a:p>
            <a:endParaRPr lang="en-US" sz="1200">
              <a:solidFill>
                <a:srgbClr val="000000"/>
              </a:solidFill>
              <a:latin typeface="Calibri"/>
              <a:ea typeface="Calibri"/>
              <a:cs typeface="Calibri"/>
            </a:endParaRPr>
          </a:p>
          <a:p>
            <a:endParaRPr lang="en-US" sz="1200">
              <a:solidFill>
                <a:srgbClr val="000000"/>
              </a:solidFill>
              <a:latin typeface="Calibri"/>
              <a:ea typeface="Calibri"/>
              <a:cs typeface="Calibri"/>
            </a:endParaRPr>
          </a:p>
          <a:p>
            <a:r>
              <a:rPr lang="en-US" sz="1200">
                <a:solidFill>
                  <a:srgbClr val="000000"/>
                </a:solidFill>
                <a:latin typeface="Calibri"/>
                <a:ea typeface="Calibri"/>
                <a:cs typeface="Calibri"/>
              </a:rPr>
              <a:t>I can present what I have discovered in a variety of ways and draw simple conclusions.</a:t>
            </a:r>
            <a:endParaRPr lang="en-US"/>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US" sz="1200">
                <a:solidFill>
                  <a:srgbClr val="1F1F1F"/>
                </a:solidFill>
                <a:latin typeface="Calibri"/>
                <a:ea typeface="Calibri"/>
                <a:cs typeface="Calibri"/>
              </a:rPr>
              <a:t>I can use my experiences, knowledge and beliefs to generate ideas and frame enquiries.</a:t>
            </a:r>
            <a:endParaRPr lang="en-US" sz="1200">
              <a:solidFill>
                <a:srgbClr val="000000"/>
              </a:solidFill>
              <a:latin typeface="Calibri"/>
              <a:ea typeface="Calibri"/>
              <a:cs typeface="Calibri"/>
            </a:endParaRPr>
          </a:p>
          <a:p>
            <a:pPr marL="285750" indent="-285750">
              <a:buFont typeface="Arial" panose="020B0604020202020204" pitchFamily="34" charset="0"/>
              <a:buChar char="•"/>
            </a:pPr>
            <a:endParaRPr lang="en-US" sz="1200">
              <a:solidFill>
                <a:srgbClr val="000000"/>
              </a:solidFill>
              <a:latin typeface="Calibri"/>
              <a:ea typeface="Calibri"/>
              <a:cs typeface="Calibri"/>
            </a:endParaRPr>
          </a:p>
          <a:p>
            <a:r>
              <a:rPr lang="en-US" sz="1200">
                <a:solidFill>
                  <a:srgbClr val="1F1F1F"/>
                </a:solidFill>
                <a:latin typeface="Calibri"/>
                <a:ea typeface="Calibri"/>
                <a:cs typeface="Calibri"/>
              </a:rPr>
              <a:t>I have actively engaged with a range of stimuli, and had opportunities to participate in enquiries, both collaboratively and independently.</a:t>
            </a:r>
            <a:endParaRPr lang="en-US" sz="1200">
              <a:solidFill>
                <a:srgbClr val="000000"/>
              </a:solidFill>
              <a:latin typeface="Calibri"/>
              <a:ea typeface="Calibri"/>
              <a:cs typeface="Calibri"/>
            </a:endParaRPr>
          </a:p>
          <a:p>
            <a:r>
              <a:rPr lang="en-US" sz="1200">
                <a:solidFill>
                  <a:srgbClr val="000000"/>
                </a:solidFill>
                <a:latin typeface="Calibri"/>
                <a:ea typeface="Calibri"/>
                <a:cs typeface="Calibri"/>
              </a:rPr>
              <a:t>I can use appropriate methods to gather information related to my enquiries and I am able to interpret the information obtained in the context of the enquiry question.</a:t>
            </a:r>
          </a:p>
          <a:p>
            <a:r>
              <a:rPr lang="en-US" sz="1200">
                <a:solidFill>
                  <a:srgbClr val="000000"/>
                </a:solidFill>
                <a:latin typeface="Calibri"/>
                <a:ea typeface="Calibri"/>
                <a:cs typeface="Calibri"/>
              </a:rPr>
              <a:t>I can </a:t>
            </a:r>
            <a:r>
              <a:rPr lang="en-US" sz="1200" err="1">
                <a:solidFill>
                  <a:srgbClr val="000000"/>
                </a:solidFill>
                <a:latin typeface="Calibri"/>
                <a:ea typeface="Calibri"/>
                <a:cs typeface="Calibri"/>
              </a:rPr>
              <a:t>analyse</a:t>
            </a:r>
            <a:r>
              <a:rPr lang="en-US" sz="1200">
                <a:solidFill>
                  <a:srgbClr val="000000"/>
                </a:solidFill>
                <a:latin typeface="Calibri"/>
                <a:ea typeface="Calibri"/>
                <a:cs typeface="Calibri"/>
              </a:rPr>
              <a:t> the usefulness and consider the reliability and validity of a range of evidence relating to my enquiry.</a:t>
            </a:r>
          </a:p>
          <a:p>
            <a:r>
              <a:rPr lang="en-US" sz="1200">
                <a:solidFill>
                  <a:srgbClr val="000000"/>
                </a:solidFill>
                <a:latin typeface="Calibri"/>
                <a:ea typeface="Calibri"/>
                <a:cs typeface="Calibri"/>
              </a:rPr>
              <a:t>I can present my findings in a variety of ways, drawing conclusions and making judgements based on the evidence used.</a:t>
            </a:r>
          </a:p>
          <a:p>
            <a:pPr marL="285750" indent="-285750">
              <a:buFont typeface="Arial" panose="020B0604020202020204" pitchFamily="34" charset="0"/>
              <a:buChar char="•"/>
            </a:pPr>
            <a:endParaRPr lang="en-US" sz="1200">
              <a:solidFill>
                <a:srgbClr val="000000"/>
              </a:solidFill>
              <a:latin typeface="Calibri"/>
              <a:ea typeface="Calibri"/>
              <a:cs typeface="Calibri"/>
            </a:endParaRPr>
          </a:p>
          <a:p>
            <a:r>
              <a:rPr lang="en-US" sz="1200">
                <a:solidFill>
                  <a:srgbClr val="000000"/>
                </a:solidFill>
                <a:latin typeface="Calibri"/>
                <a:ea typeface="Calibri"/>
                <a:cs typeface="Calibri"/>
              </a:rPr>
              <a:t>I can </a:t>
            </a:r>
            <a:r>
              <a:rPr lang="en-US" sz="1200" i="1">
                <a:solidFill>
                  <a:srgbClr val="000000"/>
                </a:solidFill>
                <a:latin typeface="Calibri"/>
                <a:ea typeface="Calibri"/>
                <a:cs typeface="Calibri"/>
              </a:rPr>
              <a:t>infer</a:t>
            </a:r>
            <a:r>
              <a:rPr lang="en-US" sz="1200">
                <a:solidFill>
                  <a:srgbClr val="000000"/>
                </a:solidFill>
                <a:latin typeface="Calibri"/>
                <a:ea typeface="Calibri"/>
                <a:cs typeface="Calibri"/>
              </a:rPr>
              <a:t> and compare people’s opinions, viewpoints and interpretations from sources and evidence.</a:t>
            </a:r>
          </a:p>
          <a:p>
            <a:r>
              <a:rPr lang="en-US" sz="1200">
                <a:solidFill>
                  <a:srgbClr val="000000"/>
                </a:solidFill>
                <a:latin typeface="Calibri"/>
                <a:ea typeface="Calibri"/>
                <a:cs typeface="Calibri"/>
              </a:rPr>
              <a:t>I can use evidence to explain how aspects of the past have been represented and interpreted in different ways.</a:t>
            </a:r>
            <a:endParaRPr lang="en-US"/>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r>
              <a:rPr lang="en-US" sz="1200">
                <a:solidFill>
                  <a:srgbClr val="1F1F1F"/>
                </a:solidFill>
                <a:latin typeface="Calibri"/>
                <a:ea typeface="Calibri"/>
                <a:cs typeface="Calibri"/>
              </a:rPr>
              <a:t>I can use my experiences, knowledge and beliefs to generate ideas independently and frame enquiries, using a range of research approaches when required. </a:t>
            </a:r>
            <a:endParaRPr lang="en-US" sz="1200">
              <a:solidFill>
                <a:srgbClr val="000000"/>
              </a:solidFill>
              <a:latin typeface="Calibri"/>
              <a:ea typeface="Calibri"/>
              <a:cs typeface="Calibri"/>
            </a:endParaRPr>
          </a:p>
          <a:p>
            <a:pPr marL="285750" indent="-285750">
              <a:buChar char="•"/>
            </a:pPr>
            <a:endParaRPr lang="en-US" sz="1200">
              <a:solidFill>
                <a:srgbClr val="000000"/>
              </a:solidFill>
              <a:latin typeface="Calibri"/>
              <a:ea typeface="Calibri"/>
              <a:cs typeface="Calibri"/>
            </a:endParaRPr>
          </a:p>
          <a:p>
            <a:r>
              <a:rPr lang="en-US" sz="1200">
                <a:solidFill>
                  <a:srgbClr val="000000"/>
                </a:solidFill>
                <a:latin typeface="Calibri"/>
                <a:ea typeface="Calibri"/>
                <a:cs typeface="Calibri"/>
              </a:rPr>
              <a:t>I can </a:t>
            </a:r>
            <a:r>
              <a:rPr lang="en-US" sz="1200" err="1">
                <a:solidFill>
                  <a:srgbClr val="000000"/>
                </a:solidFill>
                <a:latin typeface="Calibri"/>
                <a:ea typeface="Calibri"/>
                <a:cs typeface="Calibri"/>
              </a:rPr>
              <a:t>analyse</a:t>
            </a:r>
            <a:r>
              <a:rPr lang="en-US" sz="1200">
                <a:solidFill>
                  <a:srgbClr val="000000"/>
                </a:solidFill>
                <a:latin typeface="Calibri"/>
                <a:ea typeface="Calibri"/>
                <a:cs typeface="Calibri"/>
              </a:rPr>
              <a:t>, present and reflect on my findings, describing patterns and explaining relationships across data and sources.</a:t>
            </a:r>
          </a:p>
          <a:p>
            <a:r>
              <a:rPr lang="en-US" sz="1200">
                <a:solidFill>
                  <a:srgbClr val="000000"/>
                </a:solidFill>
                <a:latin typeface="Calibri"/>
                <a:ea typeface="Calibri"/>
                <a:cs typeface="Calibri"/>
              </a:rPr>
              <a:t>I can </a:t>
            </a:r>
            <a:r>
              <a:rPr lang="en-US" sz="1200" err="1">
                <a:solidFill>
                  <a:srgbClr val="000000"/>
                </a:solidFill>
                <a:latin typeface="Calibri"/>
                <a:ea typeface="Calibri"/>
                <a:cs typeface="Calibri"/>
              </a:rPr>
              <a:t>analyse</a:t>
            </a:r>
            <a:r>
              <a:rPr lang="en-US" sz="1200">
                <a:solidFill>
                  <a:srgbClr val="000000"/>
                </a:solidFill>
                <a:latin typeface="Calibri"/>
                <a:ea typeface="Calibri"/>
                <a:cs typeface="Calibri"/>
              </a:rPr>
              <a:t> the usefulness and consider the reliability and validity of a range of evidence relating to my enquiry.</a:t>
            </a:r>
          </a:p>
          <a:p>
            <a:r>
              <a:rPr lang="en-US" sz="1200">
                <a:solidFill>
                  <a:srgbClr val="000000"/>
                </a:solidFill>
                <a:latin typeface="Calibri"/>
                <a:ea typeface="Calibri"/>
                <a:cs typeface="Calibri"/>
              </a:rPr>
              <a:t>I can draw considered and reasoned conclusions to my enquiries, while understanding that other people may form different conclusions from the available evidence. </a:t>
            </a:r>
          </a:p>
          <a:p>
            <a:r>
              <a:rPr lang="en-US" sz="1200">
                <a:solidFill>
                  <a:srgbClr val="000000"/>
                </a:solidFill>
                <a:latin typeface="Calibri"/>
                <a:ea typeface="Calibri"/>
                <a:cs typeface="Calibri"/>
              </a:rPr>
              <a:t>I can </a:t>
            </a:r>
            <a:r>
              <a:rPr lang="en-US" sz="1200" i="1">
                <a:solidFill>
                  <a:srgbClr val="000000"/>
                </a:solidFill>
                <a:latin typeface="Calibri"/>
                <a:ea typeface="Calibri"/>
                <a:cs typeface="Calibri"/>
              </a:rPr>
              <a:t>infer</a:t>
            </a:r>
            <a:r>
              <a:rPr lang="en-US" sz="1200">
                <a:solidFill>
                  <a:srgbClr val="000000"/>
                </a:solidFill>
                <a:latin typeface="Calibri"/>
                <a:ea typeface="Calibri"/>
                <a:cs typeface="Calibri"/>
              </a:rPr>
              <a:t> and evaluate opinions, viewpoints and interpretations from a range of sources and evidence in order to develop my own informed judgements.</a:t>
            </a:r>
          </a:p>
          <a:p>
            <a:r>
              <a:rPr lang="en-US" sz="1200">
                <a:solidFill>
                  <a:srgbClr val="000000"/>
                </a:solidFill>
                <a:latin typeface="Calibri"/>
                <a:ea typeface="Calibri"/>
                <a:cs typeface="Calibri"/>
              </a:rPr>
              <a:t>I can explain, using a range of evidence, why people have different interpretations and that interpretations are influenced by the availability, validity and credibility of evidence.</a:t>
            </a:r>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1200">
              <a:latin typeface="Corbel"/>
            </a:endParaRPr>
          </a:p>
          <a:p>
            <a:r>
              <a:rPr lang="en-US" sz="1200">
                <a:latin typeface="Corbel"/>
              </a:rPr>
              <a:t>Industrial Britain studied in Year 8</a:t>
            </a:r>
          </a:p>
          <a:p>
            <a:r>
              <a:rPr lang="en-US" sz="1200">
                <a:latin typeface="Corbel"/>
              </a:rPr>
              <a:t>World War 1 including the different role played by men and women.</a:t>
            </a:r>
          </a:p>
          <a:p>
            <a:r>
              <a:rPr lang="en-US" sz="1200">
                <a:latin typeface="Corbel"/>
              </a:rPr>
              <a:t>Extended writing skills – PEEL</a:t>
            </a:r>
          </a:p>
          <a:p>
            <a:r>
              <a:rPr lang="en-US" sz="1200">
                <a:latin typeface="Corbel"/>
              </a:rPr>
              <a:t>Source handling skills 5Ws</a:t>
            </a: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1200">
                <a:latin typeface="Corbel"/>
              </a:rPr>
              <a:t>To gain an understanding of why women first started to campaign to want the vote.</a:t>
            </a:r>
          </a:p>
          <a:p>
            <a:r>
              <a:rPr lang="en-US" sz="1200">
                <a:latin typeface="Corbel"/>
              </a:rPr>
              <a:t>To compare and contrast the methods used by the Suffragists and the Suffragettes.</a:t>
            </a:r>
          </a:p>
          <a:p>
            <a:r>
              <a:rPr lang="en-US" sz="1200">
                <a:latin typeface="Corbel"/>
              </a:rPr>
              <a:t>To describe extreme methods used by the Suffragettes and evaluate their impact.</a:t>
            </a:r>
          </a:p>
          <a:p>
            <a:r>
              <a:rPr lang="en-US" sz="1200">
                <a:latin typeface="Corbel"/>
              </a:rPr>
              <a:t>To describe the different types of jobs women did during WW1.</a:t>
            </a:r>
          </a:p>
          <a:p>
            <a:r>
              <a:rPr lang="en-US" sz="1200">
                <a:latin typeface="Corbel"/>
              </a:rPr>
              <a:t>To practice evaluating the reliability of sources.</a:t>
            </a: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r>
              <a:rPr lang="en-US" sz="1200">
                <a:latin typeface="Corbel"/>
              </a:rPr>
              <a:t>DCF: Investigate the jobs women undertook during WW1.</a:t>
            </a:r>
          </a:p>
          <a:p>
            <a:r>
              <a:rPr lang="en-US" sz="1200">
                <a:latin typeface="Corbel"/>
              </a:rPr>
              <a:t>ORACY:  Debate on how effective the extreme methods of the suffragettes were</a:t>
            </a:r>
          </a:p>
          <a:p>
            <a:r>
              <a:rPr lang="en-US" sz="1200">
                <a:latin typeface="Corbel"/>
              </a:rPr>
              <a:t>Oracy: work collaboratively in pair or team - agree actions and/or reach consensus.</a:t>
            </a:r>
          </a:p>
          <a:p>
            <a:r>
              <a:rPr lang="en-US" sz="1200">
                <a:latin typeface="Corbel"/>
              </a:rPr>
              <a:t>Literacy - Complete an explain Q and a source and describe type of question on force feeding.</a:t>
            </a: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1200">
                <a:latin typeface="Corbel"/>
              </a:rPr>
              <a:t>Suffragette, Suffragist, Emmeline Pankhurst, force feeding, </a:t>
            </a: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a:normAutofit/>
          </a:bodyPr>
          <a:lstStyle/>
          <a:p>
            <a:endParaRPr lang="en-US" sz="90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Props1.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2.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7</Slides>
  <Notes>0</Notes>
  <HiddenSlides>0</HiddenSlide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1</cp:revision>
  <dcterms:created xsi:type="dcterms:W3CDTF">2024-02-26T09:08:58Z</dcterms:created>
  <dcterms:modified xsi:type="dcterms:W3CDTF">2024-07-01T09:05:10Z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