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0" r:id="rId9"/>
    <p:sldId id="278" r:id="rId10"/>
    <p:sldId id="279" r:id="rId11"/>
    <p:sldId id="282" r:id="rId12"/>
    <p:sldId id="289"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1BCFF6-7F47-1089-AEC3-421BE8B9E97A}" v="6" dt="2024-07-03T08:35:18.342"/>
    <p1510:client id="{D5BFDEBE-6235-602D-7A6C-5B08C9D9380B}" v="2" dt="2024-07-04T13:49:35.4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104" d="100"/>
          <a:sy n="104" d="100"/>
        </p:scale>
        <p:origin x="1146"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nne Parry-Roberts" userId="S::leanne.parry-roberts@connahsquayhs.org.uk::13f5ac05-e9d6-4874-a711-42c3a91beac2" providerId="AD" clId="Web-{3B1BCFF6-7F47-1089-AEC3-421BE8B9E97A}"/>
    <pc:docChg chg="modSld">
      <pc:chgData name="Leanne Parry-Roberts" userId="S::leanne.parry-roberts@connahsquayhs.org.uk::13f5ac05-e9d6-4874-a711-42c3a91beac2" providerId="AD" clId="Web-{3B1BCFF6-7F47-1089-AEC3-421BE8B9E97A}" dt="2024-07-03T08:34:33.871" v="2" actId="20577"/>
      <pc:docMkLst>
        <pc:docMk/>
      </pc:docMkLst>
      <pc:sldChg chg="modSp">
        <pc:chgData name="Leanne Parry-Roberts" userId="S::leanne.parry-roberts@connahsquayhs.org.uk::13f5ac05-e9d6-4874-a711-42c3a91beac2" providerId="AD" clId="Web-{3B1BCFF6-7F47-1089-AEC3-421BE8B9E97A}" dt="2024-07-03T08:34:33.871" v="2" actId="20577"/>
        <pc:sldMkLst>
          <pc:docMk/>
          <pc:sldMk cId="1981651252" sldId="278"/>
        </pc:sldMkLst>
        <pc:spChg chg="mod">
          <ac:chgData name="Leanne Parry-Roberts" userId="S::leanne.parry-roberts@connahsquayhs.org.uk::13f5ac05-e9d6-4874-a711-42c3a91beac2" providerId="AD" clId="Web-{3B1BCFF6-7F47-1089-AEC3-421BE8B9E97A}" dt="2024-07-03T08:34:33.871" v="2" actId="20577"/>
          <ac:spMkLst>
            <pc:docMk/>
            <pc:sldMk cId="1981651252" sldId="278"/>
            <ac:spMk id="4" creationId="{DF4B6647-26ED-AE4F-C7C6-F118FCC94D72}"/>
          </ac:spMkLst>
        </pc:spChg>
      </pc:sldChg>
    </pc:docChg>
  </pc:docChgLst>
  <pc:docChgLst>
    <pc:chgData name="Leanne Parry-Roberts" userId="S::leanne.parry-roberts@connahsquayhs.org.uk::13f5ac05-e9d6-4874-a711-42c3a91beac2" providerId="AD" clId="Web-{D5BFDEBE-6235-602D-7A6C-5B08C9D9380B}"/>
    <pc:docChg chg="modSld">
      <pc:chgData name="Leanne Parry-Roberts" userId="S::leanne.parry-roberts@connahsquayhs.org.uk::13f5ac05-e9d6-4874-a711-42c3a91beac2" providerId="AD" clId="Web-{D5BFDEBE-6235-602D-7A6C-5B08C9D9380B}" dt="2024-07-04T13:49:35.410" v="4" actId="20577"/>
      <pc:docMkLst>
        <pc:docMk/>
      </pc:docMkLst>
      <pc:sldChg chg="modSp">
        <pc:chgData name="Leanne Parry-Roberts" userId="S::leanne.parry-roberts@connahsquayhs.org.uk::13f5ac05-e9d6-4874-a711-42c3a91beac2" providerId="AD" clId="Web-{D5BFDEBE-6235-602D-7A6C-5B08C9D9380B}" dt="2024-07-04T13:49:35.410" v="4" actId="20577"/>
        <pc:sldMkLst>
          <pc:docMk/>
          <pc:sldMk cId="1981651252" sldId="278"/>
        </pc:sldMkLst>
        <pc:spChg chg="mod">
          <ac:chgData name="Leanne Parry-Roberts" userId="S::leanne.parry-roberts@connahsquayhs.org.uk::13f5ac05-e9d6-4874-a711-42c3a91beac2" providerId="AD" clId="Web-{D5BFDEBE-6235-602D-7A6C-5B08C9D9380B}" dt="2024-07-04T13:49:35.410" v="4" actId="20577"/>
          <ac:spMkLst>
            <pc:docMk/>
            <pc:sldMk cId="1981651252" sldId="278"/>
            <ac:spMk id="4" creationId="{DF4B6647-26ED-AE4F-C7C6-F118FCC94D72}"/>
          </ac:spMkLst>
        </pc:spChg>
      </pc:sldChg>
    </pc:docChg>
  </pc:docChgLst>
  <pc:docChgLst>
    <pc:chgData name="Leanne Parry-Roberts" userId="S::leanne.parry-roberts@connahsquayhs.org.uk::13f5ac05-e9d6-4874-a711-42c3a91beac2" providerId="AD" clId="Web-{68AD0FFA-D930-2AF4-1CD3-B4371A2C2EDC}"/>
    <pc:docChg chg="addSld modSld">
      <pc:chgData name="Leanne Parry-Roberts" userId="S::leanne.parry-roberts@connahsquayhs.org.uk::13f5ac05-e9d6-4874-a711-42c3a91beac2" providerId="AD" clId="Web-{68AD0FFA-D930-2AF4-1CD3-B4371A2C2EDC}" dt="2024-06-24T15:19:07.246" v="231" actId="20577"/>
      <pc:docMkLst>
        <pc:docMk/>
      </pc:docMkLst>
      <pc:sldChg chg="modSp">
        <pc:chgData name="Leanne Parry-Roberts" userId="S::leanne.parry-roberts@connahsquayhs.org.uk::13f5ac05-e9d6-4874-a711-42c3a91beac2" providerId="AD" clId="Web-{68AD0FFA-D930-2AF4-1CD3-B4371A2C2EDC}" dt="2024-06-24T15:18:23.901" v="206" actId="20577"/>
        <pc:sldMkLst>
          <pc:docMk/>
          <pc:sldMk cId="1981651252" sldId="278"/>
        </pc:sldMkLst>
        <pc:spChg chg="mod">
          <ac:chgData name="Leanne Parry-Roberts" userId="S::leanne.parry-roberts@connahsquayhs.org.uk::13f5ac05-e9d6-4874-a711-42c3a91beac2" providerId="AD" clId="Web-{68AD0FFA-D930-2AF4-1CD3-B4371A2C2EDC}" dt="2024-06-24T15:18:11.057" v="199" actId="20577"/>
          <ac:spMkLst>
            <pc:docMk/>
            <pc:sldMk cId="1981651252" sldId="278"/>
            <ac:spMk id="2" creationId="{B77F1C2E-7359-4E67-E2F1-060331D23AB7}"/>
          </ac:spMkLst>
        </pc:spChg>
        <pc:spChg chg="mod">
          <ac:chgData name="Leanne Parry-Roberts" userId="S::leanne.parry-roberts@connahsquayhs.org.uk::13f5ac05-e9d6-4874-a711-42c3a91beac2" providerId="AD" clId="Web-{68AD0FFA-D930-2AF4-1CD3-B4371A2C2EDC}" dt="2024-06-24T15:18:23.901" v="206" actId="20577"/>
          <ac:spMkLst>
            <pc:docMk/>
            <pc:sldMk cId="1981651252" sldId="278"/>
            <ac:spMk id="4" creationId="{DF4B6647-26ED-AE4F-C7C6-F118FCC94D72}"/>
          </ac:spMkLst>
        </pc:spChg>
        <pc:spChg chg="mod">
          <ac:chgData name="Leanne Parry-Roberts" userId="S::leanne.parry-roberts@connahsquayhs.org.uk::13f5ac05-e9d6-4874-a711-42c3a91beac2" providerId="AD" clId="Web-{68AD0FFA-D930-2AF4-1CD3-B4371A2C2EDC}" dt="2024-06-24T15:15:49.506" v="120" actId="20577"/>
          <ac:spMkLst>
            <pc:docMk/>
            <pc:sldMk cId="1981651252" sldId="278"/>
            <ac:spMk id="7" creationId="{2E5624FB-155B-4395-46B6-A4D8F5D58C9A}"/>
          </ac:spMkLst>
        </pc:spChg>
      </pc:sldChg>
      <pc:sldChg chg="modSp">
        <pc:chgData name="Leanne Parry-Roberts" userId="S::leanne.parry-roberts@connahsquayhs.org.uk::13f5ac05-e9d6-4874-a711-42c3a91beac2" providerId="AD" clId="Web-{68AD0FFA-D930-2AF4-1CD3-B4371A2C2EDC}" dt="2024-06-24T15:19:07.246" v="231" actId="20577"/>
        <pc:sldMkLst>
          <pc:docMk/>
          <pc:sldMk cId="2744657230" sldId="279"/>
        </pc:sldMkLst>
        <pc:spChg chg="mod">
          <ac:chgData name="Leanne Parry-Roberts" userId="S::leanne.parry-roberts@connahsquayhs.org.uk::13f5ac05-e9d6-4874-a711-42c3a91beac2" providerId="AD" clId="Web-{68AD0FFA-D930-2AF4-1CD3-B4371A2C2EDC}" dt="2024-06-24T15:19:07.246" v="231" actId="20577"/>
          <ac:spMkLst>
            <pc:docMk/>
            <pc:sldMk cId="2744657230" sldId="279"/>
            <ac:spMk id="13" creationId="{12040E28-C6F5-B532-A029-B5A6A5E6B1EC}"/>
          </ac:spMkLst>
        </pc:spChg>
      </pc:sldChg>
      <pc:sldChg chg="addSp modSp">
        <pc:chgData name="Leanne Parry-Roberts" userId="S::leanne.parry-roberts@connahsquayhs.org.uk::13f5ac05-e9d6-4874-a711-42c3a91beac2" providerId="AD" clId="Web-{68AD0FFA-D930-2AF4-1CD3-B4371A2C2EDC}" dt="2024-06-24T15:10:55.606" v="58" actId="1076"/>
        <pc:sldMkLst>
          <pc:docMk/>
          <pc:sldMk cId="3785915959" sldId="282"/>
        </pc:sldMkLst>
        <pc:graphicFrameChg chg="add mod modGraphic">
          <ac:chgData name="Leanne Parry-Roberts" userId="S::leanne.parry-roberts@connahsquayhs.org.uk::13f5ac05-e9d6-4874-a711-42c3a91beac2" providerId="AD" clId="Web-{68AD0FFA-D930-2AF4-1CD3-B4371A2C2EDC}" dt="2024-06-24T15:10:55.606" v="58" actId="1076"/>
          <ac:graphicFrameMkLst>
            <pc:docMk/>
            <pc:sldMk cId="3785915959" sldId="282"/>
            <ac:graphicFrameMk id="10" creationId="{CDC9D45E-503A-0BC5-64F6-2F3FDB8629BD}"/>
          </ac:graphicFrameMkLst>
        </pc:graphicFrameChg>
      </pc:sldChg>
      <pc:sldChg chg="addSp delSp modSp">
        <pc:chgData name="Leanne Parry-Roberts" userId="S::leanne.parry-roberts@connahsquayhs.org.uk::13f5ac05-e9d6-4874-a711-42c3a91beac2" providerId="AD" clId="Web-{68AD0FFA-D930-2AF4-1CD3-B4371A2C2EDC}" dt="2024-06-24T15:17:09.774" v="193" actId="20577"/>
        <pc:sldMkLst>
          <pc:docMk/>
          <pc:sldMk cId="632769890" sldId="284"/>
        </pc:sldMkLst>
        <pc:spChg chg="mod">
          <ac:chgData name="Leanne Parry-Roberts" userId="S::leanne.parry-roberts@connahsquayhs.org.uk::13f5ac05-e9d6-4874-a711-42c3a91beac2" providerId="AD" clId="Web-{68AD0FFA-D930-2AF4-1CD3-B4371A2C2EDC}" dt="2024-06-24T15:14:24.441" v="117" actId="20577"/>
          <ac:spMkLst>
            <pc:docMk/>
            <pc:sldMk cId="632769890" sldId="284"/>
            <ac:spMk id="4" creationId="{235860F6-C416-1E2E-120E-314D539F4A7E}"/>
          </ac:spMkLst>
        </pc:spChg>
        <pc:spChg chg="mod">
          <ac:chgData name="Leanne Parry-Roberts" userId="S::leanne.parry-roberts@connahsquayhs.org.uk::13f5ac05-e9d6-4874-a711-42c3a91beac2" providerId="AD" clId="Web-{68AD0FFA-D930-2AF4-1CD3-B4371A2C2EDC}" dt="2024-06-24T15:09:57.776" v="49" actId="20577"/>
          <ac:spMkLst>
            <pc:docMk/>
            <pc:sldMk cId="632769890" sldId="284"/>
            <ac:spMk id="10" creationId="{59B49D29-3501-5F1D-BF03-49B083B72B1A}"/>
          </ac:spMkLst>
        </pc:spChg>
        <pc:spChg chg="mod">
          <ac:chgData name="Leanne Parry-Roberts" userId="S::leanne.parry-roberts@connahsquayhs.org.uk::13f5ac05-e9d6-4874-a711-42c3a91beac2" providerId="AD" clId="Web-{68AD0FFA-D930-2AF4-1CD3-B4371A2C2EDC}" dt="2024-06-24T15:17:09.774" v="193" actId="20577"/>
          <ac:spMkLst>
            <pc:docMk/>
            <pc:sldMk cId="632769890" sldId="284"/>
            <ac:spMk id="11" creationId="{73CA8E55-50A9-4198-412B-A239F349004B}"/>
          </ac:spMkLst>
        </pc:spChg>
        <pc:graphicFrameChg chg="add del mod">
          <ac:chgData name="Leanne Parry-Roberts" userId="S::leanne.parry-roberts@connahsquayhs.org.uk::13f5ac05-e9d6-4874-a711-42c3a91beac2" providerId="AD" clId="Web-{68AD0FFA-D930-2AF4-1CD3-B4371A2C2EDC}" dt="2024-06-24T15:13:21.189" v="86"/>
          <ac:graphicFrameMkLst>
            <pc:docMk/>
            <pc:sldMk cId="632769890" sldId="284"/>
            <ac:graphicFrameMk id="13" creationId="{E8D74FB5-097C-27FD-F1AE-018AD8B2FEF5}"/>
          </ac:graphicFrameMkLst>
        </pc:graphicFrameChg>
        <pc:graphicFrameChg chg="add del mod">
          <ac:chgData name="Leanne Parry-Roberts" userId="S::leanne.parry-roberts@connahsquayhs.org.uk::13f5ac05-e9d6-4874-a711-42c3a91beac2" providerId="AD" clId="Web-{68AD0FFA-D930-2AF4-1CD3-B4371A2C2EDC}" dt="2024-06-24T15:13:55.565" v="98"/>
          <ac:graphicFrameMkLst>
            <pc:docMk/>
            <pc:sldMk cId="632769890" sldId="284"/>
            <ac:graphicFrameMk id="15" creationId="{3457B412-EEA4-9D0D-80D8-71A529FB3933}"/>
          </ac:graphicFrameMkLst>
        </pc:graphicFrameChg>
      </pc:sldChg>
      <pc:sldChg chg="addSp delSp modSp add replId">
        <pc:chgData name="Leanne Parry-Roberts" userId="S::leanne.parry-roberts@connahsquayhs.org.uk::13f5ac05-e9d6-4874-a711-42c3a91beac2" providerId="AD" clId="Web-{68AD0FFA-D930-2AF4-1CD3-B4371A2C2EDC}" dt="2024-06-24T15:11:25.248" v="65" actId="1076"/>
        <pc:sldMkLst>
          <pc:docMk/>
          <pc:sldMk cId="58750305" sldId="289"/>
        </pc:sldMkLst>
        <pc:graphicFrameChg chg="del">
          <ac:chgData name="Leanne Parry-Roberts" userId="S::leanne.parry-roberts@connahsquayhs.org.uk::13f5ac05-e9d6-4874-a711-42c3a91beac2" providerId="AD" clId="Web-{68AD0FFA-D930-2AF4-1CD3-B4371A2C2EDC}" dt="2024-06-24T15:11:09.497" v="60"/>
          <ac:graphicFrameMkLst>
            <pc:docMk/>
            <pc:sldMk cId="58750305" sldId="289"/>
            <ac:graphicFrameMk id="10" creationId="{CDC9D45E-503A-0BC5-64F6-2F3FDB8629BD}"/>
          </ac:graphicFrameMkLst>
        </pc:graphicFrameChg>
        <pc:graphicFrameChg chg="add mod modGraphic">
          <ac:chgData name="Leanne Parry-Roberts" userId="S::leanne.parry-roberts@connahsquayhs.org.uk::13f5ac05-e9d6-4874-a711-42c3a91beac2" providerId="AD" clId="Web-{68AD0FFA-D930-2AF4-1CD3-B4371A2C2EDC}" dt="2024-06-24T15:11:25.248" v="65" actId="1076"/>
          <ac:graphicFrameMkLst>
            <pc:docMk/>
            <pc:sldMk cId="58750305" sldId="289"/>
            <ac:graphicFrameMk id="11" creationId="{DF6E3980-424C-6A27-1ACA-7E5AB00DF61F}"/>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9</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t>Tectonics</a:t>
            </a:r>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3A93A9"/>
                </a:solidFill>
              </a:rPr>
              <a:t>Curriculum for Wales Scheme of Learning:</a:t>
            </a:r>
            <a:br>
              <a:rPr lang="en-US" dirty="0">
                <a:solidFill>
                  <a:srgbClr val="3A93A9"/>
                </a:solidFill>
              </a:rPr>
            </a:br>
            <a:r>
              <a:rPr lang="en-US" dirty="0">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fontScale="92500"/>
          </a:bodyPr>
          <a:lstStyle/>
          <a:p>
            <a:pPr fontAlgn="base"/>
            <a:r>
              <a:rPr lang="en-GB" b="1"/>
              <a:t>Enquiry, exploration and investigation inspire curiosity about the world, its past, present and future.</a:t>
            </a:r>
            <a:r>
              <a:rPr lang="en-US"/>
              <a:t>​</a:t>
            </a:r>
          </a:p>
          <a:p>
            <a:pPr fontAlgn="base"/>
            <a:r>
              <a:rPr lang="en-GB"/>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85000" lnSpcReduction="20000"/>
          </a:bodyPr>
          <a:lstStyle/>
          <a:p>
            <a:pPr fontAlgn="base"/>
            <a:r>
              <a:rPr lang="en-GB"/>
              <a:t>​</a:t>
            </a:r>
          </a:p>
          <a:p>
            <a:pPr fontAlgn="base"/>
            <a:r>
              <a:rPr lang="en-GB" b="1"/>
              <a:t>Our natural world is diverse and dynamic, influenced by processes and human actions.</a:t>
            </a:r>
            <a:r>
              <a:rPr lang="en-GB"/>
              <a:t>​</a:t>
            </a:r>
          </a:p>
          <a:p>
            <a:pPr fontAlgn="base"/>
            <a:r>
              <a:rPr lang="en-GB"/>
              <a:t>Nurturing curiosity can help learners understand and appreciate how and why places, landscapes and environments in their locality and elsewhere in Wales, as well as in the wider world, are changing. This in turn will enable learners to identify what makes places and spaces distinct, and to develop an awareness of the interconnections between humans and their environment in both contemporary and historical contexts, including in respect of the climate and nature emergency. Consequently, learners will be in a better position to make connections between the past and present, and to consider possible futures.</a:t>
            </a:r>
            <a:endParaRPr lang="en-US"/>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16044"/>
            <a:ext cx="4939085" cy="2869685"/>
          </a:xfrm>
        </p:spPr>
        <p:txBody>
          <a:bodyPr lIns="180000" tIns="180000" rIns="180000" bIns="180000" anchor="t">
            <a:normAutofit/>
          </a:bodyPr>
          <a:lstStyle/>
          <a:p>
            <a:pPr>
              <a:lnSpc>
                <a:spcPct val="100000"/>
              </a:lnSpc>
              <a:spcBef>
                <a:spcPts val="0"/>
              </a:spcBef>
            </a:pPr>
            <a:r>
              <a:rPr lang="en-GB" b="1">
                <a:solidFill>
                  <a:srgbClr val="000000"/>
                </a:solidFill>
                <a:latin typeface="Calibri Light"/>
                <a:ea typeface="Calibri Light"/>
                <a:cs typeface="Calibri Light"/>
              </a:rPr>
              <a:t>Ethical, informed citizens</a:t>
            </a:r>
            <a:r>
              <a:rPr lang="en-GB">
                <a:solidFill>
                  <a:srgbClr val="000000"/>
                </a:solidFill>
                <a:latin typeface="Calibri Light"/>
                <a:ea typeface="Calibri Light"/>
                <a:cs typeface="Calibri Light"/>
              </a:rPr>
              <a:t> who understand and consider the impact of their actions when making choices and acting, and are ready to be citizens of Wales and the world.   </a:t>
            </a:r>
            <a:endParaRPr lang="en-US">
              <a:solidFill>
                <a:srgbClr val="000000"/>
              </a:solidFill>
              <a:latin typeface="Calibri Light"/>
              <a:ea typeface="Calibri Light"/>
              <a:cs typeface="Calibri Light"/>
            </a:endParaRPr>
          </a:p>
          <a:p>
            <a:pPr>
              <a:lnSpc>
                <a:spcPct val="100000"/>
              </a:lnSpc>
              <a:spcBef>
                <a:spcPts val="0"/>
              </a:spcBef>
            </a:pPr>
            <a:r>
              <a:rPr lang="en-GB" b="1">
                <a:solidFill>
                  <a:srgbClr val="000000"/>
                </a:solidFill>
                <a:latin typeface="Calibri Light"/>
                <a:ea typeface="Calibri Light"/>
                <a:cs typeface="Calibri Light"/>
              </a:rPr>
              <a:t>Ambitious, capable learners who: </a:t>
            </a:r>
            <a:r>
              <a:rPr lang="en-GB">
                <a:solidFill>
                  <a:srgbClr val="000000"/>
                </a:solidFill>
                <a:latin typeface="Calibri Light"/>
                <a:ea typeface="Calibri Light"/>
                <a:cs typeface="Calibri Light"/>
              </a:rPr>
              <a:t>set themselves high standards and seek and enjoy challenge and   </a:t>
            </a:r>
            <a:endParaRPr lang="en-US">
              <a:solidFill>
                <a:srgbClr val="000000"/>
              </a:solidFill>
              <a:latin typeface="Calibri Light"/>
              <a:ea typeface="Calibri Light"/>
              <a:cs typeface="Calibri Light"/>
            </a:endParaRPr>
          </a:p>
          <a:p>
            <a:pPr>
              <a:lnSpc>
                <a:spcPct val="100000"/>
              </a:lnSpc>
              <a:spcBef>
                <a:spcPts val="0"/>
              </a:spcBef>
            </a:pPr>
            <a:r>
              <a:rPr lang="en-GB" dirty="0">
                <a:solidFill>
                  <a:srgbClr val="000000"/>
                </a:solidFill>
                <a:latin typeface="Calibri Light"/>
                <a:ea typeface="Calibri Light"/>
                <a:cs typeface="Calibri Light"/>
              </a:rPr>
              <a:t>are building up a body of knowledge with skills to connect and apply that knowledge in different contexts   </a:t>
            </a:r>
            <a:endParaRPr lang="en-US" dirty="0">
              <a:solidFill>
                <a:srgbClr val="000000"/>
              </a:solidFill>
              <a:latin typeface="Calibri Light"/>
              <a:ea typeface="Calibri Light"/>
              <a:cs typeface="Calibri Light"/>
            </a:endParaRPr>
          </a:p>
          <a:p>
            <a:pPr>
              <a:lnSpc>
                <a:spcPct val="100000"/>
              </a:lnSpc>
              <a:spcBef>
                <a:spcPts val="0"/>
              </a:spcBef>
            </a:pPr>
            <a:endParaRPr lang="en-GB" dirty="0">
              <a:solidFill>
                <a:srgbClr val="000000"/>
              </a:solidFill>
              <a:latin typeface="Calibri Light"/>
              <a:ea typeface="Calibri Light"/>
              <a:cs typeface="Calibri Light"/>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77500" lnSpcReduction="20000"/>
          </a:bodyPr>
          <a:lstStyle/>
          <a:p>
            <a:pPr>
              <a:lnSpc>
                <a:spcPct val="100000"/>
              </a:lnSpc>
              <a:spcBef>
                <a:spcPts val="0"/>
              </a:spcBef>
            </a:pPr>
            <a:r>
              <a:rPr lang="en-GB" sz="1600" dirty="0">
                <a:solidFill>
                  <a:schemeClr val="tx1"/>
                </a:solidFill>
                <a:latin typeface="Calibri"/>
                <a:ea typeface="Calibri"/>
                <a:cs typeface="Calibri"/>
              </a:rPr>
              <a:t>Real-life examples of Volcanic eruptions </a:t>
            </a:r>
            <a:endParaRPr lang="en-US" dirty="0"/>
          </a:p>
          <a:p>
            <a:pPr>
              <a:lnSpc>
                <a:spcPct val="100000"/>
              </a:lnSpc>
              <a:spcBef>
                <a:spcPts val="0"/>
              </a:spcBef>
            </a:pPr>
            <a:r>
              <a:rPr lang="en-GB" sz="1600" dirty="0">
                <a:solidFill>
                  <a:schemeClr val="tx1"/>
                </a:solidFill>
                <a:latin typeface="Calibri"/>
                <a:ea typeface="Calibri"/>
                <a:cs typeface="Calibri"/>
              </a:rPr>
              <a:t>News </a:t>
            </a:r>
            <a:endParaRPr lang="en-US" sz="1600" dirty="0">
              <a:solidFill>
                <a:schemeClr val="tx1"/>
              </a:solidFill>
              <a:latin typeface="Calibri"/>
              <a:ea typeface="Calibri"/>
              <a:cs typeface="Calibri"/>
            </a:endParaRPr>
          </a:p>
          <a:p>
            <a:pPr>
              <a:lnSpc>
                <a:spcPct val="100000"/>
              </a:lnSpc>
              <a:spcBef>
                <a:spcPts val="0"/>
              </a:spcBef>
            </a:pPr>
            <a:r>
              <a:rPr lang="en-GB" sz="1600" dirty="0">
                <a:solidFill>
                  <a:schemeClr val="tx1"/>
                </a:solidFill>
                <a:latin typeface="Calibri"/>
                <a:ea typeface="Calibri"/>
                <a:cs typeface="Calibri"/>
              </a:rPr>
              <a:t>Up-to-date examples </a:t>
            </a:r>
            <a:endParaRPr lang="en-US" sz="1600" dirty="0">
              <a:solidFill>
                <a:schemeClr val="tx1"/>
              </a:solidFill>
              <a:latin typeface="Calibri"/>
              <a:ea typeface="Calibri"/>
              <a:cs typeface="Calibri"/>
            </a:endParaRPr>
          </a:p>
          <a:p>
            <a:pPr>
              <a:lnSpc>
                <a:spcPct val="100000"/>
              </a:lnSpc>
              <a:spcBef>
                <a:spcPts val="0"/>
              </a:spcBef>
            </a:pPr>
            <a:r>
              <a:rPr lang="en-GB" sz="1600" dirty="0">
                <a:solidFill>
                  <a:schemeClr val="tx1"/>
                </a:solidFill>
                <a:latin typeface="Calibri"/>
                <a:ea typeface="Calibri"/>
                <a:cs typeface="Calibri"/>
              </a:rPr>
              <a:t>Historical Tectonic events – Pompeii, Herculaneum (KS1 and 2)</a:t>
            </a:r>
            <a:endParaRPr lang="en-US" sz="1600" dirty="0">
              <a:solidFill>
                <a:schemeClr val="tx1"/>
              </a:solidFill>
              <a:latin typeface="Calibri"/>
              <a:ea typeface="Calibri"/>
              <a:cs typeface="Calibri"/>
            </a:endParaRPr>
          </a:p>
          <a:p>
            <a:pPr>
              <a:lnSpc>
                <a:spcPct val="100000"/>
              </a:lnSpc>
              <a:spcBef>
                <a:spcPts val="0"/>
              </a:spcBef>
            </a:pPr>
            <a:r>
              <a:rPr lang="en-GB" sz="1600" dirty="0">
                <a:solidFill>
                  <a:schemeClr val="tx1"/>
                </a:solidFill>
                <a:latin typeface="Calibri"/>
                <a:ea typeface="Calibri"/>
                <a:cs typeface="Calibri"/>
              </a:rPr>
              <a:t>Links with AOLE Science </a:t>
            </a:r>
            <a:endParaRPr lang="en-US" sz="1600" dirty="0">
              <a:solidFill>
                <a:schemeClr val="tx1"/>
              </a:solidFill>
              <a:latin typeface="Calibri"/>
              <a:ea typeface="Calibri"/>
              <a:cs typeface="Calibri"/>
            </a:endParaRPr>
          </a:p>
          <a:p>
            <a:pPr>
              <a:lnSpc>
                <a:spcPct val="100000"/>
              </a:lnSpc>
              <a:spcBef>
                <a:spcPts val="0"/>
              </a:spcBef>
            </a:pPr>
            <a:endParaRPr lang="en-GB" sz="1600" dirty="0">
              <a:solidFill>
                <a:schemeClr val="tx1"/>
              </a:solidFill>
              <a:latin typeface="Calibri"/>
              <a:ea typeface="Calibri"/>
              <a:cs typeface="Calibri"/>
            </a:endParaRPr>
          </a:p>
          <a:p>
            <a:pPr>
              <a:lnSpc>
                <a:spcPct val="107000"/>
              </a:lnSpc>
              <a:spcBef>
                <a:spcPts val="0"/>
              </a:spcBef>
              <a:spcAft>
                <a:spcPts val="800"/>
              </a:spcAft>
            </a:pPr>
            <a:r>
              <a:rPr lang="en-GB" sz="900" b="1">
                <a:solidFill>
                  <a:srgbClr val="000000"/>
                </a:solidFill>
                <a:latin typeface="Calibri"/>
                <a:cs typeface="Calibri"/>
              </a:rPr>
              <a:t>Listening:</a:t>
            </a:r>
            <a:r>
              <a:rPr lang="en-GB" sz="900">
                <a:solidFill>
                  <a:srgbClr val="000000"/>
                </a:solidFill>
                <a:latin typeface="Calibri"/>
                <a:cs typeface="Calibri"/>
              </a:rPr>
              <a:t> I can listen to gain different people's views and ideas on various subjects, using them to arrive at my own conclusions.  </a:t>
            </a:r>
            <a:endParaRPr lang="en-US" sz="900">
              <a:solidFill>
                <a:srgbClr val="000000"/>
              </a:solidFill>
              <a:latin typeface="Calibri"/>
              <a:cs typeface="Calibri"/>
            </a:endParaRPr>
          </a:p>
          <a:p>
            <a:pPr>
              <a:lnSpc>
                <a:spcPct val="107000"/>
              </a:lnSpc>
              <a:spcBef>
                <a:spcPts val="0"/>
              </a:spcBef>
              <a:spcAft>
                <a:spcPts val="800"/>
              </a:spcAft>
            </a:pPr>
            <a:r>
              <a:rPr lang="en-GB" sz="900" b="1" dirty="0">
                <a:solidFill>
                  <a:srgbClr val="000000"/>
                </a:solidFill>
                <a:latin typeface="Calibri"/>
                <a:cs typeface="Calibri"/>
              </a:rPr>
              <a:t>Reading:</a:t>
            </a:r>
            <a:r>
              <a:rPr lang="en-GB" sz="900" dirty="0">
                <a:solidFill>
                  <a:srgbClr val="000000"/>
                </a:solidFill>
                <a:latin typeface="Calibri"/>
                <a:cs typeface="Calibri"/>
              </a:rPr>
              <a:t> I can distinguish between facts/evidence and bias/arguments.  </a:t>
            </a:r>
            <a:endParaRPr lang="en-US" sz="900" dirty="0">
              <a:solidFill>
                <a:srgbClr val="000000"/>
              </a:solidFill>
              <a:latin typeface="Calibri"/>
              <a:cs typeface="Calibri"/>
            </a:endParaRPr>
          </a:p>
          <a:p>
            <a:pPr>
              <a:lnSpc>
                <a:spcPct val="107000"/>
              </a:lnSpc>
              <a:spcBef>
                <a:spcPts val="0"/>
              </a:spcBef>
              <a:spcAft>
                <a:spcPts val="800"/>
              </a:spcAft>
            </a:pPr>
            <a:r>
              <a:rPr lang="en-GB" sz="900">
                <a:solidFill>
                  <a:srgbClr val="000000"/>
                </a:solidFill>
                <a:latin typeface="Calibri"/>
                <a:cs typeface="Calibri"/>
              </a:rPr>
              <a:t>I can summarise, synthesise and analyse information to gain in-depth understanding, e.g. of causes, consequences, patterns, using different sources.  </a:t>
            </a:r>
            <a:endParaRPr lang="en-US" sz="900">
              <a:solidFill>
                <a:srgbClr val="000000"/>
              </a:solidFill>
              <a:latin typeface="Calibri"/>
              <a:cs typeface="Calibri"/>
            </a:endParaRPr>
          </a:p>
          <a:p>
            <a:pPr>
              <a:lnSpc>
                <a:spcPct val="107000"/>
              </a:lnSpc>
              <a:spcBef>
                <a:spcPts val="0"/>
              </a:spcBef>
              <a:spcAft>
                <a:spcPts val="800"/>
              </a:spcAft>
            </a:pPr>
            <a:r>
              <a:rPr lang="en-GB" sz="900" b="1">
                <a:solidFill>
                  <a:srgbClr val="000000"/>
                </a:solidFill>
                <a:latin typeface="Calibri"/>
                <a:cs typeface="Calibri"/>
              </a:rPr>
              <a:t>Speaking</a:t>
            </a:r>
            <a:r>
              <a:rPr lang="en-GB" sz="900">
                <a:solidFill>
                  <a:srgbClr val="000000"/>
                </a:solidFill>
                <a:latin typeface="Calibri"/>
                <a:cs typeface="Calibri"/>
              </a:rPr>
              <a:t>: I can respond to others' points of view with confidence and sensitivity, summarising and evaluating what I have heard, read or seen.  </a:t>
            </a:r>
            <a:endParaRPr lang="en-US" sz="900">
              <a:solidFill>
                <a:srgbClr val="000000"/>
              </a:solidFill>
              <a:latin typeface="Calibri"/>
              <a:cs typeface="Calibri"/>
            </a:endParaRPr>
          </a:p>
          <a:p>
            <a:pPr>
              <a:lnSpc>
                <a:spcPct val="107000"/>
              </a:lnSpc>
              <a:spcBef>
                <a:spcPts val="0"/>
              </a:spcBef>
              <a:spcAft>
                <a:spcPts val="800"/>
              </a:spcAft>
            </a:pPr>
            <a:r>
              <a:rPr lang="en-GB" sz="900" b="1">
                <a:solidFill>
                  <a:srgbClr val="000000"/>
                </a:solidFill>
                <a:latin typeface="Calibri"/>
                <a:cs typeface="Calibri"/>
              </a:rPr>
              <a:t>Writing</a:t>
            </a:r>
            <a:r>
              <a:rPr lang="en-GB" sz="900">
                <a:solidFill>
                  <a:srgbClr val="000000"/>
                </a:solidFill>
                <a:latin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sz="900">
              <a:solidFill>
                <a:srgbClr val="000000"/>
              </a:solidFill>
              <a:latin typeface="Calibri"/>
              <a:cs typeface="Calibri"/>
            </a:endParaRPr>
          </a:p>
          <a:p>
            <a:pPr>
              <a:lnSpc>
                <a:spcPct val="107000"/>
              </a:lnSpc>
              <a:spcBef>
                <a:spcPts val="0"/>
              </a:spcBef>
              <a:spcAft>
                <a:spcPts val="800"/>
              </a:spcAft>
            </a:pPr>
            <a:r>
              <a:rPr lang="en-GB" sz="900" b="1" dirty="0">
                <a:solidFill>
                  <a:srgbClr val="000000"/>
                </a:solidFill>
                <a:latin typeface="Calibri"/>
                <a:cs typeface="Calibri"/>
              </a:rPr>
              <a:t>Numeracy:  Significant interpretation of graphs and development </a:t>
            </a:r>
            <a:r>
              <a:rPr lang="en-GB" sz="900" b="1" dirty="0" err="1">
                <a:solidFill>
                  <a:srgbClr val="000000"/>
                </a:solidFill>
                <a:latin typeface="Calibri"/>
                <a:cs typeface="Calibri"/>
              </a:rPr>
              <a:t>staitics</a:t>
            </a:r>
            <a:endParaRPr lang="en-GB" dirty="0" err="1"/>
          </a:p>
          <a:p>
            <a:pPr fontAlgn="base"/>
            <a:endParaRPr lang="en-US" dirty="0"/>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lnSpcReduction="20000"/>
          </a:bodyPr>
          <a:lstStyle/>
          <a:p>
            <a:r>
              <a:rPr lang="en-US" b="1" dirty="0">
                <a:latin typeface="Segoe UI"/>
                <a:cs typeface="Segoe UI"/>
              </a:rPr>
              <a:t>Personal effectiveness</a:t>
            </a:r>
            <a:r>
              <a:rPr lang="en-US" dirty="0">
                <a:latin typeface="Segoe UI"/>
                <a:cs typeface="Segoe UI"/>
              </a:rPr>
              <a:t>  - Encouraging teamwork and being a reliable contributor by </a:t>
            </a:r>
            <a:r>
              <a:rPr lang="en-US" dirty="0" err="1">
                <a:latin typeface="Segoe UI"/>
                <a:cs typeface="Segoe UI"/>
              </a:rPr>
              <a:t>organising</a:t>
            </a:r>
            <a:r>
              <a:rPr lang="en-US" dirty="0">
                <a:latin typeface="Segoe UI"/>
                <a:cs typeface="Segoe UI"/>
              </a:rPr>
              <a:t> and carrying out enquiries. Evaluating, justifying and expressing considered responses in a variety of ways </a:t>
            </a:r>
            <a:endParaRPr lang="en-US" dirty="0">
              <a:solidFill>
                <a:srgbClr val="000000"/>
              </a:solidFill>
              <a:latin typeface="Segoe UI"/>
              <a:cs typeface="Segoe UI"/>
            </a:endParaRPr>
          </a:p>
          <a:p>
            <a:r>
              <a:rPr lang="en-US" b="1" dirty="0">
                <a:latin typeface="Segoe UI"/>
                <a:cs typeface="Segoe UI"/>
              </a:rPr>
              <a:t>Creativity and innovation</a:t>
            </a:r>
            <a:r>
              <a:rPr lang="en-US" dirty="0">
                <a:latin typeface="Segoe UI"/>
                <a:cs typeface="Segoe UI"/>
              </a:rPr>
              <a:t>  - Encouraging the presentation of information and findings in creative and innovative ways, and imagining possible futures based on the evidence. </a:t>
            </a:r>
            <a:endParaRPr lang="en-US" dirty="0">
              <a:solidFill>
                <a:srgbClr val="000000"/>
              </a:solidFill>
              <a:latin typeface="Segoe UI"/>
              <a:cs typeface="Segoe UI"/>
            </a:endParaRPr>
          </a:p>
          <a:p>
            <a:r>
              <a:rPr lang="en-US" b="1" dirty="0">
                <a:latin typeface="Segoe UI"/>
                <a:cs typeface="Segoe UI"/>
              </a:rPr>
              <a:t>Planning and </a:t>
            </a:r>
            <a:r>
              <a:rPr lang="en-US" b="1" dirty="0" err="1">
                <a:latin typeface="Segoe UI"/>
                <a:cs typeface="Segoe UI"/>
              </a:rPr>
              <a:t>organising</a:t>
            </a:r>
            <a:r>
              <a:rPr lang="en-US" dirty="0">
                <a:latin typeface="Segoe UI"/>
                <a:cs typeface="Segoe UI"/>
              </a:rPr>
              <a:t>  - Encouraging the planning and </a:t>
            </a:r>
            <a:r>
              <a:rPr lang="en-US" dirty="0" err="1">
                <a:latin typeface="Segoe UI"/>
                <a:cs typeface="Segoe UI"/>
              </a:rPr>
              <a:t>organising</a:t>
            </a:r>
            <a:r>
              <a:rPr lang="en-US" dirty="0">
                <a:latin typeface="Segoe UI"/>
                <a:cs typeface="Segoe UI"/>
              </a:rPr>
              <a:t> of investigations, setting aims, objectives and success criteria, gathering and </a:t>
            </a:r>
            <a:r>
              <a:rPr lang="en-US" dirty="0" err="1">
                <a:latin typeface="Segoe UI"/>
                <a:cs typeface="Segoe UI"/>
              </a:rPr>
              <a:t>utilising</a:t>
            </a:r>
            <a:r>
              <a:rPr lang="en-US" dirty="0">
                <a:latin typeface="Segoe UI"/>
                <a:cs typeface="Segoe UI"/>
              </a:rPr>
              <a:t> a range of evidence, and reflecting on methods. </a:t>
            </a:r>
            <a:endParaRPr lang="en-US" dirty="0">
              <a:solidFill>
                <a:srgbClr val="000000"/>
              </a:solidFill>
              <a:latin typeface="Segoe UI"/>
              <a:cs typeface="Segoe UI"/>
            </a:endParaRPr>
          </a:p>
          <a:p>
            <a:r>
              <a:rPr lang="en-US" b="1" dirty="0">
                <a:latin typeface="Segoe UI"/>
                <a:cs typeface="Segoe UI"/>
              </a:rPr>
              <a:t>Critical thinking and problem-solving</a:t>
            </a:r>
            <a:r>
              <a:rPr lang="en-US" dirty="0">
                <a:latin typeface="Segoe UI"/>
                <a:cs typeface="Segoe UI"/>
              </a:rPr>
              <a:t>  - Developing the ability to think analytically and understand the past and present as well as to imagine possible futures. </a:t>
            </a:r>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a:normAutofit fontScale="92500" lnSpcReduction="20000"/>
          </a:bodyPr>
          <a:lstStyle/>
          <a:p>
            <a:pPr fontAlgn="base"/>
            <a:r>
              <a:rPr lang="en-GB" dirty="0"/>
              <a:t>​</a:t>
            </a:r>
          </a:p>
          <a:p>
            <a:pPr fontAlgn="base"/>
            <a:r>
              <a:rPr lang="en-GB" dirty="0"/>
              <a:t>creates authentic contexts for learning​</a:t>
            </a:r>
          </a:p>
          <a:p>
            <a:pPr fontAlgn="base"/>
            <a:r>
              <a:rPr lang="en-GB" dirty="0"/>
              <a:t>means employing a blend of approaches including direct teaching</a:t>
            </a:r>
            <a:r>
              <a:rPr lang="en-US" dirty="0"/>
              <a:t>​</a:t>
            </a:r>
          </a:p>
          <a:p>
            <a:pPr fontAlgn="base"/>
            <a:r>
              <a:rPr lang="en-GB" dirty="0"/>
              <a:t>means employing a blend of approaches including those that promote problem-solving, creative and critical thinking​</a:t>
            </a:r>
          </a:p>
          <a:p>
            <a:pPr fontAlgn="base"/>
            <a:r>
              <a:rPr lang="en-GB" dirty="0"/>
              <a:t>means employing assessment for learning principles</a:t>
            </a:r>
            <a:r>
              <a:rPr lang="en-US" dirty="0"/>
              <a:t>​</a:t>
            </a:r>
          </a:p>
          <a:p>
            <a:pPr fontAlgn="base"/>
            <a:r>
              <a:rPr lang="en-GB" dirty="0"/>
              <a:t>regularly reinforces the cross-curricular skills of literacy, and digital competence, and provides opportunities to practise them</a:t>
            </a:r>
            <a:r>
              <a:rPr lang="en-US" dirty="0"/>
              <a:t>​</a:t>
            </a:r>
          </a:p>
          <a:p>
            <a:pPr fontAlgn="base"/>
            <a:r>
              <a:rPr lang="en-GB" dirty="0"/>
              <a:t>encourages learners to take increasing responsibility for their own learning</a:t>
            </a: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r>
              <a:rPr lang="en-GB" dirty="0"/>
              <a:t>Learners will begin to ask more sophisticated enquiry questions and more independence in finding information. They will work effectively with others to make judgements about the impacts of earthquakes and volcanoes. </a:t>
            </a:r>
            <a:endParaRPr lang="en-US" sz="8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fontAlgn="base"/>
            <a:r>
              <a:rPr lang="en-US" dirty="0"/>
              <a:t>Learners have various opportunities to read and develop a breadth of knowledge looking at a range of evidence, video footage, news stories and PPT slides. They are supported to make judgements in more complex contexts about tectonic hazards to build an increasing clear and coherent understanding of the world around them. </a:t>
            </a:r>
            <a:endParaRPr lang="en-GB" dirty="0"/>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pPr fontAlgn="base"/>
            <a:r>
              <a:rPr lang="en-GB" dirty="0"/>
              <a:t>Learners will move onto a more focused awareness of the lives of others in their own social context elsewhere in the world and in different eras. </a:t>
            </a:r>
            <a:r>
              <a:rPr lang="en-US" dirty="0"/>
              <a:t>​</a:t>
            </a:r>
          </a:p>
          <a:p>
            <a:pPr fontAlgn="base"/>
            <a:r>
              <a:rPr lang="en-GB" dirty="0"/>
              <a:t>Chronology – geological time – Pangaea</a:t>
            </a:r>
            <a:endParaRPr lang="en-US" dirty="0"/>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pPr fontAlgn="base"/>
            <a:r>
              <a:rPr lang="en-GB" dirty="0"/>
              <a:t>Framing questions </a:t>
            </a:r>
            <a:r>
              <a:rPr lang="en-US" dirty="0"/>
              <a:t>​</a:t>
            </a:r>
          </a:p>
          <a:p>
            <a:pPr fontAlgn="base"/>
            <a:r>
              <a:rPr lang="en-GB" dirty="0"/>
              <a:t>Use evidence to support and construct an answer.</a:t>
            </a:r>
            <a:r>
              <a:rPr lang="en-US" dirty="0"/>
              <a:t>​</a:t>
            </a:r>
          </a:p>
          <a:p>
            <a:pPr fontAlgn="base"/>
            <a:r>
              <a:rPr lang="en-GB" dirty="0"/>
              <a:t>Use of PEEL.</a:t>
            </a:r>
            <a:endParaRPr lang="en-US" dirty="0"/>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pPr fontAlgn="base"/>
            <a:r>
              <a:rPr lang="en-GB" dirty="0"/>
              <a:t>Identifying similarities and differences, changes and continuities.</a:t>
            </a:r>
            <a:r>
              <a:rPr lang="en-US" dirty="0"/>
              <a:t>​</a:t>
            </a:r>
          </a:p>
          <a:p>
            <a:pPr fontAlgn="base"/>
            <a:r>
              <a:rPr lang="en-GB" dirty="0"/>
              <a:t>Developing a greater understanding of the world of other people, in different times, places and circumstances, of their environment and how it has been shaped.</a:t>
            </a:r>
          </a:p>
          <a:p>
            <a:endParaRPr lang="en-US" sz="8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pPr rtl="0"/>
            <a:r>
              <a:rPr lang="en-US" sz="1000" baseline="0" dirty="0">
                <a:latin typeface="Calibri"/>
                <a:ea typeface="Segoe UI"/>
                <a:cs typeface="Segoe UI"/>
              </a:rPr>
              <a:t>Key Skills learners first come into contact with are</a:t>
            </a:r>
            <a:r>
              <a:rPr lang="en-US" sz="1000" dirty="0">
                <a:latin typeface="Calibri"/>
                <a:ea typeface="Segoe UI"/>
                <a:cs typeface="Segoe UI"/>
              </a:rPr>
              <a:t>​</a:t>
            </a:r>
          </a:p>
          <a:p>
            <a:pPr marL="171450" lvl="0" indent="-171450" rtl="0">
              <a:buFont typeface="Arial,Sans-Serif"/>
              <a:buChar char="•"/>
            </a:pPr>
            <a:r>
              <a:rPr lang="en-US" sz="1000" baseline="0" dirty="0">
                <a:latin typeface="Calibri"/>
                <a:ea typeface="Arial"/>
                <a:cs typeface="Arial"/>
              </a:rPr>
              <a:t>Evaluating the usefulness of evidence</a:t>
            </a:r>
            <a:r>
              <a:rPr lang="en-US" sz="1000" dirty="0">
                <a:latin typeface="Calibri"/>
                <a:ea typeface="Arial"/>
                <a:cs typeface="Arial"/>
              </a:rPr>
              <a:t>​</a:t>
            </a:r>
          </a:p>
          <a:p>
            <a:pPr marL="171450" indent="-171450">
              <a:buFont typeface="Arial,Sans-Serif"/>
              <a:buChar char="•"/>
            </a:pPr>
            <a:r>
              <a:rPr lang="en-US" sz="1000" baseline="0">
                <a:latin typeface="Calibri"/>
                <a:ea typeface="Arial"/>
                <a:cs typeface="Arial"/>
              </a:rPr>
              <a:t>Considering </a:t>
            </a:r>
            <a:r>
              <a:rPr lang="en-US" sz="1000">
                <a:latin typeface="Calibri"/>
                <a:ea typeface="Arial"/>
                <a:cs typeface="Arial"/>
              </a:rPr>
              <a:t>the impact on the environment </a:t>
            </a:r>
            <a:endParaRPr lang="en-US" sz="800" dirty="0">
              <a:ea typeface="Arial"/>
              <a:cs typeface="Arial"/>
            </a:endParaRPr>
          </a:p>
          <a:p>
            <a:pPr marL="171450" indent="-171450">
              <a:buFont typeface="Arial,Sans-Serif"/>
              <a:buChar char="•"/>
            </a:pPr>
            <a:r>
              <a:rPr lang="en-US" sz="1000" dirty="0">
                <a:latin typeface="Calibri"/>
                <a:ea typeface="Arial"/>
                <a:cs typeface="Arial"/>
              </a:rPr>
              <a:t>Extended</a:t>
            </a:r>
            <a:r>
              <a:rPr lang="en-US" sz="1000" baseline="0" dirty="0">
                <a:latin typeface="Calibri"/>
                <a:ea typeface="Arial"/>
                <a:cs typeface="Arial"/>
              </a:rPr>
              <a:t> writing</a:t>
            </a:r>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graphicFrame>
        <p:nvGraphicFramePr>
          <p:cNvPr id="10" name="Table 9">
            <a:extLst>
              <a:ext uri="{FF2B5EF4-FFF2-40B4-BE49-F238E27FC236}">
                <a16:creationId xmlns:a16="http://schemas.microsoft.com/office/drawing/2014/main" id="{CDC9D45E-503A-0BC5-64F6-2F3FDB8629BD}"/>
              </a:ext>
            </a:extLst>
          </p:cNvPr>
          <p:cNvGraphicFramePr>
            <a:graphicFrameLocks noGrp="1"/>
          </p:cNvGraphicFramePr>
          <p:nvPr>
            <p:extLst>
              <p:ext uri="{D42A27DB-BD31-4B8C-83A1-F6EECF244321}">
                <p14:modId xmlns:p14="http://schemas.microsoft.com/office/powerpoint/2010/main" val="3535412944"/>
              </p:ext>
            </p:extLst>
          </p:nvPr>
        </p:nvGraphicFramePr>
        <p:xfrm>
          <a:off x="541688" y="1653227"/>
          <a:ext cx="9616679" cy="3421483"/>
        </p:xfrm>
        <a:graphic>
          <a:graphicData uri="http://schemas.openxmlformats.org/drawingml/2006/table">
            <a:tbl>
              <a:tblPr bandRow="1">
                <a:tableStyleId>{5C22544A-7EE6-4342-B048-85BDC9FD1C3A}</a:tableStyleId>
              </a:tblPr>
              <a:tblGrid>
                <a:gridCol w="3051757">
                  <a:extLst>
                    <a:ext uri="{9D8B030D-6E8A-4147-A177-3AD203B41FA5}">
                      <a16:colId xmlns:a16="http://schemas.microsoft.com/office/drawing/2014/main" val="580726282"/>
                    </a:ext>
                  </a:extLst>
                </a:gridCol>
                <a:gridCol w="3359362">
                  <a:extLst>
                    <a:ext uri="{9D8B030D-6E8A-4147-A177-3AD203B41FA5}">
                      <a16:colId xmlns:a16="http://schemas.microsoft.com/office/drawing/2014/main" val="1327108635"/>
                    </a:ext>
                  </a:extLst>
                </a:gridCol>
                <a:gridCol w="3205560">
                  <a:extLst>
                    <a:ext uri="{9D8B030D-6E8A-4147-A177-3AD203B41FA5}">
                      <a16:colId xmlns:a16="http://schemas.microsoft.com/office/drawing/2014/main" val="3132600853"/>
                    </a:ext>
                  </a:extLst>
                </a:gridCol>
              </a:tblGrid>
              <a:tr h="221751">
                <a:tc gridSpan="3">
                  <a:txBody>
                    <a:bodyPr/>
                    <a:lstStyle/>
                    <a:p>
                      <a:pPr algn="ctr" fontAlgn="base"/>
                      <a:r>
                        <a:rPr lang="en-US" sz="1200" b="1">
                          <a:solidFill>
                            <a:srgbClr val="1F1F1F"/>
                          </a:solidFill>
                          <a:effectLst/>
                          <a:latin typeface="Arial" panose="020B0604020202020204" pitchFamily="34" charset="0"/>
                        </a:rPr>
                        <a:t>Statement 1: Enquiry, exploration and investigation inspire curiosity about the world, its past, present and future</a:t>
                      </a:r>
                      <a:endParaRPr lang="en-US" b="1">
                        <a:solidFill>
                          <a:srgbClr val="FFFFFF"/>
                        </a:solidFill>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62186463"/>
                  </a:ext>
                </a:extLst>
              </a:tr>
              <a:tr h="240231">
                <a:tc>
                  <a:txBody>
                    <a:bodyPr/>
                    <a:lstStyle/>
                    <a:p>
                      <a:pPr algn="ctr" fontAlgn="base"/>
                      <a:r>
                        <a:rPr lang="en-GB" sz="1300" b="1">
                          <a:solidFill>
                            <a:srgbClr val="000000"/>
                          </a:solidFill>
                          <a:effectLst/>
                          <a:latin typeface="Calibri" panose="020F0502020204030204" pitchFamily="34" charset="0"/>
                        </a:rPr>
                        <a:t>Progression step 3</a:t>
                      </a:r>
                      <a:endParaRPr lang="en-GB" b="1">
                        <a:solidFill>
                          <a:srgbClr val="FFFFFF"/>
                        </a:solidFill>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algn="ctr" fontAlgn="base"/>
                      <a:r>
                        <a:rPr lang="en-GB" sz="1300" b="1">
                          <a:effectLst/>
                          <a:latin typeface="Calibri" panose="020F0502020204030204" pitchFamily="34" charset="0"/>
                        </a:rPr>
                        <a:t>Progression step 4</a:t>
                      </a:r>
                      <a:endParaRPr lang="en-GB">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algn="ctr" fontAlgn="base"/>
                      <a:r>
                        <a:rPr lang="en-GB" sz="1300" b="1">
                          <a:effectLst/>
                          <a:latin typeface="Calibri" panose="020F0502020204030204" pitchFamily="34" charset="0"/>
                        </a:rPr>
                        <a:t>Progression step 5</a:t>
                      </a:r>
                      <a:endParaRPr lang="en-GB">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21152421"/>
                  </a:ext>
                </a:extLst>
              </a:tr>
              <a:tr h="850047">
                <a:tc>
                  <a:txBody>
                    <a:bodyPr/>
                    <a:lstStyle/>
                    <a:p>
                      <a:pPr fontAlgn="base"/>
                      <a:r>
                        <a:rPr lang="en-US" sz="1100" b="0">
                          <a:solidFill>
                            <a:srgbClr val="000000"/>
                          </a:solidFill>
                          <a:effectLst/>
                          <a:latin typeface="Calibri" panose="020F0502020204030204" pitchFamily="34" charset="0"/>
                        </a:rPr>
                        <a:t>I have actively engaged with a range of stimuli, and had opportunities to participate in enquiries, both collaboratively and independently.</a:t>
                      </a:r>
                      <a:br>
                        <a:rPr lang="en-US" sz="1100" b="1">
                          <a:solidFill>
                            <a:srgbClr val="FFFFFF"/>
                          </a:solidFill>
                          <a:effectLst/>
                          <a:latin typeface="Calibri" panose="020F0502020204030204" pitchFamily="34" charset="0"/>
                        </a:rPr>
                      </a:br>
                      <a:br>
                        <a:rPr lang="en-US" sz="1100" b="1">
                          <a:solidFill>
                            <a:srgbClr val="FFFFFF"/>
                          </a:solidFill>
                          <a:effectLst/>
                          <a:latin typeface="Calibri" panose="020F0502020204030204" pitchFamily="34" charset="0"/>
                        </a:rPr>
                      </a:br>
                      <a:endParaRPr lang="en-US" b="1">
                        <a:solidFill>
                          <a:srgbClr val="FFFFFF"/>
                        </a:solidFill>
                        <a:effectLst/>
                      </a:endParaRPr>
                    </a:p>
                  </a:txBody>
                  <a:tcPr marL="6344" marR="6344" marT="6344">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US" sz="1100">
                          <a:effectLst/>
                          <a:latin typeface="Calibri" panose="020F0502020204030204" pitchFamily="34" charset="0"/>
                        </a:rPr>
                        <a:t>I have actively engaged with a range of stimuli, and had opportunities to participate in enquiries, both collaboratively and independently.</a:t>
                      </a:r>
                      <a:br>
                        <a:rPr lang="en-US" sz="1100">
                          <a:effectLst/>
                          <a:latin typeface="Calibri" panose="020F0502020204030204" pitchFamily="34" charset="0"/>
                        </a:rPr>
                      </a:br>
                      <a:br>
                        <a:rPr lang="en-US" sz="1100">
                          <a:effectLst/>
                          <a:latin typeface="Calibri" panose="020F0502020204030204" pitchFamily="34" charset="0"/>
                        </a:rPr>
                      </a:br>
                      <a:endParaRPr lang="en-US">
                        <a:effectLst/>
                      </a:endParaRPr>
                    </a:p>
                  </a:txBody>
                  <a:tcPr marL="6344" marR="6344" marT="6344">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GB" sz="1100">
                          <a:solidFill>
                            <a:srgbClr val="1F1F1F"/>
                          </a:solidFill>
                          <a:effectLst/>
                          <a:latin typeface="Calibri" panose="020F0502020204030204" pitchFamily="34" charset="0"/>
                        </a:rPr>
                        <a:t>I can evaluate and reflect on my findings, synthesise information, analyse patterns and trends, predict possible outcomes (where appropriate), and present well-supported and justified conclusions.</a:t>
                      </a:r>
                      <a:endParaRPr lang="en-GB">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46851332"/>
                  </a:ext>
                </a:extLst>
              </a:tr>
              <a:tr h="461982">
                <a:tc>
                  <a:txBody>
                    <a:bodyPr/>
                    <a:lstStyle/>
                    <a:p>
                      <a:pPr fontAlgn="base"/>
                      <a:r>
                        <a:rPr lang="en-US" sz="1100" b="0">
                          <a:solidFill>
                            <a:srgbClr val="000000"/>
                          </a:solidFill>
                          <a:effectLst/>
                          <a:latin typeface="Calibri" panose="020F0502020204030204" pitchFamily="34" charset="0"/>
                        </a:rPr>
                        <a:t>I can use appropriate methods to gather information related to my enquiries and I am able to interpret the information obtained in the context of the enquiry question.</a:t>
                      </a:r>
                      <a:endParaRPr lang="en-US" b="1">
                        <a:solidFill>
                          <a:srgbClr val="FFFFFF"/>
                        </a:solidFill>
                        <a:effectLst/>
                      </a:endParaRPr>
                    </a:p>
                  </a:txBody>
                  <a:tcPr marL="6344" marR="6344" marT="6344">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US" sz="1100">
                          <a:effectLst/>
                          <a:latin typeface="Calibri" panose="020F0502020204030204" pitchFamily="34" charset="0"/>
                        </a:rPr>
                        <a:t>I can analyse, present and reflect on my findings, describing patterns and explaining relationships across data and sources.</a:t>
                      </a:r>
                      <a:endParaRPr lang="en-US">
                        <a:effectLst/>
                      </a:endParaRPr>
                    </a:p>
                  </a:txBody>
                  <a:tcPr marL="6344" marR="6344" marT="6344">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auto"/>
                      <a:endParaRPr lang="en-US" sz="1100">
                        <a:effectLst/>
                        <a:latin typeface="Calibri" panose="020F0502020204030204" pitchFamily="34" charset="0"/>
                      </a:endParaRPr>
                    </a:p>
                  </a:txBody>
                  <a:tcPr marL="6344" marR="6344" marT="6344">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85882277"/>
                  </a:ext>
                </a:extLst>
              </a:tr>
              <a:tr h="461982">
                <a:tc>
                  <a:txBody>
                    <a:bodyPr/>
                    <a:lstStyle/>
                    <a:p>
                      <a:pPr fontAlgn="auto"/>
                      <a:endParaRPr lang="en-US" sz="1100" b="0">
                        <a:solidFill>
                          <a:srgbClr val="000000"/>
                        </a:solidFill>
                        <a:effectLst/>
                        <a:latin typeface="Calibri" panose="020F0502020204030204" pitchFamily="34" charset="0"/>
                      </a:endParaRPr>
                    </a:p>
                  </a:txBody>
                  <a:tcPr marL="6344" marR="6344" marT="6344">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US" sz="1100">
                          <a:effectLst/>
                          <a:latin typeface="Calibri" panose="020F0502020204030204" pitchFamily="34" charset="0"/>
                        </a:rPr>
                        <a:t>I can analyse the usefulness and consider the reliability and validity of a range of evidence relating to my enquiry.</a:t>
                      </a:r>
                      <a:endParaRPr lang="en-US">
                        <a:effectLst/>
                      </a:endParaRPr>
                    </a:p>
                  </a:txBody>
                  <a:tcPr marL="6344" marR="6344" marT="6344">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US" sz="1100">
                          <a:solidFill>
                            <a:srgbClr val="1F1F1F"/>
                          </a:solidFill>
                          <a:effectLst/>
                          <a:latin typeface="Calibri" panose="020F0502020204030204" pitchFamily="34" charset="0"/>
                        </a:rPr>
                        <a:t>I can independently evaluate the success of enquiries, suggesting improvements and refining methods for future enquiries</a:t>
                      </a:r>
                      <a:endParaRPr lang="en-US">
                        <a:effectLst/>
                      </a:endParaRPr>
                    </a:p>
                  </a:txBody>
                  <a:tcPr marL="6344" marR="6344" marT="6344">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64552953"/>
                  </a:ext>
                </a:extLst>
              </a:tr>
              <a:tr h="461982">
                <a:tc>
                  <a:txBody>
                    <a:bodyPr/>
                    <a:lstStyle/>
                    <a:p>
                      <a:pPr fontAlgn="base"/>
                      <a:r>
                        <a:rPr lang="en-US" sz="1100" b="0">
                          <a:solidFill>
                            <a:srgbClr val="000000"/>
                          </a:solidFill>
                          <a:effectLst/>
                          <a:latin typeface="Calibri" panose="020F0502020204030204" pitchFamily="34" charset="0"/>
                        </a:rPr>
                        <a:t>I can present my findings in a variety of ways, drawing conclusions and making judgements based on the evidence used.</a:t>
                      </a:r>
                      <a:endParaRPr lang="en-US" b="1">
                        <a:solidFill>
                          <a:srgbClr val="FFFFFF"/>
                        </a:solidFill>
                        <a:effectLst/>
                      </a:endParaRPr>
                    </a:p>
                  </a:txBody>
                  <a:tcPr marL="6344" marR="6344" marT="6344">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US" sz="1100">
                          <a:effectLst/>
                          <a:latin typeface="Calibri" panose="020F0502020204030204" pitchFamily="34" charset="0"/>
                        </a:rPr>
                        <a:t>I can draw considered and reasoned conclusions to my enquiries, while understanding that other people may form different conclusions from the available evidence. </a:t>
                      </a:r>
                      <a:endParaRPr lang="en-US">
                        <a:effectLst/>
                      </a:endParaRPr>
                    </a:p>
                  </a:txBody>
                  <a:tcPr marL="6344" marR="6344" marT="6344">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US" sz="1100">
                          <a:solidFill>
                            <a:srgbClr val="1F1F1F"/>
                          </a:solidFill>
                          <a:effectLst/>
                          <a:latin typeface="Calibri" panose="020F0502020204030204" pitchFamily="34" charset="0"/>
                        </a:rPr>
                        <a:t>I can make coherent and reasoned responses and judgements that take into consideration different viewpoints.</a:t>
                      </a:r>
                      <a:endParaRPr lang="en-US">
                        <a:effectLst/>
                      </a:endParaRPr>
                    </a:p>
                  </a:txBody>
                  <a:tcPr marL="6344" marR="6344" marT="6344">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85971973"/>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graphicFrame>
        <p:nvGraphicFramePr>
          <p:cNvPr id="11" name="Table 10">
            <a:extLst>
              <a:ext uri="{FF2B5EF4-FFF2-40B4-BE49-F238E27FC236}">
                <a16:creationId xmlns:a16="http://schemas.microsoft.com/office/drawing/2014/main" id="{DF6E3980-424C-6A27-1ACA-7E5AB00DF61F}"/>
              </a:ext>
            </a:extLst>
          </p:cNvPr>
          <p:cNvGraphicFramePr>
            <a:graphicFrameLocks noGrp="1"/>
          </p:cNvGraphicFramePr>
          <p:nvPr>
            <p:extLst>
              <p:ext uri="{D42A27DB-BD31-4B8C-83A1-F6EECF244321}">
                <p14:modId xmlns:p14="http://schemas.microsoft.com/office/powerpoint/2010/main" val="1313801550"/>
              </p:ext>
            </p:extLst>
          </p:nvPr>
        </p:nvGraphicFramePr>
        <p:xfrm>
          <a:off x="326861" y="2223957"/>
          <a:ext cx="10434126" cy="3802087"/>
        </p:xfrm>
        <a:graphic>
          <a:graphicData uri="http://schemas.openxmlformats.org/drawingml/2006/table">
            <a:tbl>
              <a:tblPr bandRow="1">
                <a:tableStyleId>{5C22544A-7EE6-4342-B048-85BDC9FD1C3A}</a:tableStyleId>
              </a:tblPr>
              <a:tblGrid>
                <a:gridCol w="3478042">
                  <a:extLst>
                    <a:ext uri="{9D8B030D-6E8A-4147-A177-3AD203B41FA5}">
                      <a16:colId xmlns:a16="http://schemas.microsoft.com/office/drawing/2014/main" val="3794247824"/>
                    </a:ext>
                  </a:extLst>
                </a:gridCol>
                <a:gridCol w="3478042">
                  <a:extLst>
                    <a:ext uri="{9D8B030D-6E8A-4147-A177-3AD203B41FA5}">
                      <a16:colId xmlns:a16="http://schemas.microsoft.com/office/drawing/2014/main" val="130228809"/>
                    </a:ext>
                  </a:extLst>
                </a:gridCol>
                <a:gridCol w="3478042">
                  <a:extLst>
                    <a:ext uri="{9D8B030D-6E8A-4147-A177-3AD203B41FA5}">
                      <a16:colId xmlns:a16="http://schemas.microsoft.com/office/drawing/2014/main" val="2486524229"/>
                    </a:ext>
                  </a:extLst>
                </a:gridCol>
              </a:tblGrid>
              <a:tr h="234096">
                <a:tc gridSpan="3">
                  <a:txBody>
                    <a:bodyPr/>
                    <a:lstStyle/>
                    <a:p>
                      <a:pPr algn="ctr" fontAlgn="base"/>
                      <a:r>
                        <a:rPr lang="en-US" sz="1200" b="1">
                          <a:solidFill>
                            <a:srgbClr val="1F1F1F"/>
                          </a:solidFill>
                          <a:effectLst/>
                          <a:latin typeface="Arial" panose="020B0604020202020204" pitchFamily="34" charset="0"/>
                        </a:rPr>
                        <a:t>Statement 3: Our Natural world is diverse and dynamic, influenced by processes and human actions</a:t>
                      </a:r>
                      <a:endParaRPr lang="en-US" b="1">
                        <a:solidFill>
                          <a:srgbClr val="FFFFFF"/>
                        </a:solidFill>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22180342"/>
                  </a:ext>
                </a:extLst>
              </a:tr>
              <a:tr h="312127">
                <a:tc>
                  <a:txBody>
                    <a:bodyPr/>
                    <a:lstStyle/>
                    <a:p>
                      <a:pPr algn="ctr" fontAlgn="base"/>
                      <a:r>
                        <a:rPr lang="en-GB" sz="1300" b="1">
                          <a:solidFill>
                            <a:srgbClr val="000000"/>
                          </a:solidFill>
                          <a:effectLst/>
                          <a:latin typeface="Calibri" panose="020F0502020204030204" pitchFamily="34" charset="0"/>
                        </a:rPr>
                        <a:t>Progression step 3</a:t>
                      </a:r>
                      <a:endParaRPr lang="en-GB" b="1">
                        <a:solidFill>
                          <a:srgbClr val="FFFFFF"/>
                        </a:solidFill>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algn="ctr" fontAlgn="base"/>
                      <a:r>
                        <a:rPr lang="en-GB" sz="1300" b="1">
                          <a:effectLst/>
                          <a:latin typeface="Calibri" panose="020F0502020204030204" pitchFamily="34" charset="0"/>
                        </a:rPr>
                        <a:t>Progression step 4</a:t>
                      </a:r>
                      <a:endParaRPr lang="en-GB">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algn="ctr" fontAlgn="base"/>
                      <a:r>
                        <a:rPr lang="en-GB" sz="1300" b="1">
                          <a:effectLst/>
                          <a:latin typeface="Calibri" panose="020F0502020204030204" pitchFamily="34" charset="0"/>
                        </a:rPr>
                        <a:t>Progression step 5</a:t>
                      </a:r>
                      <a:endParaRPr lang="en-GB">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77635883"/>
                  </a:ext>
                </a:extLst>
              </a:tr>
              <a:tr h="663271">
                <a:tc>
                  <a:txBody>
                    <a:bodyPr/>
                    <a:lstStyle/>
                    <a:p>
                      <a:pPr fontAlgn="base"/>
                      <a:r>
                        <a:rPr lang="en-GB" sz="1100" b="0">
                          <a:solidFill>
                            <a:srgbClr val="000000"/>
                          </a:solidFill>
                          <a:effectLst/>
                          <a:latin typeface="Calibri" panose="020F0502020204030204" pitchFamily="34" charset="0"/>
                        </a:rPr>
                        <a:t>I can describe and give simple explanations about the impact of human actions on the natural world in the past and present.</a:t>
                      </a:r>
                      <a:endParaRPr lang="en-GB" b="1">
                        <a:solidFill>
                          <a:srgbClr val="FFFFFF"/>
                        </a:solidFill>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GB" sz="1100">
                          <a:effectLst/>
                          <a:latin typeface="Calibri" panose="020F0502020204030204" pitchFamily="34" charset="0"/>
                        </a:rPr>
                        <a:t>I can understand and explain how human actions affect the physical processes that shape places, spaces, environments and landforms over time.</a:t>
                      </a:r>
                      <a:endParaRPr lang="en-GB">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GB" sz="1100">
                          <a:effectLst/>
                          <a:latin typeface="Calibri" panose="020F0502020204030204" pitchFamily="34" charset="0"/>
                        </a:rPr>
                        <a:t>I can explain and analyse the wide range of interrelationships and interdependencies between the human actions and physical processes that shape places, spaces, environments and landforms over time</a:t>
                      </a:r>
                      <a:endParaRPr lang="en-GB">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84124188"/>
                  </a:ext>
                </a:extLst>
              </a:tr>
              <a:tr h="585239">
                <a:tc>
                  <a:txBody>
                    <a:bodyPr/>
                    <a:lstStyle/>
                    <a:p>
                      <a:pPr fontAlgn="base"/>
                      <a:r>
                        <a:rPr lang="en-GB" sz="1100" b="0">
                          <a:solidFill>
                            <a:srgbClr val="000000"/>
                          </a:solidFill>
                          <a:effectLst/>
                          <a:latin typeface="Calibri" panose="020F0502020204030204" pitchFamily="34" charset="0"/>
                        </a:rPr>
                        <a:t>I can describe and give simple explanations about the impact that physical processes have had on people, places and landscapes in the past and present.</a:t>
                      </a:r>
                      <a:endParaRPr lang="en-GB" b="1">
                        <a:solidFill>
                          <a:srgbClr val="FFFFFF"/>
                        </a:solidFill>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GB" sz="1100">
                          <a:effectLst/>
                          <a:latin typeface="Calibri" panose="020F0502020204030204" pitchFamily="34" charset="0"/>
                        </a:rPr>
                        <a:t>I can understand and explain the range of factors that affect the interrelationships between humans and physical processes.</a:t>
                      </a:r>
                      <a:endParaRPr lang="en-GB">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GB" sz="1100">
                          <a:effectLst/>
                          <a:latin typeface="Calibri" panose="020F0502020204030204" pitchFamily="34" charset="0"/>
                        </a:rPr>
                        <a:t>I can evaluate the extent to which economic, social, political, cultural, religious and non-religious beliefs, practices and actions have led to changes to the natural world.</a:t>
                      </a:r>
                      <a:endParaRPr lang="en-GB">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0563256"/>
                  </a:ext>
                </a:extLst>
              </a:tr>
              <a:tr h="663271">
                <a:tc>
                  <a:txBody>
                    <a:bodyPr/>
                    <a:lstStyle/>
                    <a:p>
                      <a:pPr fontAlgn="base"/>
                      <a:r>
                        <a:rPr lang="en-GB" sz="1100" b="0">
                          <a:solidFill>
                            <a:srgbClr val="000000"/>
                          </a:solidFill>
                          <a:effectLst/>
                          <a:latin typeface="Calibri" panose="020F0502020204030204" pitchFamily="34" charset="0"/>
                        </a:rPr>
                        <a:t>I can locate and give simple explanations for the distinctive features of places, spaces and landforms in my locality and in Wales, as well as in the wider world.</a:t>
                      </a:r>
                      <a:endParaRPr lang="en-GB" b="1">
                        <a:solidFill>
                          <a:srgbClr val="FFFFFF"/>
                        </a:solidFill>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GB" sz="1100">
                          <a:effectLst/>
                          <a:latin typeface="Calibri" panose="020F0502020204030204" pitchFamily="34" charset="0"/>
                        </a:rPr>
                        <a:t>I can describe and explain the distinctive features of places, spaces and landscapes at a variety of scales, in my locality and in Wales, as well as in the wider world, along with the processes at work in them.</a:t>
                      </a:r>
                      <a:endParaRPr lang="en-GB">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GB" sz="1100">
                          <a:effectLst/>
                          <a:latin typeface="Calibri" panose="020F0502020204030204" pitchFamily="34" charset="0"/>
                        </a:rPr>
                        <a:t>I can give comprehensive explanations for the distinctive features of places, spaces and landscapes at a variety of scales in my locality and in Wales, as well as in the wider world, along with the processes at work in them.</a:t>
                      </a:r>
                      <a:endParaRPr lang="en-GB">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97987221"/>
                  </a:ext>
                </a:extLst>
              </a:tr>
              <a:tr h="663271">
                <a:tc>
                  <a:txBody>
                    <a:bodyPr/>
                    <a:lstStyle/>
                    <a:p>
                      <a:pPr fontAlgn="base"/>
                      <a:r>
                        <a:rPr lang="en-GB" sz="1100" b="0">
                          <a:solidFill>
                            <a:srgbClr val="000000"/>
                          </a:solidFill>
                          <a:effectLst/>
                          <a:latin typeface="Calibri" panose="020F0502020204030204" pitchFamily="34" charset="0"/>
                        </a:rPr>
                        <a:t>I can describe spatial patterns of places, environments and landforms in my locality and in Wales, as well as in the wider world.</a:t>
                      </a:r>
                      <a:endParaRPr lang="en-GB" b="1">
                        <a:solidFill>
                          <a:srgbClr val="FFFFFF"/>
                        </a:solidFill>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GB" sz="1100">
                          <a:effectLst/>
                          <a:latin typeface="Calibri" panose="020F0502020204030204" pitchFamily="34" charset="0"/>
                        </a:rPr>
                        <a:t>I can describe and explain why spatial patterns of places, environments and landforms may change over time in my locality and in Wales, as well as in the wider world.</a:t>
                      </a:r>
                      <a:endParaRPr lang="en-GB">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tc>
                  <a:txBody>
                    <a:bodyPr/>
                    <a:lstStyle/>
                    <a:p>
                      <a:pPr fontAlgn="base"/>
                      <a:r>
                        <a:rPr lang="en-GB" sz="1100">
                          <a:effectLst/>
                          <a:latin typeface="Calibri" panose="020F0502020204030204" pitchFamily="34" charset="0"/>
                        </a:rPr>
                        <a:t>I can give comprehensive explanations for the spatial patterns of places, environments and landforms at a range of scales and predict how patterns and trends may continue or change in the future in my locality and in Wales, as well as in the wider world.</a:t>
                      </a:r>
                      <a:endParaRPr lang="en-GB">
                        <a:effectLst/>
                      </a:endParaRPr>
                    </a:p>
                  </a:txBody>
                  <a:tcPr marL="54616" marR="54616">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00420409"/>
                  </a:ext>
                </a:extLst>
              </a:tr>
            </a:tbl>
          </a:graphicData>
        </a:graphic>
      </p:graphicFrame>
    </p:spTree>
    <p:extLst>
      <p:ext uri="{BB962C8B-B14F-4D97-AF65-F5344CB8AC3E}">
        <p14:creationId xmlns:p14="http://schemas.microsoft.com/office/powerpoint/2010/main" val="58750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fontAlgn="base"/>
            <a:r>
              <a:rPr lang="en-GB"/>
              <a:t>Learners have used PEEL in previous topics throughout Humanities lessons to structure responses.</a:t>
            </a:r>
            <a:r>
              <a:rPr lang="en-US"/>
              <a:t>​</a:t>
            </a:r>
          </a:p>
          <a:p>
            <a:pPr fontAlgn="base"/>
            <a:r>
              <a:rPr lang="en-GB"/>
              <a:t>Describing landscapes in Geography.</a:t>
            </a:r>
            <a:r>
              <a:rPr lang="en-US"/>
              <a:t>​</a:t>
            </a:r>
          </a:p>
          <a:p>
            <a:pPr fontAlgn="base"/>
            <a:r>
              <a:rPr lang="en-GB"/>
              <a:t>Sorting and ranking information.</a:t>
            </a:r>
            <a:r>
              <a:rPr lang="en-US"/>
              <a:t>​</a:t>
            </a:r>
          </a:p>
          <a:p>
            <a:pPr fontAlgn="base"/>
            <a:r>
              <a:rPr lang="en-GB"/>
              <a:t>Oracy - discussion and creating questions</a:t>
            </a:r>
            <a:endParaRPr lang="en-US"/>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fontScale="92500"/>
          </a:bodyPr>
          <a:lstStyle/>
          <a:p>
            <a:pPr fontAlgn="base"/>
            <a:r>
              <a:rPr lang="en-GB" dirty="0">
                <a:latin typeface="MASSILIA VF"/>
              </a:rPr>
              <a:t>Learners should be confident in describing how people learnt about the theory of plate tectonics.</a:t>
            </a:r>
            <a:r>
              <a:rPr lang="en-US" dirty="0">
                <a:latin typeface="MASSILIA VF"/>
              </a:rPr>
              <a:t>​ </a:t>
            </a:r>
            <a:r>
              <a:rPr lang="en-GB" dirty="0">
                <a:latin typeface="MASSILIA VF"/>
              </a:rPr>
              <a:t>They should be able to describe the structure of the earth, types of plate boundaries and how they move.</a:t>
            </a:r>
            <a:r>
              <a:rPr lang="en-US" dirty="0">
                <a:latin typeface="MASSILIA VF"/>
              </a:rPr>
              <a:t>​</a:t>
            </a:r>
          </a:p>
          <a:p>
            <a:pPr fontAlgn="base"/>
            <a:r>
              <a:rPr lang="en-GB" dirty="0">
                <a:latin typeface="MASSILIA VF"/>
              </a:rPr>
              <a:t>Learners will be able to evaluate the impact of tectonic hazards and how to plan &amp; prepare an effective response.</a:t>
            </a:r>
            <a:r>
              <a:rPr lang="en-US" dirty="0">
                <a:latin typeface="MASSILIA VF"/>
              </a:rPr>
              <a:t>​ </a:t>
            </a:r>
            <a:r>
              <a:rPr lang="en-GB" dirty="0">
                <a:latin typeface="MASSILIA VF"/>
              </a:rPr>
              <a:t>They will be able to identify why some become disasters.</a:t>
            </a:r>
            <a:endParaRPr lang="en-US">
              <a:latin typeface="MASSILIA VF"/>
            </a:endParaRPr>
          </a:p>
          <a:p>
            <a:r>
              <a:rPr lang="en-US" sz="1000" dirty="0">
                <a:solidFill>
                  <a:srgbClr val="444444"/>
                </a:solidFill>
                <a:latin typeface="MASSILIA VF"/>
              </a:rPr>
              <a:t>To understand the layers of the earth.</a:t>
            </a:r>
            <a:br>
              <a:rPr lang="en-US" sz="1000" dirty="0">
                <a:latin typeface="MASSILIA VF"/>
              </a:rPr>
            </a:br>
            <a:r>
              <a:rPr lang="en-US" sz="1000" dirty="0">
                <a:solidFill>
                  <a:srgbClr val="444444"/>
                </a:solidFill>
                <a:latin typeface="MASSILIA VF"/>
              </a:rPr>
              <a:t>To establish what happens at the plate boundaries. </a:t>
            </a:r>
            <a:br>
              <a:rPr lang="en-US" sz="1000" dirty="0">
                <a:solidFill>
                  <a:srgbClr val="444444"/>
                </a:solidFill>
                <a:latin typeface="MASSILIA VF"/>
                <a:ea typeface="Calibri"/>
                <a:cs typeface="Calibri"/>
              </a:rPr>
            </a:br>
            <a:r>
              <a:rPr lang="en-US" sz="1000" dirty="0">
                <a:solidFill>
                  <a:srgbClr val="000000"/>
                </a:solidFill>
                <a:latin typeface="Calibri"/>
                <a:ea typeface="Calibri"/>
                <a:cs typeface="Calibri"/>
              </a:rPr>
              <a:t>To assess the damage following the Boxing Day tsunami.</a:t>
            </a:r>
            <a:br>
              <a:rPr lang="en-US" sz="1000" dirty="0">
                <a:solidFill>
                  <a:srgbClr val="000000"/>
                </a:solidFill>
                <a:latin typeface="Calibri"/>
                <a:ea typeface="Calibri"/>
                <a:cs typeface="Calibri"/>
              </a:rPr>
            </a:br>
            <a:r>
              <a:rPr lang="en-US" sz="1000" dirty="0">
                <a:solidFill>
                  <a:srgbClr val="000000"/>
                </a:solidFill>
                <a:latin typeface="Calibri"/>
                <a:ea typeface="Calibri"/>
                <a:cs typeface="Calibri"/>
              </a:rPr>
              <a:t>To discover what happened following the volcanic eruption in Iceland 2010</a:t>
            </a:r>
            <a:r>
              <a:rPr lang="en-US" sz="2000" dirty="0">
                <a:solidFill>
                  <a:srgbClr val="000000"/>
                </a:solidFill>
                <a:latin typeface="Calibri"/>
                <a:ea typeface="Calibri"/>
                <a:cs typeface="Calibri"/>
              </a:rPr>
              <a:t>.</a:t>
            </a:r>
            <a:br>
              <a:rPr lang="en-US" sz="1100" dirty="0">
                <a:solidFill>
                  <a:srgbClr val="444444"/>
                </a:solidFill>
                <a:latin typeface="MASSILIA VF"/>
              </a:rPr>
            </a:br>
            <a:endParaRPr lang="en-US" sz="1100">
              <a:solidFill>
                <a:srgbClr val="444444"/>
              </a:solidFill>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fontScale="92500" lnSpcReduction="20000"/>
          </a:bodyPr>
          <a:lstStyle/>
          <a:p>
            <a:pPr fontAlgn="base"/>
            <a:r>
              <a:rPr lang="en-GB" dirty="0"/>
              <a:t>Literacy – PEEL paragraphs, </a:t>
            </a:r>
            <a:r>
              <a:rPr lang="en-GB" dirty="0" err="1"/>
              <a:t>Oracy</a:t>
            </a:r>
            <a:r>
              <a:rPr lang="en-GB" dirty="0"/>
              <a:t> discussion and sorting of factors &amp; responses, Photo description, Creating questions using 5 </a:t>
            </a:r>
            <a:r>
              <a:rPr lang="en-GB" dirty="0" err="1"/>
              <a:t>Ws</a:t>
            </a:r>
            <a:r>
              <a:rPr lang="en-GB" dirty="0"/>
              <a:t> (&amp; How) plus selected GCSE command words </a:t>
            </a:r>
            <a:r>
              <a:rPr lang="en-US" dirty="0"/>
              <a:t>​</a:t>
            </a:r>
          </a:p>
          <a:p>
            <a:pPr fontAlgn="base"/>
            <a:r>
              <a:rPr lang="en-GB" dirty="0"/>
              <a:t>Digital Competency – mapping earthquakes using proportional circles on Google Sheets. Research different volcanic eruptions.</a:t>
            </a:r>
            <a:r>
              <a:rPr lang="en-US" dirty="0"/>
              <a:t>​</a:t>
            </a:r>
          </a:p>
          <a:p>
            <a:pPr fontAlgn="base"/>
            <a:r>
              <a:rPr lang="en-GB" dirty="0"/>
              <a:t>Numeracy – Richter scale: logarithmic scale, Description of proportional circle map. </a:t>
            </a:r>
            <a:endParaRPr lang="en-US" dirty="0"/>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pPr fontAlgn="base"/>
            <a:r>
              <a:rPr lang="en-GB" dirty="0">
                <a:latin typeface="MASSILIA VF"/>
              </a:rPr>
              <a:t>Tectonic</a:t>
            </a:r>
            <a:r>
              <a:rPr lang="en-US" dirty="0">
                <a:latin typeface="MASSILIA VF"/>
              </a:rPr>
              <a:t>​   </a:t>
            </a:r>
            <a:r>
              <a:rPr lang="en-GB" dirty="0">
                <a:latin typeface="MASSILIA VF"/>
              </a:rPr>
              <a:t>Pangaea     Boundary    Convection Currents   </a:t>
            </a:r>
            <a:endParaRPr lang="en-US" dirty="0"/>
          </a:p>
          <a:p>
            <a:r>
              <a:rPr lang="en-GB" dirty="0">
                <a:latin typeface="MASSILIA VF"/>
              </a:rPr>
              <a:t> </a:t>
            </a:r>
            <a:r>
              <a:rPr lang="en-US" dirty="0">
                <a:latin typeface="MASSILIA VF"/>
              </a:rPr>
              <a:t>​</a:t>
            </a:r>
            <a:r>
              <a:rPr lang="en-GB" dirty="0">
                <a:latin typeface="MASSILIA VF"/>
              </a:rPr>
              <a:t>Social      Economic      Environmental     Richter Scale     Seismic Waves </a:t>
            </a:r>
            <a:r>
              <a:rPr lang="en-US" dirty="0">
                <a:latin typeface="MASSILIA VF"/>
              </a:rPr>
              <a:t>​</a:t>
            </a:r>
            <a:endParaRPr lang="en-US"/>
          </a:p>
          <a:p>
            <a:pPr fontAlgn="base"/>
            <a:r>
              <a:rPr lang="en-GB" dirty="0">
                <a:latin typeface="MASSILIA VF"/>
              </a:rPr>
              <a:t>Magma</a:t>
            </a:r>
            <a:r>
              <a:rPr lang="en-US" dirty="0">
                <a:latin typeface="MASSILIA VF"/>
              </a:rPr>
              <a:t>​     </a:t>
            </a:r>
            <a:r>
              <a:rPr lang="en-GB" dirty="0">
                <a:latin typeface="MASSILIA VF"/>
              </a:rPr>
              <a:t>Lava      Hazards     Tsunami</a:t>
            </a:r>
            <a:r>
              <a:rPr lang="en-US" dirty="0">
                <a:latin typeface="MASSILIA VF"/>
              </a:rPr>
              <a:t>​     </a:t>
            </a:r>
            <a:r>
              <a:rPr lang="en-GB" dirty="0">
                <a:latin typeface="MASSILIA VF"/>
              </a:rPr>
              <a:t>Vulnerable </a:t>
            </a:r>
            <a:endParaRPr lang="en-US" dirty="0">
              <a:latin typeface="MASSILIA VF"/>
            </a:endParaRPr>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900" dirty="0">
                <a:latin typeface="MASSILIA VF"/>
              </a:rPr>
              <a:t>Link to Science </a:t>
            </a:r>
            <a:endParaRPr lang="en-US" sz="900">
              <a:latin typeface="MASSILIA VF"/>
            </a:endParaRPr>
          </a:p>
          <a:p>
            <a:r>
              <a:rPr lang="en-US" sz="900" dirty="0">
                <a:latin typeface="MASSILIA VF"/>
              </a:rPr>
              <a:t>News stories </a:t>
            </a:r>
            <a:endParaRPr lang="en-US" sz="900" dirty="0"/>
          </a:p>
          <a:p>
            <a:r>
              <a:rPr lang="en-US" sz="900" dirty="0">
                <a:latin typeface="MASSILIA VF"/>
              </a:rPr>
              <a:t>Linking impacts to real life people and impacts on communities </a:t>
            </a:r>
            <a:endParaRPr lang="en-US" sz="900" dirty="0"/>
          </a:p>
          <a:p>
            <a:pPr>
              <a:lnSpc>
                <a:spcPct val="100000"/>
              </a:lnSpc>
              <a:spcBef>
                <a:spcPts val="0"/>
              </a:spcBef>
            </a:pPr>
            <a:r>
              <a:rPr lang="en-GB" sz="1200" dirty="0">
                <a:solidFill>
                  <a:schemeClr val="tx1"/>
                </a:solidFill>
                <a:latin typeface="Calibri"/>
                <a:ea typeface="Calibri"/>
                <a:cs typeface="Calibri"/>
              </a:rPr>
              <a:t>Identifying similarities and differences, changes and continuities.</a:t>
            </a:r>
            <a:endParaRPr lang="en-US" sz="1200" dirty="0">
              <a:solidFill>
                <a:srgbClr val="000000"/>
              </a:solidFill>
              <a:latin typeface="Calibri"/>
              <a:ea typeface="Calibri"/>
              <a:cs typeface="Calibri"/>
            </a:endParaRPr>
          </a:p>
          <a:p>
            <a:pPr>
              <a:lnSpc>
                <a:spcPct val="100000"/>
              </a:lnSpc>
              <a:spcBef>
                <a:spcPts val="0"/>
              </a:spcBef>
            </a:pPr>
            <a:r>
              <a:rPr lang="en-GB" sz="1200" dirty="0">
                <a:solidFill>
                  <a:schemeClr val="tx1"/>
                </a:solidFill>
                <a:latin typeface="Calibri"/>
                <a:ea typeface="Calibri"/>
                <a:cs typeface="Calibri"/>
              </a:rPr>
              <a:t>Developing a greater understanding of the world of other people, in different times, places and circumstances, of their environment and how it has been shaped.</a:t>
            </a:r>
            <a:endParaRPr lang="en-US" dirty="0">
              <a:solidFill>
                <a:schemeClr val="tx1"/>
              </a:solidFill>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http://schemas.microsoft.com/office/infopath/2007/PartnerControls"/>
    <ds:schemaRef ds:uri="dd53f9ed-aba7-4473-9642-666960874982"/>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c9827502-ad03-49b1-85da-f0239239a6b1"/>
    <ds:schemaRef ds:uri="http://www.w3.org/XML/1998/namespace"/>
    <ds:schemaRef ds:uri="http://purl.org/dc/dcmityp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4706</TotalTime>
  <Words>1096</Words>
  <Application>Microsoft Office PowerPoint</Application>
  <PresentationFormat>Custom</PresentationFormat>
  <Paragraphs>89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Abigail Roberts</cp:lastModifiedBy>
  <cp:revision>87</cp:revision>
  <dcterms:created xsi:type="dcterms:W3CDTF">2024-02-26T09:08:58Z</dcterms:created>
  <dcterms:modified xsi:type="dcterms:W3CDTF">2024-07-04T13:49:36Z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