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8" r:id="rId7"/>
    <p:sldId id="281" r:id="rId8"/>
    <p:sldId id="293" r:id="rId9"/>
    <p:sldId id="294" r:id="rId10"/>
    <p:sldId id="295" r:id="rId11"/>
    <p:sldId id="282" r:id="rId12"/>
    <p:sldId id="296"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3A93A9"/>
    <a:srgbClr val="ECECEC"/>
    <a:srgbClr val="6EAF82"/>
    <a:srgbClr val="ED5A3E"/>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21D7866-3054-D401-82EB-E918F30A04BD}" v="1301" dt="2024-07-04T08:51:24.947"/>
    <p1510:client id="{BD119E3F-4667-E042-B4E3-6559D4F983B3}" v="17" dt="2024-07-03T15:04:13.115"/>
    <p1510:client id="{F6716145-711A-DBA3-3B9E-AEDD56580557}" v="622" dt="2024-07-05T02:14:19.456"/>
    <p1510:client id="{FFEADD0A-5495-B1D3-D0D9-204FFE0416B1}" v="135" dt="2024-07-04T05:11:10.5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randa Farby" userId="S::miranda.farby@connahsquayhs.org.uk::da4d8a0c-0614-46ff-9baf-cbc0cae19baf" providerId="AD" clId="Web-{F6716145-711A-DBA3-3B9E-AEDD56580557}"/>
    <pc:docChg chg="modSld">
      <pc:chgData name="Miranda Farby" userId="S::miranda.farby@connahsquayhs.org.uk::da4d8a0c-0614-46ff-9baf-cbc0cae19baf" providerId="AD" clId="Web-{F6716145-711A-DBA3-3B9E-AEDD56580557}" dt="2024-07-05T02:14:07.409" v="612"/>
      <pc:docMkLst>
        <pc:docMk/>
      </pc:docMkLst>
      <pc:sldChg chg="addSp delSp modSp">
        <pc:chgData name="Miranda Farby" userId="S::miranda.farby@connahsquayhs.org.uk::da4d8a0c-0614-46ff-9baf-cbc0cae19baf" providerId="AD" clId="Web-{F6716145-711A-DBA3-3B9E-AEDD56580557}" dt="2024-07-05T02:14:07.409" v="612"/>
        <pc:sldMkLst>
          <pc:docMk/>
          <pc:sldMk cId="3785915959" sldId="282"/>
        </pc:sldMkLst>
        <pc:graphicFrameChg chg="add mod modGraphic">
          <ac:chgData name="Miranda Farby" userId="S::miranda.farby@connahsquayhs.org.uk::da4d8a0c-0614-46ff-9baf-cbc0cae19baf" providerId="AD" clId="Web-{F6716145-711A-DBA3-3B9E-AEDD56580557}" dt="2024-07-05T02:08:56.460" v="559"/>
          <ac:graphicFrameMkLst>
            <pc:docMk/>
            <pc:sldMk cId="3785915959" sldId="282"/>
            <ac:graphicFrameMk id="10" creationId="{E67E39CE-1BDB-D106-5DB8-B61CC238133E}"/>
          </ac:graphicFrameMkLst>
        </pc:graphicFrameChg>
        <pc:graphicFrameChg chg="mod modGraphic">
          <ac:chgData name="Miranda Farby" userId="S::miranda.farby@connahsquayhs.org.uk::da4d8a0c-0614-46ff-9baf-cbc0cae19baf" providerId="AD" clId="Web-{F6716145-711A-DBA3-3B9E-AEDD56580557}" dt="2024-07-05T02:06:55.378" v="545"/>
          <ac:graphicFrameMkLst>
            <pc:docMk/>
            <pc:sldMk cId="3785915959" sldId="282"/>
            <ac:graphicFrameMk id="11" creationId="{38A3AD59-688E-8FBE-1FD2-5C47EF43D1D0}"/>
          </ac:graphicFrameMkLst>
        </pc:graphicFrameChg>
        <pc:graphicFrameChg chg="del">
          <ac:chgData name="Miranda Farby" userId="S::miranda.farby@connahsquayhs.org.uk::da4d8a0c-0614-46ff-9baf-cbc0cae19baf" providerId="AD" clId="Web-{F6716145-711A-DBA3-3B9E-AEDD56580557}" dt="2024-07-05T02:09:09.976" v="560"/>
          <ac:graphicFrameMkLst>
            <pc:docMk/>
            <pc:sldMk cId="3785915959" sldId="282"/>
            <ac:graphicFrameMk id="13" creationId="{BCBCBF58-3638-E310-1B9F-4A1F35BC0CE0}"/>
          </ac:graphicFrameMkLst>
        </pc:graphicFrameChg>
        <pc:graphicFrameChg chg="add mod modGraphic">
          <ac:chgData name="Miranda Farby" userId="S::miranda.farby@connahsquayhs.org.uk::da4d8a0c-0614-46ff-9baf-cbc0cae19baf" providerId="AD" clId="Web-{F6716145-711A-DBA3-3B9E-AEDD56580557}" dt="2024-07-05T02:12:18.154" v="590"/>
          <ac:graphicFrameMkLst>
            <pc:docMk/>
            <pc:sldMk cId="3785915959" sldId="282"/>
            <ac:graphicFrameMk id="14" creationId="{876915F5-D928-C162-01D0-13AD9DB2F884}"/>
          </ac:graphicFrameMkLst>
        </pc:graphicFrameChg>
        <pc:graphicFrameChg chg="del mod modGraphic">
          <ac:chgData name="Miranda Farby" userId="S::miranda.farby@connahsquayhs.org.uk::da4d8a0c-0614-46ff-9baf-cbc0cae19baf" providerId="AD" clId="Web-{F6716145-711A-DBA3-3B9E-AEDD56580557}" dt="2024-07-05T02:13:13.516" v="593"/>
          <ac:graphicFrameMkLst>
            <pc:docMk/>
            <pc:sldMk cId="3785915959" sldId="282"/>
            <ac:graphicFrameMk id="15" creationId="{5082CFA9-53DE-AFCB-4F75-1E5DDEF635D1}"/>
          </ac:graphicFrameMkLst>
        </pc:graphicFrameChg>
        <pc:graphicFrameChg chg="add mod modGraphic">
          <ac:chgData name="Miranda Farby" userId="S::miranda.farby@connahsquayhs.org.uk::da4d8a0c-0614-46ff-9baf-cbc0cae19baf" providerId="AD" clId="Web-{F6716145-711A-DBA3-3B9E-AEDD56580557}" dt="2024-07-05T02:14:07.409" v="612"/>
          <ac:graphicFrameMkLst>
            <pc:docMk/>
            <pc:sldMk cId="3785915959" sldId="282"/>
            <ac:graphicFrameMk id="18" creationId="{44B64BF0-29C1-8694-2DCD-299E77E0A314}"/>
          </ac:graphicFrameMkLst>
        </pc:graphicFrameChg>
      </pc:sldChg>
      <pc:sldChg chg="modSp">
        <pc:chgData name="Miranda Farby" userId="S::miranda.farby@connahsquayhs.org.uk::da4d8a0c-0614-46ff-9baf-cbc0cae19baf" providerId="AD" clId="Web-{F6716145-711A-DBA3-3B9E-AEDD56580557}" dt="2024-07-05T01:37:23.034" v="14" actId="20577"/>
        <pc:sldMkLst>
          <pc:docMk/>
          <pc:sldMk cId="2784821086" sldId="288"/>
        </pc:sldMkLst>
        <pc:spChg chg="mod">
          <ac:chgData name="Miranda Farby" userId="S::miranda.farby@connahsquayhs.org.uk::da4d8a0c-0614-46ff-9baf-cbc0cae19baf" providerId="AD" clId="Web-{F6716145-711A-DBA3-3B9E-AEDD56580557}" dt="2024-07-05T01:37:23.034" v="14" actId="20577"/>
          <ac:spMkLst>
            <pc:docMk/>
            <pc:sldMk cId="2784821086" sldId="288"/>
            <ac:spMk id="4" creationId="{00000000-0000-0000-0000-000000000000}"/>
          </ac:spMkLst>
        </pc:spChg>
      </pc:sldChg>
      <pc:sldChg chg="modSp">
        <pc:chgData name="Miranda Farby" userId="S::miranda.farby@connahsquayhs.org.uk::da4d8a0c-0614-46ff-9baf-cbc0cae19baf" providerId="AD" clId="Web-{F6716145-711A-DBA3-3B9E-AEDD56580557}" dt="2024-07-05T01:37:44.707" v="17" actId="20577"/>
        <pc:sldMkLst>
          <pc:docMk/>
          <pc:sldMk cId="3384929901" sldId="293"/>
        </pc:sldMkLst>
        <pc:spChg chg="mod">
          <ac:chgData name="Miranda Farby" userId="S::miranda.farby@connahsquayhs.org.uk::da4d8a0c-0614-46ff-9baf-cbc0cae19baf" providerId="AD" clId="Web-{F6716145-711A-DBA3-3B9E-AEDD56580557}" dt="2024-07-05T01:37:40.660" v="16" actId="20577"/>
          <ac:spMkLst>
            <pc:docMk/>
            <pc:sldMk cId="3384929901" sldId="293"/>
            <ac:spMk id="2" creationId="{92C753A5-51E1-7A44-E9A0-95DE87F723AA}"/>
          </ac:spMkLst>
        </pc:spChg>
        <pc:spChg chg="mod">
          <ac:chgData name="Miranda Farby" userId="S::miranda.farby@connahsquayhs.org.uk::da4d8a0c-0614-46ff-9baf-cbc0cae19baf" providerId="AD" clId="Web-{F6716145-711A-DBA3-3B9E-AEDD56580557}" dt="2024-07-05T01:37:44.707" v="17" actId="20577"/>
          <ac:spMkLst>
            <pc:docMk/>
            <pc:sldMk cId="3384929901" sldId="293"/>
            <ac:spMk id="3" creationId="{4DCACD9D-747D-8730-D752-62E05D93C009}"/>
          </ac:spMkLst>
        </pc:spChg>
      </pc:sldChg>
      <pc:sldChg chg="modSp">
        <pc:chgData name="Miranda Farby" userId="S::miranda.farby@connahsquayhs.org.uk::da4d8a0c-0614-46ff-9baf-cbc0cae19baf" providerId="AD" clId="Web-{F6716145-711A-DBA3-3B9E-AEDD56580557}" dt="2024-07-05T02:05:48.328" v="542" actId="20577"/>
        <pc:sldMkLst>
          <pc:docMk/>
          <pc:sldMk cId="2603763336" sldId="294"/>
        </pc:sldMkLst>
        <pc:spChg chg="mod">
          <ac:chgData name="Miranda Farby" userId="S::miranda.farby@connahsquayhs.org.uk::da4d8a0c-0614-46ff-9baf-cbc0cae19baf" providerId="AD" clId="Web-{F6716145-711A-DBA3-3B9E-AEDD56580557}" dt="2024-07-05T02:05:48.328" v="542" actId="20577"/>
          <ac:spMkLst>
            <pc:docMk/>
            <pc:sldMk cId="2603763336" sldId="294"/>
            <ac:spMk id="4" creationId="{DF4B6647-26ED-AE4F-C7C6-F118FCC94D72}"/>
          </ac:spMkLst>
        </pc:spChg>
      </pc:sldChg>
      <pc:sldChg chg="addSp delSp modSp">
        <pc:chgData name="Miranda Farby" userId="S::miranda.farby@connahsquayhs.org.uk::da4d8a0c-0614-46ff-9baf-cbc0cae19baf" providerId="AD" clId="Web-{F6716145-711A-DBA3-3B9E-AEDD56580557}" dt="2024-07-05T02:05:04.983" v="539" actId="20577"/>
        <pc:sldMkLst>
          <pc:docMk/>
          <pc:sldMk cId="3186339996" sldId="295"/>
        </pc:sldMkLst>
        <pc:spChg chg="add del mod">
          <ac:chgData name="Miranda Farby" userId="S::miranda.farby@connahsquayhs.org.uk::da4d8a0c-0614-46ff-9baf-cbc0cae19baf" providerId="AD" clId="Web-{F6716145-711A-DBA3-3B9E-AEDD56580557}" dt="2024-07-05T02:03:23.183" v="462" actId="20577"/>
          <ac:spMkLst>
            <pc:docMk/>
            <pc:sldMk cId="3186339996" sldId="295"/>
            <ac:spMk id="2" creationId="{C65EE8F8-148F-B99E-40FA-43CE497387F7}"/>
          </ac:spMkLst>
        </pc:spChg>
        <pc:spChg chg="mod">
          <ac:chgData name="Miranda Farby" userId="S::miranda.farby@connahsquayhs.org.uk::da4d8a0c-0614-46ff-9baf-cbc0cae19baf" providerId="AD" clId="Web-{F6716145-711A-DBA3-3B9E-AEDD56580557}" dt="2024-07-05T02:05:04.983" v="539" actId="20577"/>
          <ac:spMkLst>
            <pc:docMk/>
            <pc:sldMk cId="3186339996" sldId="295"/>
            <ac:spMk id="4" creationId="{74C831F6-864D-BABA-AF92-E2DAAB3A976C}"/>
          </ac:spMkLst>
        </pc:spChg>
        <pc:spChg chg="mod">
          <ac:chgData name="Miranda Farby" userId="S::miranda.farby@connahsquayhs.org.uk::da4d8a0c-0614-46ff-9baf-cbc0cae19baf" providerId="AD" clId="Web-{F6716145-711A-DBA3-3B9E-AEDD56580557}" dt="2024-07-05T02:01:11.272" v="417" actId="20577"/>
          <ac:spMkLst>
            <pc:docMk/>
            <pc:sldMk cId="3186339996" sldId="295"/>
            <ac:spMk id="6" creationId="{BBFAC2B0-088A-A742-E984-08816EB2A534}"/>
          </ac:spMkLst>
        </pc:spChg>
        <pc:spChg chg="mod">
          <ac:chgData name="Miranda Farby" userId="S::miranda.farby@connahsquayhs.org.uk::da4d8a0c-0614-46ff-9baf-cbc0cae19baf" providerId="AD" clId="Web-{F6716145-711A-DBA3-3B9E-AEDD56580557}" dt="2024-07-05T01:55:22.482" v="329" actId="20577"/>
          <ac:spMkLst>
            <pc:docMk/>
            <pc:sldMk cId="3186339996" sldId="295"/>
            <ac:spMk id="9" creationId="{FAC0EE1F-6170-8836-2429-E17EDAC6A750}"/>
          </ac:spMkLst>
        </pc:spChg>
        <pc:spChg chg="mod">
          <ac:chgData name="Miranda Farby" userId="S::miranda.farby@connahsquayhs.org.uk::da4d8a0c-0614-46ff-9baf-cbc0cae19baf" providerId="AD" clId="Web-{F6716145-711A-DBA3-3B9E-AEDD56580557}" dt="2024-07-05T01:57:29.915" v="382" actId="20577"/>
          <ac:spMkLst>
            <pc:docMk/>
            <pc:sldMk cId="3186339996" sldId="295"/>
            <ac:spMk id="11" creationId="{BE434E36-C7AA-5216-328F-AB4594226D84}"/>
          </ac:spMkLst>
        </pc:spChg>
        <pc:spChg chg="mod">
          <ac:chgData name="Miranda Farby" userId="S::miranda.farby@connahsquayhs.org.uk::da4d8a0c-0614-46ff-9baf-cbc0cae19baf" providerId="AD" clId="Web-{F6716145-711A-DBA3-3B9E-AEDD56580557}" dt="2024-07-05T01:57:35.071" v="383" actId="20577"/>
          <ac:spMkLst>
            <pc:docMk/>
            <pc:sldMk cId="3186339996" sldId="295"/>
            <ac:spMk id="13" creationId="{12040E28-C6F5-B532-A029-B5A6A5E6B1EC}"/>
          </ac:spMkLst>
        </pc:spChg>
        <pc:spChg chg="add del mod">
          <ac:chgData name="Miranda Farby" userId="S::miranda.farby@connahsquayhs.org.uk::da4d8a0c-0614-46ff-9baf-cbc0cae19baf" providerId="AD" clId="Web-{F6716145-711A-DBA3-3B9E-AEDD56580557}" dt="2024-07-05T02:02:37.588" v="452"/>
          <ac:spMkLst>
            <pc:docMk/>
            <pc:sldMk cId="3186339996" sldId="295"/>
            <ac:spMk id="16" creationId="{CDCAE606-C1C1-B98F-4E9A-F998175E38DE}"/>
          </ac:spMkLst>
        </pc:spChg>
      </pc:sldChg>
      <pc:sldChg chg="addSp delSp modSp">
        <pc:chgData name="Miranda Farby" userId="S::miranda.farby@connahsquayhs.org.uk::da4d8a0c-0614-46ff-9baf-cbc0cae19baf" providerId="AD" clId="Web-{F6716145-711A-DBA3-3B9E-AEDD56580557}" dt="2024-07-05T01:56:08.565" v="355" actId="20577"/>
        <pc:sldMkLst>
          <pc:docMk/>
          <pc:sldMk cId="2891261966" sldId="296"/>
        </pc:sldMkLst>
        <pc:spChg chg="add del mod">
          <ac:chgData name="Miranda Farby" userId="S::miranda.farby@connahsquayhs.org.uk::da4d8a0c-0614-46ff-9baf-cbc0cae19baf" providerId="AD" clId="Web-{F6716145-711A-DBA3-3B9E-AEDD56580557}" dt="2024-07-05T01:56:08.565" v="355" actId="20577"/>
          <ac:spMkLst>
            <pc:docMk/>
            <pc:sldMk cId="2891261966" sldId="296"/>
            <ac:spMk id="2" creationId="{7E6C883F-1227-F311-38A5-B4E17D09B7AB}"/>
          </ac:spMkLst>
        </pc:spChg>
        <pc:spChg chg="mod">
          <ac:chgData name="Miranda Farby" userId="S::miranda.farby@connahsquayhs.org.uk::da4d8a0c-0614-46ff-9baf-cbc0cae19baf" providerId="AD" clId="Web-{F6716145-711A-DBA3-3B9E-AEDD56580557}" dt="2024-07-05T01:46:19.462" v="72" actId="20577"/>
          <ac:spMkLst>
            <pc:docMk/>
            <pc:sldMk cId="2891261966" sldId="296"/>
            <ac:spMk id="4" creationId="{235860F6-C416-1E2E-120E-314D539F4A7E}"/>
          </ac:spMkLst>
        </pc:spChg>
        <pc:spChg chg="mod">
          <ac:chgData name="Miranda Farby" userId="S::miranda.farby@connahsquayhs.org.uk::da4d8a0c-0614-46ff-9baf-cbc0cae19baf" providerId="AD" clId="Web-{F6716145-711A-DBA3-3B9E-AEDD56580557}" dt="2024-07-05T01:50:34.707" v="204" actId="20577"/>
          <ac:spMkLst>
            <pc:docMk/>
            <pc:sldMk cId="2891261966" sldId="296"/>
            <ac:spMk id="9" creationId="{E5C5155A-67AA-9F8F-5734-B567AC294D97}"/>
          </ac:spMkLst>
        </pc:spChg>
        <pc:spChg chg="mod">
          <ac:chgData name="Miranda Farby" userId="S::miranda.farby@connahsquayhs.org.uk::da4d8a0c-0614-46ff-9baf-cbc0cae19baf" providerId="AD" clId="Web-{F6716145-711A-DBA3-3B9E-AEDD56580557}" dt="2024-07-05T01:49:28.158" v="167" actId="20577"/>
          <ac:spMkLst>
            <pc:docMk/>
            <pc:sldMk cId="2891261966" sldId="296"/>
            <ac:spMk id="10" creationId="{59B49D29-3501-5F1D-BF03-49B083B72B1A}"/>
          </ac:spMkLst>
        </pc:spChg>
        <pc:spChg chg="mod">
          <ac:chgData name="Miranda Farby" userId="S::miranda.farby@connahsquayhs.org.uk::da4d8a0c-0614-46ff-9baf-cbc0cae19baf" providerId="AD" clId="Web-{F6716145-711A-DBA3-3B9E-AEDD56580557}" dt="2024-07-05T01:51:45.709" v="244" actId="20577"/>
          <ac:spMkLst>
            <pc:docMk/>
            <pc:sldMk cId="2891261966" sldId="296"/>
            <ac:spMk id="11" creationId="{73CA8E55-50A9-4198-412B-A239F349004B}"/>
          </ac:spMkLst>
        </pc:spChg>
        <pc:spChg chg="add del mod">
          <ac:chgData name="Miranda Farby" userId="S::miranda.farby@connahsquayhs.org.uk::da4d8a0c-0614-46ff-9baf-cbc0cae19baf" providerId="AD" clId="Web-{F6716145-711A-DBA3-3B9E-AEDD56580557}" dt="2024-07-05T01:52:21.835" v="257"/>
          <ac:spMkLst>
            <pc:docMk/>
            <pc:sldMk cId="2891261966" sldId="296"/>
            <ac:spMk id="20" creationId="{6EF0B358-D126-E94C-5EDE-1A852B130A4C}"/>
          </ac:spMkLst>
        </pc:spChg>
        <pc:graphicFrameChg chg="add del mod">
          <ac:chgData name="Miranda Farby" userId="S::miranda.farby@connahsquayhs.org.uk::da4d8a0c-0614-46ff-9baf-cbc0cae19baf" providerId="AD" clId="Web-{F6716145-711A-DBA3-3B9E-AEDD56580557}" dt="2024-07-05T01:43:38.205" v="41"/>
          <ac:graphicFrameMkLst>
            <pc:docMk/>
            <pc:sldMk cId="2891261966" sldId="296"/>
            <ac:graphicFrameMk id="13" creationId="{33AFF89B-A311-B01B-D378-EA5D82E25542}"/>
          </ac:graphicFrameMkLst>
        </pc:graphicFrameChg>
        <pc:graphicFrameChg chg="del mod modGraphic">
          <ac:chgData name="Miranda Farby" userId="S::miranda.farby@connahsquayhs.org.uk::da4d8a0c-0614-46ff-9baf-cbc0cae19baf" providerId="AD" clId="Web-{F6716145-711A-DBA3-3B9E-AEDD56580557}" dt="2024-07-05T01:41:59.310" v="36"/>
          <ac:graphicFrameMkLst>
            <pc:docMk/>
            <pc:sldMk cId="2891261966" sldId="296"/>
            <ac:graphicFrameMk id="15" creationId="{880CB52B-0278-9B96-1766-C181095A4EDF}"/>
          </ac:graphicFrameMkLst>
        </pc:graphicFrameChg>
        <pc:graphicFrameChg chg="add del mod">
          <ac:chgData name="Miranda Farby" userId="S::miranda.farby@connahsquayhs.org.uk::da4d8a0c-0614-46ff-9baf-cbc0cae19baf" providerId="AD" clId="Web-{F6716145-711A-DBA3-3B9E-AEDD56580557}" dt="2024-07-05T01:44:39.725" v="52"/>
          <ac:graphicFrameMkLst>
            <pc:docMk/>
            <pc:sldMk cId="2891261966" sldId="296"/>
            <ac:graphicFrameMk id="16" creationId="{67F93942-7A25-1A85-CD32-39B325E38150}"/>
          </ac:graphicFrameMkLst>
        </pc:graphicFrameChg>
        <pc:graphicFrameChg chg="add del mod">
          <ac:chgData name="Miranda Farby" userId="S::miranda.farby@connahsquayhs.org.uk::da4d8a0c-0614-46ff-9baf-cbc0cae19baf" providerId="AD" clId="Web-{F6716145-711A-DBA3-3B9E-AEDD56580557}" dt="2024-07-05T01:46:25.245" v="73"/>
          <ac:graphicFrameMkLst>
            <pc:docMk/>
            <pc:sldMk cId="2891261966" sldId="296"/>
            <ac:graphicFrameMk id="18" creationId="{D0043CBF-60AE-4B1B-ECE1-1030F274D870}"/>
          </ac:graphicFrameMkLst>
        </pc:graphicFrameChg>
      </pc:sldChg>
    </pc:docChg>
  </pc:docChgLst>
  <pc:docChgLst>
    <pc:chgData clId="Web-{F6716145-711A-DBA3-3B9E-AEDD56580557}"/>
    <pc:docChg chg="modSld">
      <pc:chgData name="" userId="" providerId="" clId="Web-{F6716145-711A-DBA3-3B9E-AEDD56580557}" dt="2024-07-05T01:37:13.284" v="4" actId="20577"/>
      <pc:docMkLst>
        <pc:docMk/>
      </pc:docMkLst>
      <pc:sldChg chg="modSp">
        <pc:chgData name="" userId="" providerId="" clId="Web-{F6716145-711A-DBA3-3B9E-AEDD56580557}" dt="2024-07-05T01:37:13.284" v="4" actId="20577"/>
        <pc:sldMkLst>
          <pc:docMk/>
          <pc:sldMk cId="2784821086" sldId="288"/>
        </pc:sldMkLst>
        <pc:spChg chg="mod">
          <ac:chgData name="" userId="" providerId="" clId="Web-{F6716145-711A-DBA3-3B9E-AEDD56580557}" dt="2024-07-05T01:37:13.284" v="4" actId="20577"/>
          <ac:spMkLst>
            <pc:docMk/>
            <pc:sldMk cId="2784821086" sldId="288"/>
            <ac:spMk id="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err="1">
                <a:solidFill>
                  <a:schemeClr val="bg1"/>
                </a:solidFill>
                <a:latin typeface="MASSILIA VF" pitchFamily="2" charset="77"/>
              </a:rPr>
              <a:t>CfW</a:t>
            </a:r>
            <a:r>
              <a:rPr lang="en-US" sz="5400" b="1">
                <a:solidFill>
                  <a:schemeClr val="bg1"/>
                </a:solidFill>
                <a:latin typeface="MASSILIA VF" pitchFamily="2" charset="77"/>
              </a:rPr>
              <a:t> </a:t>
            </a:r>
            <a:r>
              <a:rPr lang="en-US" sz="5400" b="1" err="1">
                <a:solidFill>
                  <a:schemeClr val="bg1"/>
                </a:solidFill>
                <a:latin typeface="MASSILIA VF" pitchFamily="2" charset="77"/>
              </a:rPr>
              <a:t>SoL</a:t>
            </a:r>
            <a:r>
              <a:rPr lang="en-US" sz="5400" b="1">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a:t>8</a:t>
            </a:r>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dirty="0">
                <a:latin typeface="MASSILIA VF"/>
              </a:rPr>
              <a:t>Sustainable Cities</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a:solidFill>
                  <a:srgbClr val="3A93A9"/>
                </a:solidFill>
              </a:rPr>
              <a:t>Curriculum for Wales Scheme of Learning:</a:t>
            </a:r>
            <a:br>
              <a:rPr lang="en-US">
                <a:solidFill>
                  <a:srgbClr val="3A93A9"/>
                </a:solidFill>
              </a:rPr>
            </a:br>
            <a:r>
              <a:rPr lang="en-US">
                <a:solidFill>
                  <a:srgbClr val="3A93A9"/>
                </a:solidFill>
              </a:rPr>
              <a:t>Humanities</a:t>
            </a:r>
          </a:p>
        </p:txBody>
      </p:sp>
      <p:pic>
        <p:nvPicPr>
          <p:cNvPr id="9" name="Picture 8" descr="A white line drawing of a globe&#10;&#10;Description automatically generated">
            <a:extLst>
              <a:ext uri="{FF2B5EF4-FFF2-40B4-BE49-F238E27FC236}">
                <a16:creationId xmlns:a16="http://schemas.microsoft.com/office/drawing/2014/main" id="{3D68A695-E621-5DC9-0A88-738A3DB803B7}"/>
              </a:ext>
            </a:extLst>
          </p:cNvPr>
          <p:cNvPicPr>
            <a:picLocks noChangeAspect="1"/>
          </p:cNvPicPr>
          <p:nvPr/>
        </p:nvPicPr>
        <p:blipFill>
          <a:blip r:embed="rId2"/>
          <a:stretch>
            <a:fillRect/>
          </a:stretch>
        </p:blipFill>
        <p:spPr>
          <a:xfrm>
            <a:off x="7815433" y="-134127"/>
            <a:ext cx="2474192" cy="2474192"/>
          </a:xfrm>
          <a:prstGeom prst="rect">
            <a:avLst/>
          </a:prstGeom>
        </p:spPr>
      </p:pic>
      <p:pic>
        <p:nvPicPr>
          <p:cNvPr id="11" name="Picture 10" descr="A white line art of a helmet and shield&#10;&#10;Description automatically generated">
            <a:extLst>
              <a:ext uri="{FF2B5EF4-FFF2-40B4-BE49-F238E27FC236}">
                <a16:creationId xmlns:a16="http://schemas.microsoft.com/office/drawing/2014/main" id="{E08DBC07-81AC-E00F-D5DE-4377ECC6D2BC}"/>
              </a:ext>
            </a:extLst>
          </p:cNvPr>
          <p:cNvPicPr>
            <a:picLocks noChangeAspect="1"/>
          </p:cNvPicPr>
          <p:nvPr/>
        </p:nvPicPr>
        <p:blipFill>
          <a:blip r:embed="rId3"/>
          <a:stretch>
            <a:fillRect/>
          </a:stretch>
        </p:blipFill>
        <p:spPr>
          <a:xfrm>
            <a:off x="5602154" y="-134551"/>
            <a:ext cx="2500879" cy="2501007"/>
          </a:xfrm>
          <a:prstGeom prst="rect">
            <a:avLst/>
          </a:prstGeom>
        </p:spPr>
      </p:pic>
      <p:pic>
        <p:nvPicPr>
          <p:cNvPr id="7" name="Picture 6" descr="A white outline of a book with symbols on it&#10;&#10;Description automatically generated">
            <a:extLst>
              <a:ext uri="{FF2B5EF4-FFF2-40B4-BE49-F238E27FC236}">
                <a16:creationId xmlns:a16="http://schemas.microsoft.com/office/drawing/2014/main" id="{45BD3D2E-3E88-24BA-01F1-CEF98DF09E5B}"/>
              </a:ext>
            </a:extLst>
          </p:cNvPr>
          <p:cNvPicPr>
            <a:picLocks noChangeAspect="1"/>
          </p:cNvPicPr>
          <p:nvPr/>
        </p:nvPicPr>
        <p:blipFill>
          <a:blip r:embed="rId4"/>
          <a:stretch>
            <a:fillRect/>
          </a:stretch>
        </p:blipFill>
        <p:spPr>
          <a:xfrm>
            <a:off x="7816690" y="1863073"/>
            <a:ext cx="2075774" cy="2066925"/>
          </a:xfrm>
          <a:prstGeom prst="rect">
            <a:avLst/>
          </a:prstGeom>
        </p:spPr>
      </p:pic>
    </p:spTree>
    <p:extLst>
      <p:ext uri="{BB962C8B-B14F-4D97-AF65-F5344CB8AC3E}">
        <p14:creationId xmlns:p14="http://schemas.microsoft.com/office/powerpoint/2010/main" val="2784821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a:bodyPr>
          <a:lstStyle/>
          <a:p>
            <a:endParaRPr lang="en-US" dirty="0">
              <a:solidFill>
                <a:schemeClr val="tx1"/>
              </a:solidFill>
              <a:latin typeface="Arial"/>
              <a:cs typeface="Arial"/>
            </a:endParaRPr>
          </a:p>
          <a:p>
            <a:endParaRPr lang="en-US" b="1"/>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endParaRPr lang="en-GB" sz="1400" dirty="0">
              <a:solidFill>
                <a:srgbClr val="000000"/>
              </a:solidFill>
              <a:latin typeface="Calibri Light"/>
              <a:ea typeface="Calibri Light"/>
              <a:cs typeface="Calibri Light"/>
            </a:endParaRPr>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lIns="144000" tIns="45720" rIns="91440" bIns="45720" anchor="ctr" anchorCtr="0">
            <a:noAutofit/>
          </a:bodyPr>
          <a:lstStyle/>
          <a:p>
            <a:r>
              <a:rPr lang="en-US" sz="1200">
                <a:solidFill>
                  <a:srgbClr val="1F1F1F"/>
                </a:solidFill>
                <a:latin typeface="Arial"/>
                <a:cs typeface="Arial"/>
              </a:rPr>
              <a:t>Informed, self-aware citizens engage with the challenges and opportunities that face humanity, and are able to take considered and ethical action.</a:t>
            </a:r>
            <a:endParaRPr lang="en-US"/>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lIns="180000" tIns="180000" rIns="180000" bIns="180000" anchor="t">
            <a:normAutofit fontScale="92500" lnSpcReduction="20000"/>
          </a:bodyPr>
          <a:lstStyle/>
          <a:p>
            <a:endParaRPr lang="en-US" b="1">
              <a:solidFill>
                <a:srgbClr val="1F1F1F"/>
              </a:solidFill>
              <a:latin typeface="Arial"/>
              <a:ea typeface="Arial"/>
              <a:cs typeface="Arial"/>
            </a:endParaRPr>
          </a:p>
          <a:p>
            <a:r>
              <a:rPr lang="en-US">
                <a:solidFill>
                  <a:srgbClr val="1F1F1F"/>
                </a:solidFill>
                <a:latin typeface="Arial"/>
                <a:ea typeface="Arial"/>
                <a:cs typeface="Arial"/>
              </a:rPr>
              <a:t>Experiences in this Area can help learners develop an understanding of their responsibilities as citizens of Wales and the wider interconnected world, and of the importance of creating a just and sustainable future for themselves and their local, national and global communities. Exploration of the humanities encourages learners to be active, informed, and responsible citizens and consumers, who can identify with and contribute to their communities, and who can engage with the past, contemporary and anticipated challenges and opportunities facing them, their communities and Wales, as well as the wider world. These challenges include ecological impacts in local, national and international contexts as well as the climate and nature emergency.</a:t>
            </a:r>
            <a:endParaRPr lang="en-US" sz="90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a:p>
          <a:p>
            <a:endParaRPr lang="en-US" sz="90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
        <p:nvSpPr>
          <p:cNvPr id="12" name="Text Placeholder 11">
            <a:extLst>
              <a:ext uri="{FF2B5EF4-FFF2-40B4-BE49-F238E27FC236}">
                <a16:creationId xmlns:a16="http://schemas.microsoft.com/office/drawing/2014/main" id="{1317F488-BB30-910E-5EA8-691264660E85}"/>
              </a:ext>
            </a:extLst>
          </p:cNvPr>
          <p:cNvSpPr>
            <a:spLocks noGrp="1"/>
          </p:cNvSpPr>
          <p:nvPr>
            <p:ph type="body" sz="quarter" idx="46"/>
          </p:nvPr>
        </p:nvSpPr>
        <p:spPr/>
        <p:txBody>
          <a:bodyPr/>
          <a:lstStyle/>
          <a:p>
            <a:endParaRPr lang="en-US"/>
          </a:p>
        </p:txBody>
      </p:sp>
      <p:sp>
        <p:nvSpPr>
          <p:cNvPr id="14" name="Text Placeholder 13">
            <a:extLst>
              <a:ext uri="{FF2B5EF4-FFF2-40B4-BE49-F238E27FC236}">
                <a16:creationId xmlns:a16="http://schemas.microsoft.com/office/drawing/2014/main" id="{B1B9C195-D580-6FB0-D4D6-36B957A363CD}"/>
              </a:ext>
            </a:extLst>
          </p:cNvPr>
          <p:cNvSpPr>
            <a:spLocks noGrp="1"/>
          </p:cNvSpPr>
          <p:nvPr>
            <p:ph type="body" sz="quarter" idx="40"/>
          </p:nvPr>
        </p:nvSpPr>
        <p:spPr/>
        <p:txBody>
          <a:bodyPr/>
          <a:lstStyle/>
          <a:p>
            <a:endParaRPr lang="en-US"/>
          </a:p>
        </p:txBody>
      </p:sp>
      <p:sp>
        <p:nvSpPr>
          <p:cNvPr id="15" name="Text Placeholder 1">
            <a:extLst>
              <a:ext uri="{FF2B5EF4-FFF2-40B4-BE49-F238E27FC236}">
                <a16:creationId xmlns:a16="http://schemas.microsoft.com/office/drawing/2014/main" id="{92C753A5-51E1-7A44-E9A0-95DE87F723AA}"/>
              </a:ext>
            </a:extLst>
          </p:cNvPr>
          <p:cNvSpPr>
            <a:spLocks noGrp="1"/>
          </p:cNvSpPr>
          <p:nvPr/>
        </p:nvSpPr>
        <p:spPr>
          <a:xfrm>
            <a:off x="5429253" y="1321351"/>
            <a:ext cx="4939085" cy="2513055"/>
          </a:xfrm>
          <a:prstGeom prst="rect">
            <a:avLst/>
          </a:prstGeom>
          <a:solidFill>
            <a:schemeClr val="bg1"/>
          </a:solidFill>
          <a:ln w="0">
            <a:noFill/>
          </a:ln>
        </p:spPr>
        <p:txBody>
          <a:bodyPr lIns="180000" tIns="180000" rIns="180000" bIns="180000">
            <a:normAutofit fontScale="92500" lnSpcReduction="10000"/>
          </a:bodyPr>
          <a:lstStyle>
            <a:lvl1pPr marL="0" indent="0" algn="l" defTabSz="1007943" rtl="0" eaLnBrk="1" latinLnBrk="0" hangingPunct="1">
              <a:lnSpc>
                <a:spcPct val="90000"/>
              </a:lnSpc>
              <a:spcBef>
                <a:spcPts val="1102"/>
              </a:spcBef>
              <a:buFont typeface="Arial" panose="020B0604020202020204" pitchFamily="34" charset="0"/>
              <a:buNone/>
              <a:defRPr sz="1400" kern="1200">
                <a:solidFill>
                  <a:srgbClr val="006758"/>
                </a:solidFill>
                <a:latin typeface="MASSILIA VF" pitchFamily="2" charset="77"/>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a:lstStyle>
          <a:p>
            <a:pPr rtl="0"/>
            <a:r>
              <a:rPr lang="en-GB" sz="1500" b="1" baseline="0">
                <a:solidFill>
                  <a:srgbClr val="2F5597"/>
                </a:solidFill>
                <a:latin typeface="Calibri"/>
                <a:ea typeface="Segoe UI"/>
                <a:cs typeface="Segoe UI"/>
              </a:rPr>
              <a:t>Statement 1: </a:t>
            </a:r>
            <a:r>
              <a:rPr lang="en-GB" sz="1500" baseline="0">
                <a:solidFill>
                  <a:srgbClr val="2F5597"/>
                </a:solidFill>
                <a:latin typeface="Calibri"/>
                <a:ea typeface="Segoe UI"/>
                <a:cs typeface="Segoe UI"/>
              </a:rPr>
              <a:t>Enquiry, exploration and investigation inspire curiosity about the world, its past, present and future.  </a:t>
            </a:r>
            <a:r>
              <a:rPr lang="en-US" sz="1500">
                <a:latin typeface="Calibri"/>
                <a:ea typeface="Segoe UI"/>
                <a:cs typeface="Segoe UI"/>
              </a:rPr>
              <a:t>​</a:t>
            </a:r>
          </a:p>
          <a:p>
            <a:pPr rtl="0"/>
            <a:r>
              <a:rPr lang="en-US" sz="1500" baseline="0">
                <a:solidFill>
                  <a:srgbClr val="1F1F1F"/>
                </a:solidFill>
                <a:latin typeface="Arial"/>
                <a:ea typeface="Segoe UI"/>
                <a:cs typeface="Segoe UI"/>
              </a:rPr>
              <a:t>The learners’ journey through this Area will encourage enquiry and discovery, as they are challenged to be curious and to question, to think critically and to reflect upon evidence. An enquiring mind stimulates new and creative thinking, through which learners can gain a deeper understanding of the concepts underpinning humanities, and their application in local, national and global contexts. Such thinking can help learners to understand </a:t>
            </a:r>
            <a:endParaRPr lang="en-US" sz="900"/>
          </a:p>
        </p:txBody>
      </p:sp>
    </p:spTree>
    <p:extLst>
      <p:ext uri="{BB962C8B-B14F-4D97-AF65-F5344CB8AC3E}">
        <p14:creationId xmlns:p14="http://schemas.microsoft.com/office/powerpoint/2010/main" val="3384929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lnSpcReduction="10000"/>
          </a:bodyPr>
          <a:lstStyle/>
          <a:p>
            <a:pPr rtl="0"/>
            <a:r>
              <a:rPr lang="en-GB" sz="1400" b="1" baseline="0">
                <a:solidFill>
                  <a:srgbClr val="006758"/>
                </a:solidFill>
                <a:latin typeface="MASSILIA VF"/>
                <a:ea typeface="Segoe UI"/>
                <a:cs typeface="Segoe UI"/>
              </a:rPr>
              <a:t>Ambitious, capable learners who: </a:t>
            </a:r>
            <a:r>
              <a:rPr lang="en-GB" sz="1400" baseline="0">
                <a:solidFill>
                  <a:srgbClr val="006758"/>
                </a:solidFill>
                <a:latin typeface="MASSILIA VF"/>
                <a:ea typeface="Segoe UI"/>
                <a:cs typeface="Segoe UI"/>
              </a:rPr>
              <a:t>set themselves high standards and seek and enjoy challenge and  are building up a body of knowledge with skills to connect and apply that knowledge in different contexts  </a:t>
            </a:r>
            <a:r>
              <a:rPr lang="en-US" sz="1400" baseline="0">
                <a:solidFill>
                  <a:srgbClr val="006758"/>
                </a:solidFill>
                <a:latin typeface="MASSILIA VF"/>
                <a:ea typeface="Segoe UI"/>
                <a:cs typeface="Segoe UI"/>
              </a:rPr>
              <a:t>​</a:t>
            </a:r>
            <a:r>
              <a:rPr lang="en-US" sz="1400">
                <a:latin typeface="MASSILIA VF"/>
                <a:ea typeface="Segoe UI"/>
                <a:cs typeface="Segoe UI"/>
              </a:rPr>
              <a:t>​</a:t>
            </a:r>
          </a:p>
          <a:p>
            <a:pPr rtl="0"/>
            <a:r>
              <a:rPr lang="en-GB" sz="1400" baseline="0">
                <a:solidFill>
                  <a:srgbClr val="006758"/>
                </a:solidFill>
                <a:latin typeface="MASSILIA VF"/>
                <a:ea typeface="Segoe UI"/>
                <a:cs typeface="Segoe UI"/>
              </a:rPr>
              <a:t>  ​</a:t>
            </a:r>
            <a:r>
              <a:rPr lang="en-US" sz="1400">
                <a:latin typeface="MASSILIA VF"/>
                <a:ea typeface="Segoe UI"/>
                <a:cs typeface="Segoe UI"/>
              </a:rPr>
              <a:t>​</a:t>
            </a:r>
          </a:p>
          <a:p>
            <a:pPr rtl="0"/>
            <a:r>
              <a:rPr lang="en-GB" sz="1400" b="1" baseline="0">
                <a:solidFill>
                  <a:srgbClr val="006758"/>
                </a:solidFill>
                <a:latin typeface="MASSILIA VF"/>
                <a:ea typeface="Segoe UI"/>
                <a:cs typeface="Segoe UI"/>
              </a:rPr>
              <a:t>Ethical, informed citizens who</a:t>
            </a:r>
            <a:r>
              <a:rPr lang="en-GB" sz="1400" baseline="0">
                <a:solidFill>
                  <a:srgbClr val="006758"/>
                </a:solidFill>
                <a:latin typeface="MASSILIA VF"/>
                <a:ea typeface="Segoe UI"/>
                <a:cs typeface="Segoe UI"/>
              </a:rPr>
              <a:t>: ​</a:t>
            </a:r>
            <a:r>
              <a:rPr lang="en-US" sz="1400">
                <a:latin typeface="MASSILIA VF"/>
                <a:ea typeface="Segoe UI"/>
                <a:cs typeface="Segoe UI"/>
              </a:rPr>
              <a:t>​</a:t>
            </a:r>
          </a:p>
          <a:p>
            <a:pPr rtl="0"/>
            <a:r>
              <a:rPr lang="en-GB" sz="1400" baseline="0">
                <a:solidFill>
                  <a:srgbClr val="006758"/>
                </a:solidFill>
                <a:latin typeface="MASSILIA VF"/>
                <a:ea typeface="Segoe UI"/>
                <a:cs typeface="Segoe UI"/>
              </a:rPr>
              <a:t>find, evaluate and use evidence in forming views and engage with contemporary issues based upon their knowledge and values and are knowledgeable about their culture, community, society and the world, now and in the past</a:t>
            </a:r>
            <a:r>
              <a:rPr lang="en-US" sz="1400">
                <a:latin typeface="MASSILIA VF"/>
                <a:ea typeface="Segoe UI"/>
                <a:cs typeface="Segoe UI"/>
              </a:rPr>
              <a:t>​</a:t>
            </a:r>
          </a:p>
          <a:p>
            <a:pPr rtl="0"/>
            <a:r>
              <a:rPr lang="en-GB" sz="900">
                <a:latin typeface="MASSILIA VF"/>
                <a:ea typeface="Segoe UI"/>
                <a:cs typeface="Segoe UI"/>
              </a:rPr>
              <a:t>​</a:t>
            </a:r>
            <a:endParaRPr lang="en-GB" sz="90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a:xfrm>
            <a:off x="325821" y="4294460"/>
            <a:ext cx="4939085" cy="2871879"/>
          </a:xfrm>
        </p:spPr>
        <p:txBody>
          <a:bodyPr lIns="180000" tIns="180000" rIns="180000" bIns="180000" anchor="t">
            <a:normAutofit/>
          </a:bodyPr>
          <a:lstStyle/>
          <a:p>
            <a:pPr>
              <a:lnSpc>
                <a:spcPct val="107000"/>
              </a:lnSpc>
              <a:spcBef>
                <a:spcPts val="0"/>
              </a:spcBef>
              <a:spcAft>
                <a:spcPts val="800"/>
              </a:spcAft>
            </a:pPr>
            <a:r>
              <a:rPr lang="en-US" sz="1100" dirty="0">
                <a:solidFill>
                  <a:srgbClr val="000000"/>
                </a:solidFill>
                <a:latin typeface="Calibri"/>
                <a:ea typeface="Calibri"/>
                <a:cs typeface="Calibri"/>
              </a:rPr>
              <a:t>Technology - sustainability</a:t>
            </a:r>
          </a:p>
          <a:p>
            <a:pPr>
              <a:lnSpc>
                <a:spcPct val="107000"/>
              </a:lnSpc>
              <a:spcBef>
                <a:spcPts val="0"/>
              </a:spcBef>
              <a:spcAft>
                <a:spcPts val="800"/>
              </a:spcAft>
            </a:pPr>
            <a:r>
              <a:rPr lang="en-GB" sz="900" b="1" dirty="0">
                <a:solidFill>
                  <a:srgbClr val="000000"/>
                </a:solidFill>
                <a:latin typeface="Calibri"/>
                <a:cs typeface="Calibri"/>
              </a:rPr>
              <a:t>Listening:</a:t>
            </a:r>
            <a:r>
              <a:rPr lang="en-GB" sz="900" dirty="0">
                <a:solidFill>
                  <a:srgbClr val="000000"/>
                </a:solidFill>
                <a:latin typeface="Calibri"/>
                <a:cs typeface="Calibri"/>
              </a:rPr>
              <a:t> I can listen to gain different people's views and ideas on various subjects, using them to arrive at my own conclusions.  </a:t>
            </a:r>
            <a:endParaRPr lang="en-US" sz="900" dirty="0">
              <a:solidFill>
                <a:srgbClr val="000000"/>
              </a:solidFill>
              <a:latin typeface="Calibri"/>
              <a:cs typeface="Calibri"/>
            </a:endParaRPr>
          </a:p>
          <a:p>
            <a:pPr>
              <a:lnSpc>
                <a:spcPct val="107000"/>
              </a:lnSpc>
              <a:spcBef>
                <a:spcPts val="0"/>
              </a:spcBef>
              <a:spcAft>
                <a:spcPts val="800"/>
              </a:spcAft>
            </a:pPr>
            <a:r>
              <a:rPr lang="en-GB" sz="900" b="1" dirty="0">
                <a:solidFill>
                  <a:srgbClr val="000000"/>
                </a:solidFill>
                <a:latin typeface="Calibri"/>
                <a:cs typeface="Calibri"/>
              </a:rPr>
              <a:t>Reading:</a:t>
            </a:r>
            <a:r>
              <a:rPr lang="en-GB" sz="900" dirty="0">
                <a:solidFill>
                  <a:srgbClr val="000000"/>
                </a:solidFill>
                <a:latin typeface="Calibri"/>
                <a:cs typeface="Calibri"/>
              </a:rPr>
              <a:t> I can distinguish between facts/evidence and bias/arguments.  </a:t>
            </a:r>
            <a:endParaRPr lang="en-US" sz="900" dirty="0">
              <a:solidFill>
                <a:srgbClr val="000000"/>
              </a:solidFill>
              <a:latin typeface="Calibri"/>
              <a:cs typeface="Calibri"/>
            </a:endParaRPr>
          </a:p>
          <a:p>
            <a:pPr>
              <a:lnSpc>
                <a:spcPct val="107000"/>
              </a:lnSpc>
              <a:spcBef>
                <a:spcPts val="0"/>
              </a:spcBef>
              <a:spcAft>
                <a:spcPts val="800"/>
              </a:spcAft>
            </a:pPr>
            <a:r>
              <a:rPr lang="en-GB" sz="900" dirty="0">
                <a:solidFill>
                  <a:srgbClr val="000000"/>
                </a:solidFill>
                <a:latin typeface="Calibri"/>
                <a:cs typeface="Calibri"/>
              </a:rPr>
              <a:t>I can summarise, synthesise and analyse information to gain in-depth understanding, e.g. of causes, consequences, patterns, using different sources.  </a:t>
            </a:r>
            <a:endParaRPr lang="en-US" sz="900" dirty="0">
              <a:solidFill>
                <a:srgbClr val="000000"/>
              </a:solidFill>
              <a:latin typeface="Calibri"/>
              <a:cs typeface="Calibri"/>
            </a:endParaRPr>
          </a:p>
          <a:p>
            <a:pPr>
              <a:lnSpc>
                <a:spcPct val="107000"/>
              </a:lnSpc>
              <a:spcBef>
                <a:spcPts val="0"/>
              </a:spcBef>
              <a:spcAft>
                <a:spcPts val="800"/>
              </a:spcAft>
            </a:pPr>
            <a:r>
              <a:rPr lang="en-GB" sz="900" b="1" dirty="0">
                <a:solidFill>
                  <a:srgbClr val="000000"/>
                </a:solidFill>
                <a:latin typeface="Calibri"/>
                <a:cs typeface="Calibri"/>
              </a:rPr>
              <a:t>Speaking</a:t>
            </a:r>
            <a:r>
              <a:rPr lang="en-GB" sz="900" dirty="0">
                <a:solidFill>
                  <a:srgbClr val="000000"/>
                </a:solidFill>
                <a:latin typeface="Calibri"/>
                <a:cs typeface="Calibri"/>
              </a:rPr>
              <a:t>: I can respond to others' points of view with confidence and sensitivity, summarising and evaluating what I have heard, read or seen.  </a:t>
            </a:r>
            <a:endParaRPr lang="en-US" sz="900" dirty="0">
              <a:solidFill>
                <a:srgbClr val="000000"/>
              </a:solidFill>
              <a:latin typeface="Calibri"/>
              <a:cs typeface="Calibri"/>
            </a:endParaRPr>
          </a:p>
          <a:p>
            <a:pPr>
              <a:lnSpc>
                <a:spcPct val="107000"/>
              </a:lnSpc>
              <a:spcBef>
                <a:spcPts val="0"/>
              </a:spcBef>
              <a:spcAft>
                <a:spcPts val="800"/>
              </a:spcAft>
            </a:pPr>
            <a:r>
              <a:rPr lang="en-GB" sz="900" b="1" dirty="0">
                <a:solidFill>
                  <a:srgbClr val="000000"/>
                </a:solidFill>
                <a:latin typeface="Calibri"/>
                <a:cs typeface="Calibri"/>
              </a:rPr>
              <a:t>Writing</a:t>
            </a:r>
            <a:r>
              <a:rPr lang="en-GB" sz="900" dirty="0">
                <a:solidFill>
                  <a:srgbClr val="000000"/>
                </a:solidFill>
                <a:latin typeface="Calibri"/>
                <a:cs typeface="Calibri"/>
              </a:rPr>
              <a:t>: I can use a range of connectives specifically when organising my ideas in whole texts for different purposes.  I can adapt my writing style, choosing and using the best structures for different contexts and purposes, e.g. to successfully describe, explain, persuade, discuss.  </a:t>
            </a:r>
            <a:endParaRPr lang="en-GB" sz="900" dirty="0">
              <a:solidFill>
                <a:srgbClr val="000000"/>
              </a:solidFill>
              <a:latin typeface="Calibri"/>
              <a:ea typeface="Calibri"/>
              <a:cs typeface="Calibri"/>
            </a:endParaRPr>
          </a:p>
          <a:p>
            <a:pPr>
              <a:lnSpc>
                <a:spcPct val="107000"/>
              </a:lnSpc>
              <a:spcBef>
                <a:spcPts val="0"/>
              </a:spcBef>
              <a:spcAft>
                <a:spcPts val="800"/>
              </a:spcAft>
            </a:pPr>
            <a:r>
              <a:rPr lang="en-GB" sz="900" b="1" dirty="0">
                <a:solidFill>
                  <a:srgbClr val="000000"/>
                </a:solidFill>
                <a:latin typeface="Calibri"/>
                <a:cs typeface="Calibri"/>
              </a:rPr>
              <a:t>Numeracy:  Significant interpretation of graphs and development statistics</a:t>
            </a:r>
            <a:endParaRPr lang="en-GB" sz="900" dirty="0" err="1">
              <a:solidFill>
                <a:srgbClr val="000000"/>
              </a:solidFill>
              <a:latin typeface="Calibri"/>
              <a:cs typeface="Calibri"/>
            </a:endParaRP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a:xfrm>
            <a:off x="5426906" y="808998"/>
            <a:ext cx="4939201" cy="2869685"/>
          </a:xfrm>
        </p:spPr>
        <p:txBody>
          <a:bodyPr lIns="180000" tIns="180000" rIns="180000" bIns="180000" anchor="t">
            <a:normAutofit lnSpcReduction="10000"/>
          </a:bodyPr>
          <a:lstStyle/>
          <a:p>
            <a:pPr rtl="0"/>
            <a:r>
              <a:rPr lang="en-US" sz="1200" b="1" baseline="0">
                <a:solidFill>
                  <a:srgbClr val="006758"/>
                </a:solidFill>
                <a:latin typeface="Segoe UI"/>
                <a:ea typeface="Segoe UI"/>
                <a:cs typeface="Segoe UI"/>
              </a:rPr>
              <a:t>Personal effectiveness</a:t>
            </a:r>
            <a:r>
              <a:rPr lang="en-US" sz="1200" baseline="0">
                <a:solidFill>
                  <a:srgbClr val="006758"/>
                </a:solidFill>
                <a:latin typeface="Segoe UI"/>
                <a:ea typeface="Segoe UI"/>
                <a:cs typeface="Segoe UI"/>
              </a:rPr>
              <a:t>  - Encouraging teamwork and being a reliable contributor by organising and carrying out enquiries. Evaluating, justifying and expressing considered responses in a variety of ways </a:t>
            </a:r>
            <a:r>
              <a:rPr lang="en-US" sz="1200">
                <a:latin typeface="Segoe UI"/>
                <a:ea typeface="Segoe UI"/>
                <a:cs typeface="Segoe UI"/>
              </a:rPr>
              <a:t>​</a:t>
            </a:r>
          </a:p>
          <a:p>
            <a:pPr rtl="0"/>
            <a:r>
              <a:rPr lang="en-US" sz="1200" b="1" baseline="0">
                <a:solidFill>
                  <a:srgbClr val="006758"/>
                </a:solidFill>
                <a:latin typeface="Segoe UI"/>
                <a:ea typeface="Segoe UI"/>
                <a:cs typeface="Segoe UI"/>
              </a:rPr>
              <a:t>Creativity and innovation</a:t>
            </a:r>
            <a:r>
              <a:rPr lang="en-US" sz="1200" baseline="0">
                <a:solidFill>
                  <a:srgbClr val="006758"/>
                </a:solidFill>
                <a:latin typeface="Segoe UI"/>
                <a:ea typeface="Segoe UI"/>
                <a:cs typeface="Segoe UI"/>
              </a:rPr>
              <a:t>  - Encouraging the presentation of information and findings in creative and innovative ways, and imagining possible futures based on the evidence. </a:t>
            </a:r>
            <a:r>
              <a:rPr lang="en-US" sz="1200">
                <a:latin typeface="Segoe UI"/>
                <a:ea typeface="Segoe UI"/>
                <a:cs typeface="Segoe UI"/>
              </a:rPr>
              <a:t>​</a:t>
            </a:r>
          </a:p>
          <a:p>
            <a:pPr rtl="0"/>
            <a:r>
              <a:rPr lang="en-US" sz="1200" b="1" baseline="0">
                <a:solidFill>
                  <a:srgbClr val="006758"/>
                </a:solidFill>
                <a:latin typeface="Segoe UI"/>
                <a:ea typeface="Segoe UI"/>
                <a:cs typeface="Segoe UI"/>
              </a:rPr>
              <a:t>Planning and organising</a:t>
            </a:r>
            <a:r>
              <a:rPr lang="en-US" sz="1200" baseline="0">
                <a:solidFill>
                  <a:srgbClr val="006758"/>
                </a:solidFill>
                <a:latin typeface="Segoe UI"/>
                <a:ea typeface="Segoe UI"/>
                <a:cs typeface="Segoe UI"/>
              </a:rPr>
              <a:t>  - Encouraging the planning and organising of investigations, setting aims, objectives and success criteria, gathering and utilising a range of evidence, and reflecting on methods. </a:t>
            </a:r>
            <a:r>
              <a:rPr lang="en-US" sz="1200">
                <a:latin typeface="Segoe UI"/>
                <a:ea typeface="Segoe UI"/>
                <a:cs typeface="Segoe UI"/>
              </a:rPr>
              <a:t>​</a:t>
            </a:r>
          </a:p>
          <a:p>
            <a:pPr rtl="0"/>
            <a:r>
              <a:rPr lang="en-US" sz="1200" b="1" baseline="0">
                <a:solidFill>
                  <a:srgbClr val="006758"/>
                </a:solidFill>
                <a:latin typeface="Segoe UI"/>
                <a:ea typeface="Segoe UI"/>
                <a:cs typeface="Segoe UI"/>
              </a:rPr>
              <a:t>Critical thinking and problem-solving</a:t>
            </a:r>
            <a:r>
              <a:rPr lang="en-US" sz="1200" baseline="0">
                <a:solidFill>
                  <a:srgbClr val="006758"/>
                </a:solidFill>
                <a:latin typeface="Segoe UI"/>
                <a:ea typeface="Segoe UI"/>
                <a:cs typeface="Segoe UI"/>
              </a:rPr>
              <a:t>  - Developing the ability to think analytically and understand the past and present as well as to imagine possible futures. </a:t>
            </a:r>
            <a:r>
              <a:rPr lang="en-US" sz="1200">
                <a:latin typeface="Segoe UI"/>
                <a:ea typeface="Segoe UI"/>
                <a:cs typeface="Segoe UI"/>
              </a:rPr>
              <a:t>​</a:t>
            </a:r>
            <a:endParaRPr lang="en-US">
              <a:latin typeface="MASSILIA VF"/>
            </a:endParaRP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pPr marL="228600" lvl="0" indent="-228600" rtl="0">
              <a:buFont typeface="Symbol"/>
              <a:buChar char="•"/>
            </a:pPr>
            <a:r>
              <a:rPr lang="en-GB" sz="1200">
                <a:solidFill>
                  <a:srgbClr val="1F1F1F"/>
                </a:solidFill>
                <a:latin typeface="Arial"/>
                <a:ea typeface="Calibri"/>
                <a:cs typeface="Calibri"/>
              </a:rPr>
              <a:t>challenges all learners by encouraging them to recognise the importance of sustained effort in meeting expectations that are high but achievable for them</a:t>
            </a:r>
            <a:r>
              <a:rPr lang="en-GB" sz="1200">
                <a:solidFill>
                  <a:srgbClr val="1F1F1F"/>
                </a:solidFill>
                <a:latin typeface="Arial"/>
                <a:ea typeface="Arial"/>
                <a:cs typeface="Arial"/>
              </a:rPr>
              <a:t> </a:t>
            </a:r>
          </a:p>
          <a:p>
            <a:pPr marL="228600" indent="-228600">
              <a:buFont typeface="Symbol"/>
              <a:buChar char="•"/>
            </a:pPr>
            <a:r>
              <a:rPr lang="en-GB" sz="1200">
                <a:solidFill>
                  <a:srgbClr val="1F1F1F"/>
                </a:solidFill>
                <a:latin typeface="Arial"/>
                <a:ea typeface="Calibri"/>
                <a:cs typeface="Calibri"/>
              </a:rPr>
              <a:t>employing a blend of approaches including direct teaching</a:t>
            </a:r>
            <a:r>
              <a:rPr lang="en-GB" sz="1200">
                <a:solidFill>
                  <a:srgbClr val="1F1F1F"/>
                </a:solidFill>
                <a:latin typeface="Arial"/>
                <a:ea typeface="Arial"/>
                <a:cs typeface="Arial"/>
              </a:rPr>
              <a:t> </a:t>
            </a:r>
          </a:p>
          <a:p>
            <a:pPr marL="228600" indent="-228600">
              <a:buFont typeface="Symbol"/>
              <a:buChar char="•"/>
            </a:pPr>
            <a:r>
              <a:rPr lang="en-GB" sz="1200">
                <a:solidFill>
                  <a:srgbClr val="1F1F1F"/>
                </a:solidFill>
                <a:latin typeface="Arial"/>
                <a:ea typeface="Calibri"/>
                <a:cs typeface="Calibri"/>
              </a:rPr>
              <a:t>creates authentic contexts for learning</a:t>
            </a:r>
            <a:r>
              <a:rPr lang="en-GB" sz="1200">
                <a:solidFill>
                  <a:srgbClr val="1F1F1F"/>
                </a:solidFill>
                <a:latin typeface="Arial"/>
                <a:ea typeface="Arial"/>
                <a:cs typeface="Arial"/>
              </a:rPr>
              <a:t> as about real life situations and places, specifically new stories on flooding and tourist information about waterfalls.</a:t>
            </a:r>
          </a:p>
          <a:p>
            <a:pPr marL="228600" lvl="0" indent="-228600" rtl="0">
              <a:buFont typeface="Symbol"/>
              <a:buChar char="•"/>
            </a:pPr>
            <a:r>
              <a:rPr lang="en-GB" sz="1200">
                <a:solidFill>
                  <a:srgbClr val="1F1F1F"/>
                </a:solidFill>
                <a:latin typeface="Arial"/>
                <a:ea typeface="Calibri"/>
                <a:cs typeface="Calibri"/>
              </a:rPr>
              <a:t>regularly reinforces the cross-curricular skills of literacy, numeracy and digital competence, and provides opportunities to practise them</a:t>
            </a:r>
            <a:r>
              <a:rPr lang="en-GB" sz="1200">
                <a:solidFill>
                  <a:srgbClr val="1F1F1F"/>
                </a:solidFill>
                <a:latin typeface="Arial"/>
                <a:ea typeface="Arial"/>
                <a:cs typeface="Arial"/>
              </a:rPr>
              <a:t> </a:t>
            </a:r>
          </a:p>
          <a:p>
            <a:pPr marL="228600" lvl="0" indent="-228600" rtl="0">
              <a:buFont typeface="Symbol"/>
              <a:buChar char="•"/>
            </a:pPr>
            <a:r>
              <a:rPr lang="en-GB" sz="1200">
                <a:latin typeface="Calibri"/>
                <a:ea typeface="Calibri"/>
                <a:cs typeface="Calibri"/>
              </a:rPr>
              <a:t>Encouraging learners to take responsibility for their own learning </a:t>
            </a:r>
            <a:endParaRPr lang="en-US" sz="90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t>Pedagogical Principles</a:t>
            </a:r>
          </a:p>
        </p:txBody>
      </p:sp>
    </p:spTree>
    <p:extLst>
      <p:ext uri="{BB962C8B-B14F-4D97-AF65-F5344CB8AC3E}">
        <p14:creationId xmlns:p14="http://schemas.microsoft.com/office/powerpoint/2010/main" val="2603763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a:xfrm>
            <a:off x="325706" y="1514675"/>
            <a:ext cx="3229200" cy="2513057"/>
          </a:xfrm>
        </p:spPr>
        <p:txBody>
          <a:bodyPr lIns="180000" tIns="180000" rIns="180000" bIns="180000" anchor="t">
            <a:noAutofit/>
          </a:bodyPr>
          <a:lstStyle/>
          <a:p>
            <a:r>
              <a:rPr lang="en-GB" dirty="0">
                <a:solidFill>
                  <a:schemeClr val="tx1"/>
                </a:solidFill>
                <a:latin typeface="Calibri"/>
                <a:cs typeface="Calibri"/>
              </a:rPr>
              <a:t>Learners will begin to ask more sophisticated enquiry questions and more independence in finding information. They will work effectively with others to make judgements about the effectiveness of sustainable solutions to our growing communities. </a:t>
            </a:r>
            <a:endParaRPr lang="en-US" dirty="0">
              <a:solidFill>
                <a:schemeClr val="tx1"/>
              </a:solidFill>
            </a:endParaRPr>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pPr>
              <a:lnSpc>
                <a:spcPct val="100000"/>
              </a:lnSpc>
              <a:spcBef>
                <a:spcPts val="0"/>
              </a:spcBef>
            </a:pPr>
            <a:r>
              <a:rPr lang="en-US" sz="1100" dirty="0">
                <a:solidFill>
                  <a:schemeClr val="tx1"/>
                </a:solidFill>
                <a:latin typeface="Calibri"/>
                <a:cs typeface="Calibri"/>
              </a:rPr>
              <a:t>Learners have various opportunities to work together and develop a breadth of knowledge looking at a range of evidence from graphs to, video footage, news stories and PPT slide about megacities and local innovative solutions to urban sprawl. They will apply this knowledge to our school environment.</a:t>
            </a:r>
            <a:endParaRPr lang="en-US" sz="1100" dirty="0">
              <a:solidFill>
                <a:schemeClr val="tx1"/>
              </a:solidFill>
              <a:latin typeface="Calibri"/>
              <a:ea typeface="Calibri"/>
              <a:cs typeface="Calibri"/>
            </a:endParaRP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GB" sz="1200" dirty="0">
                <a:solidFill>
                  <a:schemeClr val="tx1"/>
                </a:solidFill>
                <a:latin typeface="Calibri"/>
                <a:cs typeface="Calibri"/>
              </a:rPr>
              <a:t>Learners will move onto a more focused awareness of the links between future progress and the need for sustainable solutions.</a:t>
            </a:r>
            <a:endParaRPr lang="en-GB" sz="1200" dirty="0">
              <a:solidFill>
                <a:schemeClr val="tx1"/>
              </a:solidFill>
              <a:latin typeface="Calibri"/>
              <a:ea typeface="Calibri"/>
              <a:cs typeface="Calibri"/>
            </a:endParaRP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pPr>
              <a:lnSpc>
                <a:spcPct val="100000"/>
              </a:lnSpc>
              <a:spcBef>
                <a:spcPts val="0"/>
              </a:spcBef>
            </a:pPr>
            <a:r>
              <a:rPr lang="en-GB" sz="1200" dirty="0">
                <a:solidFill>
                  <a:schemeClr val="tx1"/>
                </a:solidFill>
                <a:latin typeface="Calibri"/>
                <a:cs typeface="Calibri"/>
              </a:rPr>
              <a:t>Use evidence to support and construct an answer.</a:t>
            </a:r>
            <a:endParaRPr lang="en-US" sz="1200" dirty="0">
              <a:solidFill>
                <a:schemeClr val="tx1"/>
              </a:solidFill>
              <a:latin typeface="Calibri"/>
              <a:cs typeface="Calibri"/>
            </a:endParaRPr>
          </a:p>
          <a:p>
            <a:pPr>
              <a:lnSpc>
                <a:spcPct val="100000"/>
              </a:lnSpc>
              <a:spcBef>
                <a:spcPts val="0"/>
              </a:spcBef>
            </a:pPr>
            <a:r>
              <a:rPr lang="en-GB" sz="1200" dirty="0">
                <a:solidFill>
                  <a:schemeClr val="tx1"/>
                </a:solidFill>
                <a:latin typeface="Calibri"/>
                <a:cs typeface="Calibri"/>
              </a:rPr>
              <a:t>Use of PEEL.</a:t>
            </a:r>
            <a:endParaRPr lang="en-US" sz="1200" dirty="0">
              <a:solidFill>
                <a:schemeClr val="tx1"/>
              </a:solidFill>
              <a:latin typeface="Calibri"/>
              <a:cs typeface="Calibri"/>
            </a:endParaRPr>
          </a:p>
          <a:p>
            <a:pPr>
              <a:lnSpc>
                <a:spcPct val="100000"/>
              </a:lnSpc>
              <a:spcBef>
                <a:spcPts val="0"/>
              </a:spcBef>
            </a:pPr>
            <a:r>
              <a:rPr lang="en-GB" sz="1200" dirty="0">
                <a:solidFill>
                  <a:schemeClr val="tx1"/>
                </a:solidFill>
                <a:latin typeface="Calibri"/>
                <a:cs typeface="Calibri"/>
              </a:rPr>
              <a:t>Numeracy: population figures</a:t>
            </a:r>
            <a:endParaRPr lang="en-GB" sz="1200" dirty="0">
              <a:solidFill>
                <a:schemeClr val="tx1"/>
              </a:solidFill>
              <a:latin typeface="Calibri"/>
              <a:ea typeface="Calibri"/>
              <a:cs typeface="Calibri"/>
            </a:endParaRPr>
          </a:p>
          <a:p>
            <a:pPr>
              <a:lnSpc>
                <a:spcPct val="100000"/>
              </a:lnSpc>
              <a:spcBef>
                <a:spcPts val="0"/>
              </a:spcBef>
            </a:pPr>
            <a:r>
              <a:rPr lang="en-GB" sz="1200" dirty="0">
                <a:solidFill>
                  <a:schemeClr val="tx1"/>
                </a:solidFill>
                <a:latin typeface="Calibri"/>
                <a:ea typeface="Calibri"/>
                <a:cs typeface="Calibri"/>
              </a:rPr>
              <a:t>Oracy discussion of sustainable features</a:t>
            </a:r>
          </a:p>
          <a:p>
            <a:pPr>
              <a:lnSpc>
                <a:spcPct val="100000"/>
              </a:lnSpc>
              <a:spcBef>
                <a:spcPts val="0"/>
              </a:spcBef>
            </a:pPr>
            <a:r>
              <a:rPr lang="en-GB" sz="1200" dirty="0">
                <a:solidFill>
                  <a:schemeClr val="tx1"/>
                </a:solidFill>
                <a:latin typeface="Calibri"/>
                <a:ea typeface="Calibri"/>
                <a:cs typeface="Calibri"/>
              </a:rPr>
              <a:t>Digital competency: Use of google my maps to locate megacities</a:t>
            </a: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a:xfrm>
            <a:off x="3684756" y="4725792"/>
            <a:ext cx="3229508" cy="2513582"/>
          </a:xfrm>
        </p:spPr>
        <p:txBody>
          <a:bodyPr lIns="180000" tIns="180000" rIns="180000" bIns="180000" anchor="t">
            <a:noAutofit/>
          </a:bodyPr>
          <a:lstStyle/>
          <a:p>
            <a:pPr>
              <a:lnSpc>
                <a:spcPct val="100000"/>
              </a:lnSpc>
              <a:spcBef>
                <a:spcPts val="0"/>
              </a:spcBef>
            </a:pPr>
            <a:r>
              <a:rPr lang="en-GB" sz="1200" dirty="0">
                <a:solidFill>
                  <a:schemeClr val="tx1"/>
                </a:solidFill>
                <a:latin typeface="Calibri"/>
                <a:cs typeface="Calibri"/>
              </a:rPr>
              <a:t>Identifying similarities and differences, changes and continuities.</a:t>
            </a:r>
            <a:endParaRPr lang="en-US" sz="1200" dirty="0">
              <a:solidFill>
                <a:schemeClr val="tx1"/>
              </a:solidFill>
              <a:latin typeface="Calibri"/>
              <a:cs typeface="Calibri"/>
            </a:endParaRPr>
          </a:p>
          <a:p>
            <a:pPr>
              <a:lnSpc>
                <a:spcPct val="100000"/>
              </a:lnSpc>
              <a:spcBef>
                <a:spcPts val="0"/>
              </a:spcBef>
            </a:pPr>
            <a:r>
              <a:rPr lang="en-GB" sz="1200" dirty="0">
                <a:solidFill>
                  <a:schemeClr val="tx1"/>
                </a:solidFill>
                <a:latin typeface="Calibri"/>
                <a:cs typeface="Calibri"/>
              </a:rPr>
              <a:t>Developing a greater understanding of the world and the environment and how it is being shaped by governments through economics, health and wealth.</a:t>
            </a:r>
            <a:endParaRPr lang="en-GB" sz="1200" dirty="0">
              <a:solidFill>
                <a:schemeClr val="tx1"/>
              </a:solidFill>
              <a:latin typeface="Calibri"/>
              <a:ea typeface="Calibri"/>
              <a:cs typeface="Calibri"/>
            </a:endParaRPr>
          </a:p>
          <a:p>
            <a:pPr>
              <a:lnSpc>
                <a:spcPct val="100000"/>
              </a:lnSpc>
              <a:spcBef>
                <a:spcPts val="0"/>
              </a:spcBef>
            </a:pPr>
            <a:r>
              <a:rPr lang="en-GB" sz="1200" dirty="0">
                <a:solidFill>
                  <a:schemeClr val="tx1"/>
                </a:solidFill>
                <a:latin typeface="Calibri"/>
                <a:cs typeface="Calibri"/>
              </a:rPr>
              <a:t>Learners will understand how countries and cities can manage their own development through funding and planning.</a:t>
            </a:r>
            <a:endParaRPr lang="en-GB" sz="1200" dirty="0">
              <a:solidFill>
                <a:schemeClr val="tx1"/>
              </a:solidFill>
              <a:latin typeface="Calibri"/>
              <a:ea typeface="Calibri"/>
              <a:cs typeface="Calibri"/>
            </a:endParaRP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lIns="180000" tIns="180000" rIns="180000" bIns="180000" anchor="t">
            <a:normAutofit/>
          </a:bodyPr>
          <a:lstStyle/>
          <a:p>
            <a:endParaRPr lang="en-US" sz="800"/>
          </a:p>
          <a:p>
            <a:endParaRPr lang="en-US" sz="800" dirty="0"/>
          </a:p>
          <a:p>
            <a:endParaRPr lang="en-US" sz="800"/>
          </a:p>
          <a:p>
            <a:endParaRPr lang="en-US" sz="800"/>
          </a:p>
          <a:p>
            <a:endParaRPr lang="en-US" sz="800"/>
          </a:p>
          <a:p>
            <a:endParaRPr lang="en-US" sz="80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Tree>
    <p:extLst>
      <p:ext uri="{BB962C8B-B14F-4D97-AF65-F5344CB8AC3E}">
        <p14:creationId xmlns:p14="http://schemas.microsoft.com/office/powerpoint/2010/main" val="3186339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endParaRPr lang="en-US"/>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a:xfrm>
            <a:off x="3741259" y="1546210"/>
            <a:ext cx="3176579" cy="3750675"/>
          </a:xfrm>
        </p:spPr>
        <p:txBody>
          <a:bodyPr>
            <a:normAutofit/>
          </a:bodyPr>
          <a:lstStyle/>
          <a:p>
            <a:pPr marL="171450" indent="-171450">
              <a:buFont typeface="Arial" panose="020B0604020202020204" pitchFamily="34" charset="0"/>
              <a:buChar char="•"/>
            </a:pPr>
            <a:endParaRPr lang="en-US" sz="90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171450" indent="-171450">
              <a:buFont typeface="Arial" panose="020B0604020202020204" pitchFamily="34" charset="0"/>
              <a:buChar char="•"/>
            </a:pPr>
            <a:endParaRPr lang="en-US" sz="900"/>
          </a:p>
          <a:p>
            <a:pPr marL="171450" indent="-171450">
              <a:buFont typeface="Arial" panose="020B0604020202020204" pitchFamily="34" charset="0"/>
              <a:buChar char="•"/>
            </a:pPr>
            <a:endParaRPr lang="en-US" sz="90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graphicFrame>
        <p:nvGraphicFramePr>
          <p:cNvPr id="11" name="Table 10">
            <a:extLst>
              <a:ext uri="{FF2B5EF4-FFF2-40B4-BE49-F238E27FC236}">
                <a16:creationId xmlns:a16="http://schemas.microsoft.com/office/drawing/2014/main" id="{38A3AD59-688E-8FBE-1FD2-5C47EF43D1D0}"/>
              </a:ext>
            </a:extLst>
          </p:cNvPr>
          <p:cNvGraphicFramePr>
            <a:graphicFrameLocks noGrp="1"/>
          </p:cNvGraphicFramePr>
          <p:nvPr>
            <p:extLst>
              <p:ext uri="{D42A27DB-BD31-4B8C-83A1-F6EECF244321}">
                <p14:modId xmlns:p14="http://schemas.microsoft.com/office/powerpoint/2010/main" val="651854510"/>
              </p:ext>
            </p:extLst>
          </p:nvPr>
        </p:nvGraphicFramePr>
        <p:xfrm>
          <a:off x="423438" y="1575483"/>
          <a:ext cx="3184109" cy="3733800"/>
        </p:xfrm>
        <a:graphic>
          <a:graphicData uri="http://schemas.openxmlformats.org/drawingml/2006/table">
            <a:tbl>
              <a:tblPr bandRow="1">
                <a:tableStyleId>{5C22544A-7EE6-4342-B048-85BDC9FD1C3A}</a:tableStyleId>
              </a:tblPr>
              <a:tblGrid>
                <a:gridCol w="3184109">
                  <a:extLst>
                    <a:ext uri="{9D8B030D-6E8A-4147-A177-3AD203B41FA5}">
                      <a16:colId xmlns:a16="http://schemas.microsoft.com/office/drawing/2014/main" val="1707483803"/>
                    </a:ext>
                  </a:extLst>
                </a:gridCol>
              </a:tblGrid>
              <a:tr h="1962150">
                <a:tc>
                  <a:txBody>
                    <a:bodyPr/>
                    <a:lstStyle/>
                    <a:p>
                      <a:endParaRPr lang="en-US" sz="1600" dirty="0">
                        <a:effectLst/>
                      </a:endParaRPr>
                    </a:p>
                  </a:txBody>
                  <a:tcPr anchor="ctr">
                    <a:lnL>
                      <a:noFill/>
                    </a:lnL>
                    <a:lnR>
                      <a:noFill/>
                    </a:lnR>
                    <a:lnT>
                      <a:noFill/>
                    </a:lnT>
                    <a:lnB>
                      <a:noFill/>
                    </a:lnB>
                    <a:noFill/>
                  </a:tcPr>
                </a:tc>
                <a:extLst>
                  <a:ext uri="{0D108BD9-81ED-4DB2-BD59-A6C34878D82A}">
                    <a16:rowId xmlns:a16="http://schemas.microsoft.com/office/drawing/2014/main" val="1480329421"/>
                  </a:ext>
                </a:extLst>
              </a:tr>
              <a:tr h="1771650">
                <a:tc>
                  <a:txBody>
                    <a:bodyPr/>
                    <a:lstStyle/>
                    <a:p>
                      <a:endParaRPr lang="en-US" sz="1600" dirty="0">
                        <a:effectLst/>
                      </a:endParaRPr>
                    </a:p>
                  </a:txBody>
                  <a:tcPr anchor="ctr">
                    <a:lnL>
                      <a:noFill/>
                    </a:lnL>
                    <a:lnR>
                      <a:noFill/>
                    </a:lnR>
                    <a:lnT>
                      <a:noFill/>
                    </a:lnT>
                    <a:lnB>
                      <a:noFill/>
                    </a:lnB>
                    <a:noFill/>
                  </a:tcPr>
                </a:tc>
                <a:extLst>
                  <a:ext uri="{0D108BD9-81ED-4DB2-BD59-A6C34878D82A}">
                    <a16:rowId xmlns:a16="http://schemas.microsoft.com/office/drawing/2014/main" val="3017677228"/>
                  </a:ext>
                </a:extLst>
              </a:tr>
            </a:tbl>
          </a:graphicData>
        </a:graphic>
      </p:graphicFrame>
      <p:graphicFrame>
        <p:nvGraphicFramePr>
          <p:cNvPr id="17" name="Table 16">
            <a:extLst>
              <a:ext uri="{FF2B5EF4-FFF2-40B4-BE49-F238E27FC236}">
                <a16:creationId xmlns:a16="http://schemas.microsoft.com/office/drawing/2014/main" id="{366D49DF-41C5-D7A7-0445-6707F9951ED5}"/>
              </a:ext>
            </a:extLst>
          </p:cNvPr>
          <p:cNvGraphicFramePr>
            <a:graphicFrameLocks noGrp="1"/>
          </p:cNvGraphicFramePr>
          <p:nvPr>
            <p:extLst>
              <p:ext uri="{D42A27DB-BD31-4B8C-83A1-F6EECF244321}">
                <p14:modId xmlns:p14="http://schemas.microsoft.com/office/powerpoint/2010/main" val="494367448"/>
              </p:ext>
            </p:extLst>
          </p:nvPr>
        </p:nvGraphicFramePr>
        <p:xfrm>
          <a:off x="239595" y="4951364"/>
          <a:ext cx="3288218" cy="2479861"/>
        </p:xfrm>
        <a:graphic>
          <a:graphicData uri="http://schemas.openxmlformats.org/drawingml/2006/table">
            <a:tbl>
              <a:tblPr bandRow="1">
                <a:tableStyleId>{5C22544A-7EE6-4342-B048-85BDC9FD1C3A}</a:tableStyleId>
              </a:tblPr>
              <a:tblGrid>
                <a:gridCol w="3288218">
                  <a:extLst>
                    <a:ext uri="{9D8B030D-6E8A-4147-A177-3AD203B41FA5}">
                      <a16:colId xmlns:a16="http://schemas.microsoft.com/office/drawing/2014/main" val="1643328578"/>
                    </a:ext>
                  </a:extLst>
                </a:gridCol>
              </a:tblGrid>
              <a:tr h="1413061">
                <a:tc>
                  <a:txBody>
                    <a:bodyPr/>
                    <a:lstStyle/>
                    <a:p>
                      <a:r>
                        <a:rPr lang="en-US" sz="1600">
                          <a:effectLst/>
                        </a:rPr>
                        <a:t>I can describe how and where some places and environments are similar, and others are different.</a:t>
                      </a:r>
                    </a:p>
                  </a:txBody>
                  <a:tcPr anchor="ctr">
                    <a:lnL>
                      <a:noFill/>
                    </a:lnL>
                    <a:lnR>
                      <a:noFill/>
                    </a:lnR>
                    <a:lnT>
                      <a:noFill/>
                    </a:lnT>
                    <a:lnB>
                      <a:noFill/>
                    </a:lnB>
                    <a:noFill/>
                  </a:tcPr>
                </a:tc>
                <a:extLst>
                  <a:ext uri="{0D108BD9-81ED-4DB2-BD59-A6C34878D82A}">
                    <a16:rowId xmlns:a16="http://schemas.microsoft.com/office/drawing/2014/main" val="3490283346"/>
                  </a:ext>
                </a:extLst>
              </a:tr>
              <a:tr h="1040169">
                <a:tc>
                  <a:txBody>
                    <a:bodyPr/>
                    <a:lstStyle/>
                    <a:p>
                      <a:r>
                        <a:rPr lang="en-US" sz="1600">
                          <a:effectLst/>
                        </a:rPr>
                        <a:t>I can </a:t>
                      </a:r>
                      <a:r>
                        <a:rPr lang="en-US" sz="1600" err="1">
                          <a:effectLst/>
                        </a:rPr>
                        <a:t>recognise</a:t>
                      </a:r>
                      <a:r>
                        <a:rPr lang="en-US" sz="1600">
                          <a:effectLst/>
                        </a:rPr>
                        <a:t> the distinctive features of places, environments and landforms, and how these may change.</a:t>
                      </a:r>
                    </a:p>
                  </a:txBody>
                  <a:tcPr anchor="ctr">
                    <a:lnL>
                      <a:noFill/>
                    </a:lnL>
                    <a:lnR>
                      <a:noFill/>
                    </a:lnR>
                    <a:lnT>
                      <a:noFill/>
                    </a:lnT>
                    <a:lnB>
                      <a:noFill/>
                    </a:lnB>
                    <a:noFill/>
                  </a:tcPr>
                </a:tc>
                <a:extLst>
                  <a:ext uri="{0D108BD9-81ED-4DB2-BD59-A6C34878D82A}">
                    <a16:rowId xmlns:a16="http://schemas.microsoft.com/office/drawing/2014/main" val="1773352576"/>
                  </a:ext>
                </a:extLst>
              </a:tr>
            </a:tbl>
          </a:graphicData>
        </a:graphic>
      </p:graphicFrame>
      <p:graphicFrame>
        <p:nvGraphicFramePr>
          <p:cNvPr id="19" name="Table 18">
            <a:extLst>
              <a:ext uri="{FF2B5EF4-FFF2-40B4-BE49-F238E27FC236}">
                <a16:creationId xmlns:a16="http://schemas.microsoft.com/office/drawing/2014/main" id="{5907CD4A-BBA6-9BC2-90DD-99F9F7E3568B}"/>
              </a:ext>
            </a:extLst>
          </p:cNvPr>
          <p:cNvGraphicFramePr>
            <a:graphicFrameLocks noGrp="1"/>
          </p:cNvGraphicFramePr>
          <p:nvPr>
            <p:extLst>
              <p:ext uri="{D42A27DB-BD31-4B8C-83A1-F6EECF244321}">
                <p14:modId xmlns:p14="http://schemas.microsoft.com/office/powerpoint/2010/main" val="1520595058"/>
              </p:ext>
            </p:extLst>
          </p:nvPr>
        </p:nvGraphicFramePr>
        <p:xfrm>
          <a:off x="3810943" y="5242786"/>
          <a:ext cx="3080069" cy="2304302"/>
        </p:xfrm>
        <a:graphic>
          <a:graphicData uri="http://schemas.openxmlformats.org/drawingml/2006/table">
            <a:tbl>
              <a:tblPr bandRow="1">
                <a:tableStyleId>{5C22544A-7EE6-4342-B048-85BDC9FD1C3A}</a:tableStyleId>
              </a:tblPr>
              <a:tblGrid>
                <a:gridCol w="3080069">
                  <a:extLst>
                    <a:ext uri="{9D8B030D-6E8A-4147-A177-3AD203B41FA5}">
                      <a16:colId xmlns:a16="http://schemas.microsoft.com/office/drawing/2014/main" val="2098609528"/>
                    </a:ext>
                  </a:extLst>
                </a:gridCol>
              </a:tblGrid>
              <a:tr h="1220823">
                <a:tc>
                  <a:txBody>
                    <a:bodyPr/>
                    <a:lstStyle/>
                    <a:p>
                      <a:pPr fontAlgn="t"/>
                      <a:r>
                        <a:rPr lang="en-US" sz="1400">
                          <a:effectLst/>
                          <a:latin typeface="Calibri"/>
                        </a:rPr>
                        <a:t>I can describe and give simple explanations about the impact of human actions on the natural world in the past and present.</a:t>
                      </a:r>
                    </a:p>
                  </a:txBody>
                  <a:tcPr marL="9525" marR="9525" marT="95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56052269"/>
                  </a:ext>
                </a:extLst>
              </a:tr>
              <a:tr h="1083479">
                <a:tc>
                  <a:txBody>
                    <a:bodyPr/>
                    <a:lstStyle/>
                    <a:p>
                      <a:pPr fontAlgn="t"/>
                      <a:r>
                        <a:rPr lang="en-US" sz="1400">
                          <a:effectLst/>
                          <a:latin typeface="Calibri"/>
                        </a:rPr>
                        <a:t>I can give simple descriptions of how places, spaces, environments and landforms have changed over time.</a:t>
                      </a:r>
                    </a:p>
                  </a:txBody>
                  <a:tcPr marL="9525" marR="9525" marT="95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20342316"/>
                  </a:ext>
                </a:extLst>
              </a:tr>
            </a:tbl>
          </a:graphicData>
        </a:graphic>
      </p:graphicFrame>
      <p:graphicFrame>
        <p:nvGraphicFramePr>
          <p:cNvPr id="21" name="Table 20">
            <a:extLst>
              <a:ext uri="{FF2B5EF4-FFF2-40B4-BE49-F238E27FC236}">
                <a16:creationId xmlns:a16="http://schemas.microsoft.com/office/drawing/2014/main" id="{85E65AF7-7595-C5E8-F5A9-2B4947C39524}"/>
              </a:ext>
            </a:extLst>
          </p:cNvPr>
          <p:cNvGraphicFramePr>
            <a:graphicFrameLocks noGrp="1"/>
          </p:cNvGraphicFramePr>
          <p:nvPr>
            <p:extLst>
              <p:ext uri="{D42A27DB-BD31-4B8C-83A1-F6EECF244321}">
                <p14:modId xmlns:p14="http://schemas.microsoft.com/office/powerpoint/2010/main" val="1118965908"/>
              </p:ext>
            </p:extLst>
          </p:nvPr>
        </p:nvGraphicFramePr>
        <p:xfrm>
          <a:off x="7145518" y="3905611"/>
          <a:ext cx="3080068" cy="3305175"/>
        </p:xfrm>
        <a:graphic>
          <a:graphicData uri="http://schemas.openxmlformats.org/drawingml/2006/table">
            <a:tbl>
              <a:tblPr bandRow="1">
                <a:tableStyleId>{5C22544A-7EE6-4342-B048-85BDC9FD1C3A}</a:tableStyleId>
              </a:tblPr>
              <a:tblGrid>
                <a:gridCol w="3080068">
                  <a:extLst>
                    <a:ext uri="{9D8B030D-6E8A-4147-A177-3AD203B41FA5}">
                      <a16:colId xmlns:a16="http://schemas.microsoft.com/office/drawing/2014/main" val="214245397"/>
                    </a:ext>
                  </a:extLst>
                </a:gridCol>
              </a:tblGrid>
              <a:tr h="1466850">
                <a:tc>
                  <a:txBody>
                    <a:bodyPr/>
                    <a:lstStyle/>
                    <a:p>
                      <a:pPr fontAlgn="t"/>
                      <a:r>
                        <a:rPr lang="en-US" sz="1600">
                          <a:effectLst/>
                          <a:latin typeface="Calibri"/>
                        </a:rPr>
                        <a:t>I can understand and explain the range of factors that affect the </a:t>
                      </a:r>
                      <a:r>
                        <a:rPr lang="en-US" sz="1600" i="1">
                          <a:effectLst/>
                          <a:latin typeface="Calibri"/>
                        </a:rPr>
                        <a:t>interrelationships</a:t>
                      </a:r>
                      <a:r>
                        <a:rPr lang="en-US" sz="1600">
                          <a:effectLst/>
                          <a:latin typeface="Calibri"/>
                        </a:rPr>
                        <a:t> between humans and physical processes.</a:t>
                      </a:r>
                    </a:p>
                  </a:txBody>
                  <a:tcPr marL="9525" marR="9525" marT="95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48293659"/>
                  </a:ext>
                </a:extLst>
              </a:tr>
              <a:tr h="1838325">
                <a:tc>
                  <a:txBody>
                    <a:bodyPr/>
                    <a:lstStyle/>
                    <a:p>
                      <a:pPr fontAlgn="t"/>
                      <a:r>
                        <a:rPr lang="en-US" sz="1600">
                          <a:effectLst/>
                          <a:latin typeface="Calibri"/>
                        </a:rPr>
                        <a:t>I can understand and explain how significant places, spaces environments and landforms in the natural world are associated with economic, historical, political, and religious and non-religious beliefs and practices.</a:t>
                      </a:r>
                    </a:p>
                  </a:txBody>
                  <a:tcPr marL="9525" marR="9525" marT="95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77765440"/>
                  </a:ext>
                </a:extLst>
              </a:tr>
            </a:tbl>
          </a:graphicData>
        </a:graphic>
      </p:graphicFrame>
      <p:graphicFrame>
        <p:nvGraphicFramePr>
          <p:cNvPr id="10" name="Table 9">
            <a:extLst>
              <a:ext uri="{FF2B5EF4-FFF2-40B4-BE49-F238E27FC236}">
                <a16:creationId xmlns:a16="http://schemas.microsoft.com/office/drawing/2014/main" id="{E67E39CE-1BDB-D106-5DB8-B61CC238133E}"/>
              </a:ext>
            </a:extLst>
          </p:cNvPr>
          <p:cNvGraphicFramePr>
            <a:graphicFrameLocks noGrp="1"/>
          </p:cNvGraphicFramePr>
          <p:nvPr>
            <p:extLst>
              <p:ext uri="{D42A27DB-BD31-4B8C-83A1-F6EECF244321}">
                <p14:modId xmlns:p14="http://schemas.microsoft.com/office/powerpoint/2010/main" val="2083106946"/>
              </p:ext>
            </p:extLst>
          </p:nvPr>
        </p:nvGraphicFramePr>
        <p:xfrm>
          <a:off x="463135" y="1601962"/>
          <a:ext cx="3012690" cy="3365585"/>
        </p:xfrm>
        <a:graphic>
          <a:graphicData uri="http://schemas.openxmlformats.org/drawingml/2006/table">
            <a:tbl>
              <a:tblPr bandRow="1">
                <a:tableStyleId>{5C22544A-7EE6-4342-B048-85BDC9FD1C3A}</a:tableStyleId>
              </a:tblPr>
              <a:tblGrid>
                <a:gridCol w="3012690">
                  <a:extLst>
                    <a:ext uri="{9D8B030D-6E8A-4147-A177-3AD203B41FA5}">
                      <a16:colId xmlns:a16="http://schemas.microsoft.com/office/drawing/2014/main" val="2547990210"/>
                    </a:ext>
                  </a:extLst>
                </a:gridCol>
              </a:tblGrid>
              <a:tr h="1163760">
                <a:tc>
                  <a:txBody>
                    <a:bodyPr/>
                    <a:lstStyle/>
                    <a:p>
                      <a:r>
                        <a:rPr lang="en-US" sz="1600" dirty="0">
                          <a:effectLst/>
                        </a:rPr>
                        <a:t>I am beginning to appreciate and care for living things and my own environment.</a:t>
                      </a:r>
                    </a:p>
                  </a:txBody>
                  <a:tcPr anchor="ctr">
                    <a:lnL>
                      <a:noFill/>
                    </a:lnL>
                    <a:lnR>
                      <a:noFill/>
                    </a:lnR>
                    <a:lnT>
                      <a:noFill/>
                    </a:lnT>
                    <a:lnB>
                      <a:noFill/>
                    </a:lnB>
                    <a:noFill/>
                  </a:tcPr>
                </a:tc>
                <a:extLst>
                  <a:ext uri="{0D108BD9-81ED-4DB2-BD59-A6C34878D82A}">
                    <a16:rowId xmlns:a16="http://schemas.microsoft.com/office/drawing/2014/main" val="1685401983"/>
                  </a:ext>
                </a:extLst>
              </a:tr>
              <a:tr h="1135025">
                <a:tc>
                  <a:txBody>
                    <a:bodyPr/>
                    <a:lstStyle/>
                    <a:p>
                      <a:r>
                        <a:rPr lang="en-US" sz="1600" dirty="0">
                          <a:effectLst/>
                        </a:rPr>
                        <a:t>I can take care of resources and not waste them, and I am conscious of the importance of creating a sustainable future.</a:t>
                      </a:r>
                    </a:p>
                  </a:txBody>
                  <a:tcPr anchor="ctr">
                    <a:lnL>
                      <a:noFill/>
                    </a:lnL>
                    <a:lnR>
                      <a:noFill/>
                    </a:lnR>
                    <a:lnT>
                      <a:noFill/>
                    </a:lnT>
                    <a:lnB>
                      <a:noFill/>
                    </a:lnB>
                    <a:noFill/>
                  </a:tcPr>
                </a:tc>
                <a:extLst>
                  <a:ext uri="{0D108BD9-81ED-4DB2-BD59-A6C34878D82A}">
                    <a16:rowId xmlns:a16="http://schemas.microsoft.com/office/drawing/2014/main" val="3461170484"/>
                  </a:ext>
                </a:extLst>
              </a:tr>
              <a:tr h="919512">
                <a:tc>
                  <a:txBody>
                    <a:bodyPr/>
                    <a:lstStyle/>
                    <a:p>
                      <a:r>
                        <a:rPr lang="en-US" sz="1600" dirty="0">
                          <a:effectLst/>
                        </a:rPr>
                        <a:t>I can </a:t>
                      </a:r>
                      <a:r>
                        <a:rPr lang="en-US" sz="1600" err="1">
                          <a:effectLst/>
                        </a:rPr>
                        <a:t>recognise</a:t>
                      </a:r>
                      <a:r>
                        <a:rPr lang="en-US" sz="1600" dirty="0">
                          <a:effectLst/>
                        </a:rPr>
                        <a:t> that my actions and those of others impact upon communities and the environment.</a:t>
                      </a:r>
                    </a:p>
                  </a:txBody>
                  <a:tcPr anchor="ctr">
                    <a:lnL>
                      <a:noFill/>
                    </a:lnL>
                    <a:lnR>
                      <a:noFill/>
                    </a:lnR>
                    <a:lnT>
                      <a:noFill/>
                    </a:lnT>
                    <a:lnB>
                      <a:noFill/>
                    </a:lnB>
                    <a:noFill/>
                  </a:tcPr>
                </a:tc>
                <a:extLst>
                  <a:ext uri="{0D108BD9-81ED-4DB2-BD59-A6C34878D82A}">
                    <a16:rowId xmlns:a16="http://schemas.microsoft.com/office/drawing/2014/main" val="2550227342"/>
                  </a:ext>
                </a:extLst>
              </a:tr>
            </a:tbl>
          </a:graphicData>
        </a:graphic>
      </p:graphicFrame>
      <p:graphicFrame>
        <p:nvGraphicFramePr>
          <p:cNvPr id="14" name="Table 13">
            <a:extLst>
              <a:ext uri="{FF2B5EF4-FFF2-40B4-BE49-F238E27FC236}">
                <a16:creationId xmlns:a16="http://schemas.microsoft.com/office/drawing/2014/main" id="{876915F5-D928-C162-01D0-13AD9DB2F884}"/>
              </a:ext>
            </a:extLst>
          </p:cNvPr>
          <p:cNvGraphicFramePr>
            <a:graphicFrameLocks noGrp="1"/>
          </p:cNvGraphicFramePr>
          <p:nvPr>
            <p:extLst>
              <p:ext uri="{D42A27DB-BD31-4B8C-83A1-F6EECF244321}">
                <p14:modId xmlns:p14="http://schemas.microsoft.com/office/powerpoint/2010/main" val="3057977490"/>
              </p:ext>
            </p:extLst>
          </p:nvPr>
        </p:nvGraphicFramePr>
        <p:xfrm>
          <a:off x="3810943" y="1628441"/>
          <a:ext cx="3064632" cy="3590896"/>
        </p:xfrm>
        <a:graphic>
          <a:graphicData uri="http://schemas.openxmlformats.org/drawingml/2006/table">
            <a:tbl>
              <a:tblPr bandRow="1">
                <a:tableStyleId>{5C22544A-7EE6-4342-B048-85BDC9FD1C3A}</a:tableStyleId>
              </a:tblPr>
              <a:tblGrid>
                <a:gridCol w="3064632">
                  <a:extLst>
                    <a:ext uri="{9D8B030D-6E8A-4147-A177-3AD203B41FA5}">
                      <a16:colId xmlns:a16="http://schemas.microsoft.com/office/drawing/2014/main" val="2355936765"/>
                    </a:ext>
                  </a:extLst>
                </a:gridCol>
              </a:tblGrid>
              <a:tr h="835616">
                <a:tc>
                  <a:txBody>
                    <a:bodyPr/>
                    <a:lstStyle/>
                    <a:p>
                      <a:r>
                        <a:rPr lang="en-US" sz="1200" dirty="0">
                          <a:effectLst/>
                        </a:rPr>
                        <a:t>I can understand that there are a range of factors that influence people’s </a:t>
                      </a:r>
                      <a:r>
                        <a:rPr lang="en-US" sz="1200" err="1">
                          <a:effectLst/>
                        </a:rPr>
                        <a:t>behaviour</a:t>
                      </a:r>
                      <a:r>
                        <a:rPr lang="en-US" sz="1200" dirty="0">
                          <a:effectLst/>
                        </a:rPr>
                        <a:t>, actions and decisions.</a:t>
                      </a:r>
                    </a:p>
                  </a:txBody>
                  <a:tcPr anchor="ctr">
                    <a:lnL>
                      <a:noFill/>
                    </a:lnL>
                    <a:lnR>
                      <a:noFill/>
                    </a:lnR>
                    <a:lnT>
                      <a:noFill/>
                    </a:lnT>
                    <a:lnB>
                      <a:noFill/>
                    </a:lnB>
                    <a:noFill/>
                  </a:tcPr>
                </a:tc>
                <a:extLst>
                  <a:ext uri="{0D108BD9-81ED-4DB2-BD59-A6C34878D82A}">
                    <a16:rowId xmlns:a16="http://schemas.microsoft.com/office/drawing/2014/main" val="189837985"/>
                  </a:ext>
                </a:extLst>
              </a:tr>
              <a:tr h="1174381">
                <a:tc>
                  <a:txBody>
                    <a:bodyPr/>
                    <a:lstStyle/>
                    <a:p>
                      <a:r>
                        <a:rPr lang="en-US" sz="1200" dirty="0">
                          <a:effectLst/>
                        </a:rPr>
                        <a:t>I can understand the consequences of my actions and the actions of others, and how these affect local, national and global issues.</a:t>
                      </a:r>
                    </a:p>
                  </a:txBody>
                  <a:tcPr anchor="ctr">
                    <a:lnL>
                      <a:noFill/>
                    </a:lnL>
                    <a:lnR>
                      <a:noFill/>
                    </a:lnR>
                    <a:lnT>
                      <a:noFill/>
                    </a:lnT>
                    <a:lnB>
                      <a:noFill/>
                    </a:lnB>
                    <a:noFill/>
                  </a:tcPr>
                </a:tc>
                <a:extLst>
                  <a:ext uri="{0D108BD9-81ED-4DB2-BD59-A6C34878D82A}">
                    <a16:rowId xmlns:a16="http://schemas.microsoft.com/office/drawing/2014/main" val="3641664334"/>
                  </a:ext>
                </a:extLst>
              </a:tr>
              <a:tr h="1580899">
                <a:tc>
                  <a:txBody>
                    <a:bodyPr/>
                    <a:lstStyle/>
                    <a:p>
                      <a:r>
                        <a:rPr lang="en-US" sz="1200" dirty="0">
                          <a:effectLst/>
                        </a:rPr>
                        <a:t>I can understand that there are a range of factors that influence my and other people’s </a:t>
                      </a:r>
                      <a:r>
                        <a:rPr lang="en-US" sz="1200" err="1">
                          <a:effectLst/>
                        </a:rPr>
                        <a:t>behaviours</a:t>
                      </a:r>
                      <a:r>
                        <a:rPr lang="en-US" sz="1200" dirty="0">
                          <a:effectLst/>
                        </a:rPr>
                        <a:t>, actions and decisions, and that these include ethical and moral judgements and viewpoints.</a:t>
                      </a:r>
                    </a:p>
                  </a:txBody>
                  <a:tcPr anchor="ctr">
                    <a:lnL>
                      <a:noFill/>
                    </a:lnL>
                    <a:lnR>
                      <a:noFill/>
                    </a:lnR>
                    <a:lnT>
                      <a:noFill/>
                    </a:lnT>
                    <a:lnB>
                      <a:noFill/>
                    </a:lnB>
                    <a:noFill/>
                  </a:tcPr>
                </a:tc>
                <a:extLst>
                  <a:ext uri="{0D108BD9-81ED-4DB2-BD59-A6C34878D82A}">
                    <a16:rowId xmlns:a16="http://schemas.microsoft.com/office/drawing/2014/main" val="1379099022"/>
                  </a:ext>
                </a:extLst>
              </a:tr>
            </a:tbl>
          </a:graphicData>
        </a:graphic>
      </p:graphicFrame>
      <p:graphicFrame>
        <p:nvGraphicFramePr>
          <p:cNvPr id="18" name="Table 17">
            <a:extLst>
              <a:ext uri="{FF2B5EF4-FFF2-40B4-BE49-F238E27FC236}">
                <a16:creationId xmlns:a16="http://schemas.microsoft.com/office/drawing/2014/main" id="{44B64BF0-29C1-8694-2DCD-299E77E0A314}"/>
              </a:ext>
            </a:extLst>
          </p:cNvPr>
          <p:cNvGraphicFramePr>
            <a:graphicFrameLocks noGrp="1"/>
          </p:cNvGraphicFramePr>
          <p:nvPr>
            <p:extLst>
              <p:ext uri="{D42A27DB-BD31-4B8C-83A1-F6EECF244321}">
                <p14:modId xmlns:p14="http://schemas.microsoft.com/office/powerpoint/2010/main" val="374529213"/>
              </p:ext>
            </p:extLst>
          </p:nvPr>
        </p:nvGraphicFramePr>
        <p:xfrm>
          <a:off x="7185215" y="1588723"/>
          <a:ext cx="3119390" cy="2267961"/>
        </p:xfrm>
        <a:graphic>
          <a:graphicData uri="http://schemas.openxmlformats.org/drawingml/2006/table">
            <a:tbl>
              <a:tblPr bandRow="1">
                <a:tableStyleId>{5C22544A-7EE6-4342-B048-85BDC9FD1C3A}</a:tableStyleId>
              </a:tblPr>
              <a:tblGrid>
                <a:gridCol w="3119390">
                  <a:extLst>
                    <a:ext uri="{9D8B030D-6E8A-4147-A177-3AD203B41FA5}">
                      <a16:colId xmlns:a16="http://schemas.microsoft.com/office/drawing/2014/main" val="3703182848"/>
                    </a:ext>
                  </a:extLst>
                </a:gridCol>
              </a:tblGrid>
              <a:tr h="1179339">
                <a:tc>
                  <a:txBody>
                    <a:bodyPr/>
                    <a:lstStyle/>
                    <a:p>
                      <a:r>
                        <a:rPr lang="en-US" sz="1200" dirty="0">
                          <a:effectLst/>
                        </a:rPr>
                        <a:t>I can </a:t>
                      </a:r>
                      <a:r>
                        <a:rPr lang="en-US" sz="1200" err="1">
                          <a:effectLst/>
                        </a:rPr>
                        <a:t>analyse</a:t>
                      </a:r>
                      <a:r>
                        <a:rPr lang="en-US" sz="1200" dirty="0">
                          <a:effectLst/>
                        </a:rPr>
                        <a:t> and explain that there are a range of factors that influence my and other people’s </a:t>
                      </a:r>
                      <a:r>
                        <a:rPr lang="en-US" sz="1200" err="1">
                          <a:effectLst/>
                        </a:rPr>
                        <a:t>behaviours</a:t>
                      </a:r>
                      <a:r>
                        <a:rPr lang="en-US" sz="1200" dirty="0">
                          <a:effectLst/>
                        </a:rPr>
                        <a:t>, actions and decisions, and that these include ethical and moral judgements and viewpoints.</a:t>
                      </a:r>
                    </a:p>
                  </a:txBody>
                  <a:tcPr anchor="ctr">
                    <a:lnL>
                      <a:noFill/>
                    </a:lnL>
                    <a:lnR>
                      <a:noFill/>
                    </a:lnR>
                    <a:lnT>
                      <a:noFill/>
                    </a:lnT>
                    <a:lnB>
                      <a:noFill/>
                    </a:lnB>
                    <a:noFill/>
                  </a:tcPr>
                </a:tc>
                <a:extLst>
                  <a:ext uri="{0D108BD9-81ED-4DB2-BD59-A6C34878D82A}">
                    <a16:rowId xmlns:a16="http://schemas.microsoft.com/office/drawing/2014/main" val="3161678633"/>
                  </a:ext>
                </a:extLst>
              </a:tr>
              <a:tr h="1088622">
                <a:tc>
                  <a:txBody>
                    <a:bodyPr/>
                    <a:lstStyle/>
                    <a:p>
                      <a:r>
                        <a:rPr lang="en-US" sz="1200" dirty="0">
                          <a:effectLst/>
                        </a:rPr>
                        <a:t>I can make decisions, identify opportunities and plan appropriate action to make my voice heard.</a:t>
                      </a:r>
                    </a:p>
                  </a:txBody>
                  <a:tcPr anchor="ctr">
                    <a:lnL>
                      <a:noFill/>
                    </a:lnL>
                    <a:lnR>
                      <a:noFill/>
                    </a:lnR>
                    <a:lnT>
                      <a:noFill/>
                    </a:lnT>
                    <a:lnB>
                      <a:noFill/>
                    </a:lnB>
                    <a:noFill/>
                  </a:tcPr>
                </a:tc>
                <a:extLst>
                  <a:ext uri="{0D108BD9-81ED-4DB2-BD59-A6C34878D82A}">
                    <a16:rowId xmlns:a16="http://schemas.microsoft.com/office/drawing/2014/main" val="4221416940"/>
                  </a:ext>
                </a:extLst>
              </a:tr>
            </a:tbl>
          </a:graphicData>
        </a:graphic>
      </p:graphicFrame>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pPr fontAlgn="base"/>
            <a:r>
              <a:rPr lang="en-US" dirty="0">
                <a:latin typeface="MASSILIA VF"/>
              </a:rPr>
              <a:t>Learners have mentioned climate change in year 7 as well as year 8</a:t>
            </a:r>
          </a:p>
          <a:p>
            <a:r>
              <a:rPr lang="en-US" dirty="0">
                <a:latin typeface="MASSILIA VF"/>
              </a:rPr>
              <a:t>Familiarity with the local area, Chester and Cheshire Oaks</a:t>
            </a:r>
          </a:p>
          <a:p>
            <a:r>
              <a:rPr lang="en-US" dirty="0" err="1">
                <a:latin typeface="MASSILIA VF"/>
              </a:rPr>
              <a:t>Factfulness</a:t>
            </a:r>
            <a:r>
              <a:rPr lang="en-US" dirty="0">
                <a:latin typeface="MASSILIA VF"/>
              </a:rPr>
              <a:t> assessment of a variety of countries,</a:t>
            </a:r>
          </a:p>
          <a:p>
            <a:endParaRPr lang="en-US">
              <a:latin typeface="MASSILIA VF"/>
            </a:endParaRP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Autofit/>
          </a:bodyPr>
          <a:lstStyle/>
          <a:p>
            <a:r>
              <a:rPr lang="en-US" sz="1200" dirty="0">
                <a:solidFill>
                  <a:srgbClr val="444444"/>
                </a:solidFill>
                <a:latin typeface="MASSILIA VF"/>
              </a:rPr>
              <a:t>To describe a mega-city.</a:t>
            </a:r>
            <a:endParaRPr lang="en-US" sz="1200"/>
          </a:p>
          <a:p>
            <a:r>
              <a:rPr lang="en-US" sz="1200" dirty="0">
                <a:solidFill>
                  <a:srgbClr val="000000"/>
                </a:solidFill>
                <a:latin typeface="Calibri"/>
                <a:ea typeface="Calibri"/>
                <a:cs typeface="Calibri"/>
              </a:rPr>
              <a:t>To locate global mega-cities </a:t>
            </a:r>
            <a:endParaRPr lang="en-US" sz="1200"/>
          </a:p>
          <a:p>
            <a:r>
              <a:rPr lang="en-US" sz="1200" dirty="0">
                <a:solidFill>
                  <a:srgbClr val="000000"/>
                </a:solidFill>
                <a:latin typeface="Calibri"/>
                <a:ea typeface="Calibri"/>
                <a:cs typeface="Calibri"/>
              </a:rPr>
              <a:t>To know what makes a city sustainable.</a:t>
            </a:r>
            <a:endParaRPr lang="en-US" sz="1200"/>
          </a:p>
          <a:p>
            <a:r>
              <a:rPr lang="en-US" sz="1200" dirty="0">
                <a:solidFill>
                  <a:srgbClr val="444444"/>
                </a:solidFill>
                <a:latin typeface="MASSILIA VF"/>
                <a:ea typeface="Calibri"/>
                <a:cs typeface="Calibri"/>
              </a:rPr>
              <a:t>To review local sustainability. </a:t>
            </a:r>
            <a:endParaRPr lang="en-US" sz="1200">
              <a:latin typeface="MASSILIA VF"/>
              <a:ea typeface="Calibri"/>
              <a:cs typeface="Calibri"/>
            </a:endParaRPr>
          </a:p>
          <a:p>
            <a:r>
              <a:rPr lang="en-US" sz="1200" dirty="0">
                <a:solidFill>
                  <a:srgbClr val="000000"/>
                </a:solidFill>
                <a:latin typeface="Calibri"/>
                <a:ea typeface="Calibri"/>
                <a:cs typeface="Calibri"/>
              </a:rPr>
              <a:t>To evaluate how we could be sustainable.</a:t>
            </a:r>
            <a:endParaRPr lang="en-US" sz="1200" dirty="0"/>
          </a:p>
          <a:p>
            <a:r>
              <a:rPr lang="en-US" sz="1200" dirty="0">
                <a:solidFill>
                  <a:srgbClr val="444444"/>
                </a:solidFill>
                <a:latin typeface="MASSILIA VF"/>
                <a:ea typeface="Calibri"/>
                <a:cs typeface="Calibri"/>
              </a:rPr>
              <a:t>To create a letter discussing sustainability in school. </a:t>
            </a:r>
            <a:endParaRPr lang="en-US" sz="1200" dirty="0"/>
          </a:p>
          <a:p>
            <a:r>
              <a:rPr lang="en-US" sz="1200" dirty="0">
                <a:solidFill>
                  <a:srgbClr val="444444"/>
                </a:solidFill>
                <a:latin typeface="MASSILIA VF"/>
                <a:ea typeface="Calibri"/>
                <a:cs typeface="Calibri"/>
              </a:rPr>
              <a:t>To plan a green city</a:t>
            </a:r>
          </a:p>
          <a:p>
            <a:endParaRPr lang="en-US" sz="1100" dirty="0">
              <a:solidFill>
                <a:srgbClr val="444444"/>
              </a:solidFill>
              <a:latin typeface="MASSILIA VF"/>
              <a:ea typeface="Calibri"/>
              <a:cs typeface="Calibri"/>
            </a:endParaRPr>
          </a:p>
          <a:p>
            <a:endParaRPr lang="en-US" sz="2000" dirty="0">
              <a:solidFill>
                <a:srgbClr val="000000"/>
              </a:solidFill>
              <a:latin typeface="Calibri"/>
              <a:ea typeface="Calibri"/>
              <a:cs typeface="Calibri"/>
            </a:endParaRPr>
          </a:p>
          <a:p>
            <a:endParaRPr lang="en-US" sz="1100" dirty="0">
              <a:solidFill>
                <a:srgbClr val="444444"/>
              </a:solidFill>
            </a:endParaRPr>
          </a:p>
          <a:p>
            <a:endParaRPr lang="en-US" sz="1100">
              <a:solidFill>
                <a:srgbClr val="444444"/>
              </a:solidFill>
            </a:endParaRPr>
          </a:p>
          <a:p>
            <a:endParaRPr lang="en-US" sz="1100">
              <a:solidFill>
                <a:srgbClr val="444444"/>
              </a:solidFill>
            </a:endParaRP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pPr marL="285750" indent="-285750">
              <a:buFont typeface="Arial,Sans-Serif"/>
              <a:buChar char="•"/>
            </a:pPr>
            <a:r>
              <a:rPr lang="en-GB" baseline="0">
                <a:latin typeface="Calibri"/>
                <a:ea typeface="Arial"/>
                <a:cs typeface="Arial"/>
              </a:rPr>
              <a:t>Literacy – PEEL paragraphs, Oracy discussion and sorting of factors &amp; responses, Photo description, Creating questions using 5 </a:t>
            </a:r>
            <a:r>
              <a:rPr lang="en-GB" baseline="0" err="1">
                <a:latin typeface="Calibri"/>
                <a:ea typeface="Arial"/>
                <a:cs typeface="Arial"/>
              </a:rPr>
              <a:t>Ws</a:t>
            </a:r>
            <a:r>
              <a:rPr lang="en-GB" baseline="0">
                <a:latin typeface="Calibri"/>
                <a:ea typeface="Arial"/>
                <a:cs typeface="Arial"/>
              </a:rPr>
              <a:t> (&amp; How)</a:t>
            </a:r>
            <a:r>
              <a:rPr lang="en-GB">
                <a:latin typeface="Calibri"/>
                <a:ea typeface="Arial"/>
                <a:cs typeface="Arial"/>
              </a:rPr>
              <a:t> </a:t>
            </a:r>
            <a:endParaRPr lang="en-US">
              <a:ea typeface="Arial"/>
              <a:cs typeface="Arial"/>
            </a:endParaRPr>
          </a:p>
          <a:p>
            <a:pPr marL="285750" indent="-285750">
              <a:buFont typeface="Arial,Sans-Serif"/>
              <a:buChar char="•"/>
            </a:pPr>
            <a:r>
              <a:rPr lang="en-GB" baseline="0" dirty="0">
                <a:latin typeface="Calibri"/>
                <a:ea typeface="Arial"/>
                <a:cs typeface="Arial"/>
              </a:rPr>
              <a:t>Digital Competency –</a:t>
            </a:r>
            <a:r>
              <a:rPr lang="en-GB" dirty="0">
                <a:latin typeface="Calibri"/>
                <a:ea typeface="Arial"/>
                <a:cs typeface="Arial"/>
              </a:rPr>
              <a:t>using google my maps to locate global megacities </a:t>
            </a:r>
            <a:endParaRPr lang="en-US" dirty="0">
              <a:ea typeface="Arial"/>
              <a:cs typeface="Arial"/>
            </a:endParaRPr>
          </a:p>
          <a:p>
            <a:pPr marL="285750" indent="-285750">
              <a:buFont typeface="Arial,Sans-Serif"/>
              <a:buChar char="•"/>
            </a:pPr>
            <a:r>
              <a:rPr lang="en-US" sz="1300" b="1">
                <a:latin typeface="Calibri"/>
                <a:ea typeface="Calibri"/>
                <a:cs typeface="Calibri"/>
              </a:rPr>
              <a:t>Reading: </a:t>
            </a:r>
            <a:r>
              <a:rPr lang="en-US" sz="1300">
                <a:latin typeface="Calibri"/>
                <a:ea typeface="Calibri"/>
                <a:cs typeface="Calibri"/>
              </a:rPr>
              <a:t>Actively read a text with fluency and </a:t>
            </a:r>
            <a:r>
              <a:rPr lang="en-US" sz="1300" err="1">
                <a:latin typeface="Calibri"/>
                <a:ea typeface="Calibri"/>
                <a:cs typeface="Calibri"/>
              </a:rPr>
              <a:t>summarise</a:t>
            </a:r>
            <a:r>
              <a:rPr lang="en-US" sz="1300">
                <a:latin typeface="Calibri"/>
                <a:ea typeface="Calibri"/>
                <a:cs typeface="Calibri"/>
              </a:rPr>
              <a:t> key points of a text </a:t>
            </a:r>
            <a:endParaRPr lang="en-GB">
              <a:latin typeface="Calibri"/>
              <a:cs typeface="Arial"/>
            </a:endParaRPr>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US" dirty="0">
                <a:latin typeface="MASSILIA VF"/>
              </a:rPr>
              <a:t>Mega- cities, sustainability, environmentally friendly, LIC, MIC, HIC</a:t>
            </a:r>
            <a:endParaRPr lang="en-US"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r>
              <a:rPr lang="en-US" sz="1200" dirty="0">
                <a:latin typeface="MASSILIA VF"/>
              </a:rPr>
              <a:t>Evaluating major cities around the world, looking at sustainable features in global and local areas (Chester &amp; Cheshire Oaks).</a:t>
            </a:r>
            <a:endParaRPr lang="en-US" dirty="0"/>
          </a:p>
          <a:p>
            <a:r>
              <a:rPr lang="en-US" sz="1200" dirty="0">
                <a:latin typeface="MASSILIA VF"/>
              </a:rPr>
              <a:t>Assessing the opportunities for an eco-friendly school for our own school site.</a:t>
            </a:r>
            <a:endParaRPr lang="en-US" sz="1200" dirty="0"/>
          </a:p>
        </p:txBody>
      </p:sp>
    </p:spTree>
    <p:extLst>
      <p:ext uri="{BB962C8B-B14F-4D97-AF65-F5344CB8AC3E}">
        <p14:creationId xmlns:p14="http://schemas.microsoft.com/office/powerpoint/2010/main" val="2891261966"/>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2.xml><?xml version="1.0" encoding="utf-8"?>
<ds:datastoreItem xmlns:ds="http://schemas.openxmlformats.org/officeDocument/2006/customXml" ds:itemID="{A5B19871-5CF5-4751-917E-048756547829}">
  <ds:schemaRefs>
    <ds:schemaRef ds:uri="c9827502-ad03-49b1-85da-f0239239a6b1"/>
    <ds:schemaRef ds:uri="dd53f9ed-aba7-4473-9642-66696087498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2013 - 2022 Theme</Template>
  <Application>Microsoft Office PowerPoint</Application>
  <PresentationFormat>Custom</PresentationFormat>
  <Slides>7</Slides>
  <Notes>0</Notes>
  <HiddenSlides>0</HiddenSlide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revision>201</cp:revision>
  <dcterms:created xsi:type="dcterms:W3CDTF">2024-02-26T09:08:58Z</dcterms:created>
  <dcterms:modified xsi:type="dcterms:W3CDTF">2024-07-05T02:14:23Z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